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b="def" i="def"/>
      <a:tcStyle>
        <a:tcBdr/>
        <a:fill>
          <a:solidFill>
            <a:srgbClr val="EBEDF1"/>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b="def" i="def"/>
      <a:tcStyle>
        <a:tcBdr/>
        <a:fill>
          <a:solidFill>
            <a:srgbClr val="F7F2E8"/>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b="def" i="def"/>
      <a:tcStyle>
        <a:tcBdr/>
        <a:fill>
          <a:solidFill>
            <a:srgbClr val="EEECF0"/>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24383E"/>
          </a:solidFill>
        </a:fill>
      </a:tcStyle>
    </a:band2H>
    <a:firstCol>
      <a:tcTxStyle b="on" i="off">
        <a:font>
          <a:latin typeface="Papyrus"/>
          <a:ea typeface="Papyrus"/>
          <a:cs typeface="Papyrus"/>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Papyrus"/>
          <a:ea typeface="Papyrus"/>
          <a:cs typeface="Papyrus"/>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b="def" i="def"/>
      <a:tcStyle>
        <a:tcBdr/>
        <a:fill>
          <a:solidFill>
            <a:srgbClr val="E8E7E7"/>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b="def" i="def"/>
      <a:tcStyle>
        <a:tcBdr/>
        <a:fill>
          <a:solidFill>
            <a:srgbClr val="FFFFFF"/>
          </a:solidFill>
        </a:fill>
      </a:tcStyle>
    </a:band2H>
    <a:firstCol>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y subtítulo">
    <p:spTree>
      <p:nvGrpSpPr>
        <p:cNvPr id="1" name=""/>
        <p:cNvGrpSpPr/>
        <p:nvPr/>
      </p:nvGrpSpPr>
      <p:grpSpPr>
        <a:xfrm>
          <a:off x="0" y="0"/>
          <a:ext cx="0" cy="0"/>
          <a:chOff x="0" y="0"/>
          <a:chExt cx="0" cy="0"/>
        </a:xfrm>
      </p:grpSpPr>
      <p:sp>
        <p:nvSpPr>
          <p:cNvPr id="11" name="Texto del título"/>
          <p:cNvSpPr txBox="1"/>
          <p:nvPr>
            <p:ph type="title"/>
          </p:nvPr>
        </p:nvSpPr>
        <p:spPr>
          <a:xfrm>
            <a:off x="2374900" y="2387600"/>
            <a:ext cx="19621500" cy="4876800"/>
          </a:xfrm>
          <a:prstGeom prst="rect">
            <a:avLst/>
          </a:prstGeom>
        </p:spPr>
        <p:txBody>
          <a:bodyPr anchor="b"/>
          <a:lstStyle>
            <a:lvl1pPr algn="ctr"/>
          </a:lstStyle>
          <a:p>
            <a:pPr/>
            <a:r>
              <a:t>Texto del título</a:t>
            </a:r>
          </a:p>
        </p:txBody>
      </p:sp>
      <p:sp>
        <p:nvSpPr>
          <p:cNvPr id="12" name="Nivel de texto 1…"/>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93" name="Nivel de texto 1…"/>
          <p:cNvSpPr txBox="1"/>
          <p:nvPr>
            <p:ph type="body" sz="quarter" idx="1"/>
          </p:nvPr>
        </p:nvSpPr>
        <p:spPr>
          <a:xfrm>
            <a:off x="2374900" y="6045200"/>
            <a:ext cx="19621500" cy="1117600"/>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94" name="– Juan López"/>
          <p:cNvSpPr txBox="1"/>
          <p:nvPr>
            <p:ph type="body" sz="quarter" idx="13"/>
          </p:nvPr>
        </p:nvSpPr>
        <p:spPr>
          <a:xfrm>
            <a:off x="2374900" y="8953500"/>
            <a:ext cx="19621500" cy="850900"/>
          </a:xfrm>
          <a:prstGeom prst="rect">
            <a:avLst/>
          </a:prstGeom>
        </p:spPr>
        <p:txBody>
          <a:bodyPr anchor="t"/>
          <a:lstStyle/>
          <a:p>
            <a:pPr marL="0" indent="0" algn="ctr">
              <a:spcBef>
                <a:spcPts val="0"/>
              </a:spcBef>
              <a:buSzTx/>
              <a:buNone/>
              <a:defRPr sz="3800"/>
            </a:pPr>
          </a:p>
        </p:txBody>
      </p:sp>
      <p:sp>
        <p:nvSpPr>
          <p:cNvPr id="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agen"/>
          <p:cNvSpPr/>
          <p:nvPr>
            <p:ph type="pic" idx="13"/>
          </p:nvPr>
        </p:nvSpPr>
        <p:spPr>
          <a:xfrm>
            <a:off x="0" y="-1816100"/>
            <a:ext cx="24384000" cy="16088930"/>
          </a:xfrm>
          <a:prstGeom prst="rect">
            <a:avLst/>
          </a:prstGeom>
        </p:spPr>
        <p:txBody>
          <a:bodyPr lIns="91439" tIns="45719" rIns="91439" bIns="45719" anchor="t">
            <a:noAutofit/>
          </a:bodyPr>
          <a:lstStyle/>
          <a:p>
            <a:pPr/>
          </a:p>
        </p:txBody>
      </p:sp>
      <p:sp>
        <p:nvSpPr>
          <p:cNvPr id="1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horizontal)">
    <p:spTree>
      <p:nvGrpSpPr>
        <p:cNvPr id="1" name=""/>
        <p:cNvGrpSpPr/>
        <p:nvPr/>
      </p:nvGrpSpPr>
      <p:grpSpPr>
        <a:xfrm>
          <a:off x="0" y="0"/>
          <a:ext cx="0" cy="0"/>
          <a:chOff x="0" y="0"/>
          <a:chExt cx="0" cy="0"/>
        </a:xfrm>
      </p:grpSpPr>
      <p:sp>
        <p:nvSpPr>
          <p:cNvPr id="20" name="Imagen"/>
          <p:cNvSpPr/>
          <p:nvPr>
            <p:ph type="pic" idx="13"/>
          </p:nvPr>
        </p:nvSpPr>
        <p:spPr>
          <a:xfrm>
            <a:off x="2273300" y="-3352800"/>
            <a:ext cx="19850100" cy="12946561"/>
          </a:xfrm>
          <a:prstGeom prst="rect">
            <a:avLst/>
          </a:prstGeom>
        </p:spPr>
        <p:txBody>
          <a:bodyPr lIns="91439" tIns="45719" rIns="91439" bIns="45719" anchor="t">
            <a:noAutofit/>
          </a:bodyPr>
          <a:lstStyle/>
          <a:p>
            <a:pPr/>
          </a:p>
        </p:txBody>
      </p:sp>
      <p:sp>
        <p:nvSpPr>
          <p:cNvPr id="21" name="Texto del título"/>
          <p:cNvSpPr txBox="1"/>
          <p:nvPr>
            <p:ph type="title"/>
          </p:nvPr>
        </p:nvSpPr>
        <p:spPr>
          <a:xfrm>
            <a:off x="2374900" y="9080500"/>
            <a:ext cx="19621500" cy="1905000"/>
          </a:xfrm>
          <a:prstGeom prst="rect">
            <a:avLst/>
          </a:prstGeom>
        </p:spPr>
        <p:txBody>
          <a:bodyPr anchor="b"/>
          <a:lstStyle>
            <a:lvl1pPr algn="ctr"/>
          </a:lstStyle>
          <a:p>
            <a:pPr/>
            <a:r>
              <a:t>Texto del título</a:t>
            </a:r>
          </a:p>
        </p:txBody>
      </p:sp>
      <p:sp>
        <p:nvSpPr>
          <p:cNvPr id="22" name="Nivel de texto 1…"/>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centro)">
    <p:spTree>
      <p:nvGrpSpPr>
        <p:cNvPr id="1" name=""/>
        <p:cNvGrpSpPr/>
        <p:nvPr/>
      </p:nvGrpSpPr>
      <p:grpSpPr>
        <a:xfrm>
          <a:off x="0" y="0"/>
          <a:ext cx="0" cy="0"/>
          <a:chOff x="0" y="0"/>
          <a:chExt cx="0" cy="0"/>
        </a:xfrm>
      </p:grpSpPr>
      <p:sp>
        <p:nvSpPr>
          <p:cNvPr id="30" name="Texto del título"/>
          <p:cNvSpPr txBox="1"/>
          <p:nvPr>
            <p:ph type="title"/>
          </p:nvPr>
        </p:nvSpPr>
        <p:spPr>
          <a:xfrm>
            <a:off x="2374900" y="5143500"/>
            <a:ext cx="19621500" cy="3429000"/>
          </a:xfrm>
          <a:prstGeom prst="rect">
            <a:avLst/>
          </a:prstGeom>
        </p:spPr>
        <p:txBody>
          <a:bodyPr/>
          <a:lstStyle>
            <a:lvl1pPr algn="ctr"/>
          </a:lstStyle>
          <a:p>
            <a:pPr/>
            <a:r>
              <a:t>Texto del título</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vertical)">
    <p:spTree>
      <p:nvGrpSpPr>
        <p:cNvPr id="1" name=""/>
        <p:cNvGrpSpPr/>
        <p:nvPr/>
      </p:nvGrpSpPr>
      <p:grpSpPr>
        <a:xfrm>
          <a:off x="0" y="0"/>
          <a:ext cx="0" cy="0"/>
          <a:chOff x="0" y="0"/>
          <a:chExt cx="0" cy="0"/>
        </a:xfrm>
      </p:grpSpPr>
      <p:sp>
        <p:nvSpPr>
          <p:cNvPr id="38" name="Imagen"/>
          <p:cNvSpPr/>
          <p:nvPr>
            <p:ph type="pic" idx="13"/>
          </p:nvPr>
        </p:nvSpPr>
        <p:spPr>
          <a:xfrm>
            <a:off x="10998200" y="1930400"/>
            <a:ext cx="15167287" cy="10007600"/>
          </a:xfrm>
          <a:prstGeom prst="rect">
            <a:avLst/>
          </a:prstGeom>
        </p:spPr>
        <p:txBody>
          <a:bodyPr lIns="91439" tIns="45719" rIns="91439" bIns="45719" anchor="t">
            <a:noAutofit/>
          </a:bodyPr>
          <a:lstStyle/>
          <a:p>
            <a:pPr/>
          </a:p>
        </p:txBody>
      </p:sp>
      <p:sp>
        <p:nvSpPr>
          <p:cNvPr id="39" name="Texto del título"/>
          <p:cNvSpPr txBox="1"/>
          <p:nvPr>
            <p:ph type="title"/>
          </p:nvPr>
        </p:nvSpPr>
        <p:spPr>
          <a:xfrm>
            <a:off x="1816100" y="1943100"/>
            <a:ext cx="10502900" cy="5626100"/>
          </a:xfrm>
          <a:prstGeom prst="rect">
            <a:avLst/>
          </a:prstGeom>
        </p:spPr>
        <p:txBody>
          <a:bodyPr anchor="b"/>
          <a:lstStyle>
            <a:lvl1pPr algn="ctr">
              <a:defRPr sz="9400"/>
            </a:lvl1pPr>
          </a:lstStyle>
          <a:p>
            <a:pPr/>
            <a:r>
              <a:t>Texto del título</a:t>
            </a:r>
          </a:p>
        </p:txBody>
      </p:sp>
      <p:sp>
        <p:nvSpPr>
          <p:cNvPr id="40" name="Nivel de texto 1…"/>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rriba)">
    <p:spTree>
      <p:nvGrpSpPr>
        <p:cNvPr id="1" name=""/>
        <p:cNvGrpSpPr/>
        <p:nvPr/>
      </p:nvGrpSpPr>
      <p:grpSpPr>
        <a:xfrm>
          <a:off x="0" y="0"/>
          <a:ext cx="0" cy="0"/>
          <a:chOff x="0" y="0"/>
          <a:chExt cx="0" cy="0"/>
        </a:xfrm>
      </p:grpSpPr>
      <p:sp>
        <p:nvSpPr>
          <p:cNvPr id="48" name="Texto del título"/>
          <p:cNvSpPr txBox="1"/>
          <p:nvPr>
            <p:ph type="title"/>
          </p:nvPr>
        </p:nvSpPr>
        <p:spPr>
          <a:xfrm>
            <a:off x="2374900" y="889000"/>
            <a:ext cx="19621500" cy="2959100"/>
          </a:xfrm>
          <a:prstGeom prst="rect">
            <a:avLst/>
          </a:prstGeom>
        </p:spPr>
        <p:txBody>
          <a:bodyPr/>
          <a:lstStyle>
            <a:lvl1pPr algn="ctr"/>
          </a:lstStyle>
          <a:p>
            <a:pPr/>
            <a:r>
              <a:t>Texto del título</a:t>
            </a:r>
          </a:p>
        </p:txBody>
      </p:sp>
      <p:sp>
        <p:nvSpPr>
          <p:cNvPr id="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56" name="Texto del título"/>
          <p:cNvSpPr txBox="1"/>
          <p:nvPr>
            <p:ph type="title"/>
          </p:nvPr>
        </p:nvSpPr>
        <p:spPr>
          <a:xfrm>
            <a:off x="2374900" y="889000"/>
            <a:ext cx="19621500" cy="2959100"/>
          </a:xfrm>
          <a:prstGeom prst="rect">
            <a:avLst/>
          </a:prstGeom>
        </p:spPr>
        <p:txBody>
          <a:bodyPr/>
          <a:lstStyle>
            <a:lvl1pPr algn="ctr"/>
          </a:lstStyle>
          <a:p>
            <a:pPr/>
            <a:r>
              <a:t>Texto del título</a:t>
            </a:r>
          </a:p>
        </p:txBody>
      </p:sp>
      <p:sp>
        <p:nvSpPr>
          <p:cNvPr id="57" name="Nivel de texto 1…"/>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5" name="Imagen"/>
          <p:cNvSpPr/>
          <p:nvPr>
            <p:ph type="pic" sz="half" idx="13"/>
          </p:nvPr>
        </p:nvSpPr>
        <p:spPr>
          <a:xfrm>
            <a:off x="10109200" y="3606800"/>
            <a:ext cx="12472593" cy="8382000"/>
          </a:xfrm>
          <a:prstGeom prst="rect">
            <a:avLst/>
          </a:prstGeom>
        </p:spPr>
        <p:txBody>
          <a:bodyPr lIns="91439" tIns="45719" rIns="91439" bIns="45719" anchor="t">
            <a:noAutofit/>
          </a:bodyPr>
          <a:lstStyle/>
          <a:p>
            <a:pPr/>
          </a:p>
        </p:txBody>
      </p:sp>
      <p:sp>
        <p:nvSpPr>
          <p:cNvPr id="66" name="Texto del título"/>
          <p:cNvSpPr txBox="1"/>
          <p:nvPr>
            <p:ph type="title"/>
          </p:nvPr>
        </p:nvSpPr>
        <p:spPr>
          <a:xfrm>
            <a:off x="2374900" y="889000"/>
            <a:ext cx="19621500" cy="2959100"/>
          </a:xfrm>
          <a:prstGeom prst="rect">
            <a:avLst/>
          </a:prstGeom>
        </p:spPr>
        <p:txBody>
          <a:bodyPr/>
          <a:lstStyle>
            <a:lvl1pPr algn="ctr"/>
          </a:lstStyle>
          <a:p>
            <a:pPr/>
            <a:r>
              <a:t>Texto del título</a:t>
            </a:r>
          </a:p>
        </p:txBody>
      </p:sp>
      <p:sp>
        <p:nvSpPr>
          <p:cNvPr id="67" name="Nivel de texto 1…"/>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75" name="Nivel de texto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83" name="Imagen"/>
          <p:cNvSpPr/>
          <p:nvPr>
            <p:ph type="pic" sz="quarter" idx="13"/>
          </p:nvPr>
        </p:nvSpPr>
        <p:spPr>
          <a:xfrm>
            <a:off x="13487400" y="-736600"/>
            <a:ext cx="9662407" cy="6375400"/>
          </a:xfrm>
          <a:prstGeom prst="rect">
            <a:avLst/>
          </a:prstGeom>
        </p:spPr>
        <p:txBody>
          <a:bodyPr lIns="91439" tIns="45719" rIns="91439" bIns="45719" anchor="t">
            <a:noAutofit/>
          </a:bodyPr>
          <a:lstStyle/>
          <a:p>
            <a:pPr/>
          </a:p>
        </p:txBody>
      </p:sp>
      <p:sp>
        <p:nvSpPr>
          <p:cNvPr id="84" name="Imagen"/>
          <p:cNvSpPr/>
          <p:nvPr>
            <p:ph type="pic" idx="14"/>
          </p:nvPr>
        </p:nvSpPr>
        <p:spPr>
          <a:xfrm>
            <a:off x="13111576" y="4381520"/>
            <a:ext cx="9977827" cy="15152735"/>
          </a:xfrm>
          <a:prstGeom prst="rect">
            <a:avLst/>
          </a:prstGeom>
        </p:spPr>
        <p:txBody>
          <a:bodyPr lIns="91439" tIns="45719" rIns="91439" bIns="45719" anchor="t">
            <a:noAutofit/>
          </a:bodyPr>
          <a:lstStyle/>
          <a:p>
            <a:pPr/>
          </a:p>
        </p:txBody>
      </p:sp>
      <p:sp>
        <p:nvSpPr>
          <p:cNvPr id="85" name="Imagen"/>
          <p:cNvSpPr/>
          <p:nvPr>
            <p:ph type="pic" idx="15"/>
          </p:nvPr>
        </p:nvSpPr>
        <p:spPr>
          <a:xfrm>
            <a:off x="-139700" y="-25400"/>
            <a:ext cx="17310482" cy="12984978"/>
          </a:xfrm>
          <a:prstGeom prst="rect">
            <a:avLst/>
          </a:prstGeom>
        </p:spPr>
        <p:txBody>
          <a:bodyPr lIns="91439" tIns="45719" rIns="91439" bIns="45719" anchor="t">
            <a:noAutofit/>
          </a:bodyPr>
          <a:lstStyle/>
          <a:p>
            <a:pPr/>
          </a:p>
        </p:txBody>
      </p:sp>
      <p:sp>
        <p:nvSpPr>
          <p:cNvPr id="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Nivel de texto 1…"/>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3" name="Texto del título"/>
          <p:cNvSpPr txBox="1"/>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Número de diapositiva"/>
          <p:cNvSpPr txBox="1"/>
          <p:nvPr>
            <p:ph type="sldNum" sz="quarter" idx="2"/>
          </p:nvPr>
        </p:nvSpPr>
        <p:spPr>
          <a:xfrm>
            <a:off x="11993858" y="13144500"/>
            <a:ext cx="393205" cy="571501"/>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1pPr>
      <a:lvl2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2pPr>
      <a:lvl3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3pPr>
      <a:lvl4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4pPr>
      <a:lvl5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5pPr>
      <a:lvl6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6pPr>
      <a:lvl7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7pPr>
      <a:lvl8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8pPr>
      <a:lvl9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2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34.png"/><Relationship Id="rId5" Type="http://schemas.openxmlformats.org/officeDocument/2006/relationships/image" Target="../media/image4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3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5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5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37.png"/><Relationship Id="rId6" Type="http://schemas.openxmlformats.org/officeDocument/2006/relationships/image" Target="../media/image5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54.png"/><Relationship Id="rId5" Type="http://schemas.openxmlformats.org/officeDocument/2006/relationships/image" Target="../media/image49.png"/><Relationship Id="rId6" Type="http://schemas.openxmlformats.org/officeDocument/2006/relationships/image" Target="../media/image47.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9.png"/><Relationship Id="rId5" Type="http://schemas.openxmlformats.org/officeDocument/2006/relationships/image" Target="../media/image65.png"/><Relationship Id="rId6" Type="http://schemas.openxmlformats.org/officeDocument/2006/relationships/image" Target="../media/image6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9" Type="http://schemas.openxmlformats.org/officeDocument/2006/relationships/image" Target="../media/image87.png"/><Relationship Id="rId10" Type="http://schemas.openxmlformats.org/officeDocument/2006/relationships/image" Target="../media/image88.png"/><Relationship Id="rId11" Type="http://schemas.openxmlformats.org/officeDocument/2006/relationships/image" Target="../media/image8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0.png"/><Relationship Id="rId5" Type="http://schemas.openxmlformats.org/officeDocument/2006/relationships/image" Target="../media/image9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2.png"/><Relationship Id="rId5" Type="http://schemas.openxmlformats.org/officeDocument/2006/relationships/image" Target="../media/image9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9.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9.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9.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7.png"/><Relationship Id="rId5" Type="http://schemas.openxmlformats.org/officeDocument/2006/relationships/image" Target="../media/image98.png"/><Relationship Id="rId6" Type="http://schemas.openxmlformats.org/officeDocument/2006/relationships/image" Target="../media/image99.png"/><Relationship Id="rId7"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7.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00.png"/><Relationship Id="rId5"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books.ec-europe.com/api/get_abstract/pubmed/12186222.tooltip" TargetMode="External"/><Relationship Id="rId4" Type="http://schemas.openxmlformats.org/officeDocument/2006/relationships/hyperlink" Target="https://books.ec-europe.com/api/get_abstract/pubmed/11006061.tooltip" TargetMode="External"/><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Captura de pantalla 2021-01-30 a las 10.54.23.png" descr="Captura de pantalla 2021-01-30 a las 10.54.23.png"/>
          <p:cNvPicPr>
            <a:picLocks noChangeAspect="1"/>
          </p:cNvPicPr>
          <p:nvPr/>
        </p:nvPicPr>
        <p:blipFill>
          <a:blip r:embed="rId2">
            <a:extLst/>
          </a:blip>
          <a:stretch>
            <a:fillRect/>
          </a:stretch>
        </p:blipFill>
        <p:spPr>
          <a:xfrm>
            <a:off x="1928422" y="2100844"/>
            <a:ext cx="8719387" cy="7676741"/>
          </a:xfrm>
          <a:prstGeom prst="rect">
            <a:avLst/>
          </a:prstGeom>
          <a:ln w="12700">
            <a:miter lim="400000"/>
          </a:ln>
        </p:spPr>
      </p:pic>
      <p:pic>
        <p:nvPicPr>
          <p:cNvPr id="120" name="Captura de pantalla 2021-01-30 a las 10.55.42.png" descr="Captura de pantalla 2021-01-30 a las 10.55.42.png"/>
          <p:cNvPicPr>
            <a:picLocks noChangeAspect="1"/>
          </p:cNvPicPr>
          <p:nvPr/>
        </p:nvPicPr>
        <p:blipFill>
          <a:blip r:embed="rId3">
            <a:extLst/>
          </a:blip>
          <a:stretch>
            <a:fillRect/>
          </a:stretch>
        </p:blipFill>
        <p:spPr>
          <a:xfrm>
            <a:off x="10616669" y="2100844"/>
            <a:ext cx="11785296" cy="7676741"/>
          </a:xfrm>
          <a:prstGeom prst="rect">
            <a:avLst/>
          </a:prstGeom>
          <a:ln w="12700">
            <a:miter lim="400000"/>
          </a:ln>
        </p:spPr>
      </p:pic>
      <p:pic>
        <p:nvPicPr>
          <p:cNvPr id="121" name="Rectángulo Rectángulo" descr="Rectángulo Rectángulo"/>
          <p:cNvPicPr>
            <a:picLocks noChangeAspect="1"/>
          </p:cNvPicPr>
          <p:nvPr/>
        </p:nvPicPr>
        <p:blipFill>
          <a:blip r:embed="rId4">
            <a:extLst/>
          </a:blip>
          <a:stretch>
            <a:fillRect/>
          </a:stretch>
        </p:blipFill>
        <p:spPr>
          <a:xfrm>
            <a:off x="10728162" y="5612072"/>
            <a:ext cx="5990635" cy="17660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tate of the Art”"/>
          <p:cNvSpPr txBox="1"/>
          <p:nvPr>
            <p:ph type="title"/>
          </p:nvPr>
        </p:nvSpPr>
        <p:spPr>
          <a:xfrm>
            <a:off x="3486700" y="296222"/>
            <a:ext cx="19621502" cy="2959101"/>
          </a:xfrm>
          <a:prstGeom prst="rect">
            <a:avLst/>
          </a:prstGeom>
        </p:spPr>
        <p:txBody>
          <a:bodyPr/>
          <a:lstStyle>
            <a:lvl1pPr>
              <a:defRPr sz="6000">
                <a:solidFill>
                  <a:srgbClr val="005493"/>
                </a:solidFill>
              </a:defRPr>
            </a:lvl1pPr>
          </a:lstStyle>
          <a:p>
            <a:pPr/>
            <a:r>
              <a:t>“State of the Art”</a:t>
            </a:r>
          </a:p>
        </p:txBody>
      </p:sp>
      <p:grpSp>
        <p:nvGrpSpPr>
          <p:cNvPr id="188" name="Tratamiento del tabaquismo: “ Lo esencial”"/>
          <p:cNvGrpSpPr/>
          <p:nvPr/>
        </p:nvGrpSpPr>
        <p:grpSpPr>
          <a:xfrm>
            <a:off x="19685595" y="794716"/>
            <a:ext cx="3789453" cy="495303"/>
            <a:chOff x="0" y="0"/>
            <a:chExt cx="3789451" cy="495301"/>
          </a:xfrm>
        </p:grpSpPr>
        <p:sp>
          <p:nvSpPr>
            <p:cNvPr id="186"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87"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189" name="Jiménez Ruiz CA, Cicero Guerrero A, Mayayo Ulibarri M, et al. Introducción al tratamiento del tabaquismo. En: Manual de Tabaquismo 3.ª edición. Solano S, Jiménez CA, Riesco JA (eds.). Barcelona: Editorial Elsevier. SEPAR, 2012."/>
          <p:cNvSpPr txBox="1"/>
          <p:nvPr/>
        </p:nvSpPr>
        <p:spPr>
          <a:xfrm>
            <a:off x="11246298" y="12715929"/>
            <a:ext cx="11746224"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Jiménez Ruiz CA, Cicero Guerrero A, Mayayo Ulibarri M, et al. Introducción al tratamiento del tabaquismo. En: Manual de Tabaquismo 3.ª edición. Solano S, Jiménez CA, Riesco JA (eds.). Barcelona: Editorial Elsevier. SEPAR, 2012.</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pic>
        <p:nvPicPr>
          <p:cNvPr id="190" name="Captura de pantalla 2021-02-01 a las 23.33.34.png" descr="Captura de pantalla 2021-02-01 a las 23.33.34.png"/>
          <p:cNvPicPr>
            <a:picLocks noChangeAspect="1"/>
          </p:cNvPicPr>
          <p:nvPr/>
        </p:nvPicPr>
        <p:blipFill>
          <a:blip r:embed="rId3">
            <a:extLst/>
          </a:blip>
          <a:stretch>
            <a:fillRect/>
          </a:stretch>
        </p:blipFill>
        <p:spPr>
          <a:xfrm>
            <a:off x="6896492" y="2204710"/>
            <a:ext cx="12407901" cy="4025902"/>
          </a:xfrm>
          <a:prstGeom prst="rect">
            <a:avLst/>
          </a:prstGeom>
          <a:ln w="12700">
            <a:miter lim="400000"/>
          </a:ln>
        </p:spPr>
      </p:pic>
      <p:sp>
        <p:nvSpPr>
          <p:cNvPr id="191" name="Rectángulo"/>
          <p:cNvSpPr/>
          <p:nvPr/>
        </p:nvSpPr>
        <p:spPr>
          <a:xfrm>
            <a:off x="15889912" y="3423637"/>
            <a:ext cx="1328704" cy="690867"/>
          </a:xfrm>
          <a:prstGeom prst="rect">
            <a:avLst/>
          </a:prstGeom>
          <a:ln w="63500">
            <a:solidFill>
              <a:srgbClr val="011993"/>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pic>
        <p:nvPicPr>
          <p:cNvPr id="192" name="Captura de pantalla 2021-02-01 a las 23.41.18.png" descr="Captura de pantalla 2021-02-01 a las 23.41.18.png"/>
          <p:cNvPicPr>
            <a:picLocks noChangeAspect="1"/>
          </p:cNvPicPr>
          <p:nvPr/>
        </p:nvPicPr>
        <p:blipFill>
          <a:blip r:embed="rId4">
            <a:extLst/>
          </a:blip>
          <a:stretch>
            <a:fillRect/>
          </a:stretch>
        </p:blipFill>
        <p:spPr>
          <a:xfrm>
            <a:off x="12545810" y="8242020"/>
            <a:ext cx="6482415" cy="3628585"/>
          </a:xfrm>
          <a:prstGeom prst="rect">
            <a:avLst/>
          </a:prstGeom>
          <a:ln w="12700">
            <a:miter lim="400000"/>
          </a:ln>
        </p:spPr>
      </p:pic>
      <p:sp>
        <p:nvSpPr>
          <p:cNvPr id="193" name="Línea"/>
          <p:cNvSpPr/>
          <p:nvPr/>
        </p:nvSpPr>
        <p:spPr>
          <a:xfrm>
            <a:off x="15337961" y="7733314"/>
            <a:ext cx="2" cy="495302"/>
          </a:xfrm>
          <a:prstGeom prst="line">
            <a:avLst/>
          </a:prstGeom>
          <a:ln w="38100">
            <a:solidFill>
              <a:srgbClr val="797979"/>
            </a:solidFill>
            <a:miter lim="400000"/>
            <a:tailEnd type="triangle"/>
          </a:ln>
        </p:spPr>
        <p:txBody>
          <a:bodyPr lIns="45718" tIns="45718" rIns="45718" bIns="45718"/>
          <a:lstStyle/>
          <a:p>
            <a:pPr/>
          </a:p>
        </p:txBody>
      </p:sp>
      <p:grpSp>
        <p:nvGrpSpPr>
          <p:cNvPr id="196" name="Evitar recaídas"/>
          <p:cNvGrpSpPr/>
          <p:nvPr/>
        </p:nvGrpSpPr>
        <p:grpSpPr>
          <a:xfrm>
            <a:off x="13929052" y="6805510"/>
            <a:ext cx="2817821" cy="812802"/>
            <a:chOff x="0" y="0"/>
            <a:chExt cx="2817820" cy="812800"/>
          </a:xfrm>
        </p:grpSpPr>
        <p:sp>
          <p:nvSpPr>
            <p:cNvPr id="194" name="Evitar recaídas"/>
            <p:cNvSpPr txBox="1"/>
            <p:nvPr/>
          </p:nvSpPr>
          <p:spPr>
            <a:xfrm>
              <a:off x="50800" y="50800"/>
              <a:ext cx="271622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solidFill>
                    <a:srgbClr val="008F00"/>
                  </a:solidFill>
                </a:defRPr>
              </a:lvl1pPr>
            </a:lstStyle>
            <a:p>
              <a:pPr/>
              <a:r>
                <a:t>Evitar recaídas</a:t>
              </a:r>
            </a:p>
          </p:txBody>
        </p:sp>
        <p:pic>
          <p:nvPicPr>
            <p:cNvPr id="195" name="Evitar recaídas Evitar recaídas" descr="Evitar recaídas Evitar recaídas"/>
            <p:cNvPicPr>
              <a:picLocks noChangeAspect="1"/>
            </p:cNvPicPr>
            <p:nvPr/>
          </p:nvPicPr>
          <p:blipFill>
            <a:blip r:embed="rId5">
              <a:extLst/>
            </a:blip>
            <a:stretch>
              <a:fillRect/>
            </a:stretch>
          </p:blipFill>
          <p:spPr>
            <a:xfrm>
              <a:off x="0" y="0"/>
              <a:ext cx="2817821" cy="812801"/>
            </a:xfrm>
            <a:prstGeom prst="rect">
              <a:avLst/>
            </a:prstGeom>
            <a:ln w="12700" cap="flat">
              <a:noFill/>
              <a:miter lim="400000"/>
            </a:ln>
            <a:effectLst/>
          </p:spPr>
        </p:pic>
      </p:grpSp>
      <p:sp>
        <p:nvSpPr>
          <p:cNvPr id="197" name="Línea"/>
          <p:cNvSpPr/>
          <p:nvPr/>
        </p:nvSpPr>
        <p:spPr>
          <a:xfrm>
            <a:off x="15337961" y="6195204"/>
            <a:ext cx="2" cy="495302"/>
          </a:xfrm>
          <a:prstGeom prst="line">
            <a:avLst/>
          </a:prstGeom>
          <a:ln w="38100">
            <a:solidFill>
              <a:srgbClr val="797979"/>
            </a:solidFill>
            <a:miter lim="400000"/>
            <a:tailEnd type="triangle"/>
          </a:ln>
        </p:spPr>
        <p:txBody>
          <a:bodyPr lIns="45718" tIns="45718" rIns="45718" bIns="45718"/>
          <a:lstStyle/>
          <a:p>
            <a:pPr/>
          </a:p>
        </p:txBody>
      </p:sp>
      <p:grpSp>
        <p:nvGrpSpPr>
          <p:cNvPr id="200" name="Potenciar el mantenimiento…"/>
          <p:cNvGrpSpPr/>
          <p:nvPr/>
        </p:nvGrpSpPr>
        <p:grpSpPr>
          <a:xfrm>
            <a:off x="18060542" y="6738862"/>
            <a:ext cx="4187816" cy="1219202"/>
            <a:chOff x="0" y="0"/>
            <a:chExt cx="4187814" cy="1219200"/>
          </a:xfrm>
        </p:grpSpPr>
        <p:sp>
          <p:nvSpPr>
            <p:cNvPr id="198" name="Potenciar el mantenimiento…"/>
            <p:cNvSpPr txBox="1"/>
            <p:nvPr/>
          </p:nvSpPr>
          <p:spPr>
            <a:xfrm>
              <a:off x="50801" y="50800"/>
              <a:ext cx="4086213" cy="111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600">
                  <a:solidFill>
                    <a:srgbClr val="0096FF"/>
                  </a:solidFill>
                </a:defRPr>
              </a:pPr>
              <a:r>
                <a:t>Potenciar el mantenimiento </a:t>
              </a:r>
            </a:p>
            <a:p>
              <a:pPr>
                <a:defRPr sz="2600">
                  <a:solidFill>
                    <a:srgbClr val="0096FF"/>
                  </a:solidFill>
                </a:defRPr>
              </a:pPr>
              <a:r>
                <a:t>de la abstinencia</a:t>
              </a:r>
            </a:p>
          </p:txBody>
        </p:sp>
        <p:pic>
          <p:nvPicPr>
            <p:cNvPr id="199" name="Potenciar el mantenimiento… Potenciar el mantenimiento de la abstinencia" descr="Potenciar el mantenimiento… Potenciar el mantenimiento de la abstinencia"/>
            <p:cNvPicPr>
              <a:picLocks noChangeAspect="1"/>
            </p:cNvPicPr>
            <p:nvPr/>
          </p:nvPicPr>
          <p:blipFill>
            <a:blip r:embed="rId6">
              <a:extLst/>
            </a:blip>
            <a:stretch>
              <a:fillRect/>
            </a:stretch>
          </p:blipFill>
          <p:spPr>
            <a:xfrm>
              <a:off x="0" y="0"/>
              <a:ext cx="4187816" cy="1219201"/>
            </a:xfrm>
            <a:prstGeom prst="rect">
              <a:avLst/>
            </a:prstGeom>
            <a:ln w="12700" cap="flat">
              <a:noFill/>
              <a:miter lim="400000"/>
            </a:ln>
            <a:effectLst/>
          </p:spPr>
        </p:pic>
      </p:grpSp>
      <p:sp>
        <p:nvSpPr>
          <p:cNvPr id="201" name="Línea"/>
          <p:cNvSpPr/>
          <p:nvPr/>
        </p:nvSpPr>
        <p:spPr>
          <a:xfrm>
            <a:off x="17886576" y="6250556"/>
            <a:ext cx="481831" cy="481832"/>
          </a:xfrm>
          <a:prstGeom prst="line">
            <a:avLst/>
          </a:prstGeom>
          <a:ln w="38100">
            <a:solidFill>
              <a:srgbClr val="797979"/>
            </a:solidFill>
            <a:miter lim="400000"/>
            <a:tailEnd type="triangle"/>
          </a:ln>
        </p:spPr>
        <p:txBody>
          <a:bodyPr lIns="45718" tIns="45718" rIns="45718" bIns="45718"/>
          <a:lstStyle/>
          <a:p>
            <a:pPr/>
          </a:p>
        </p:txBody>
      </p:sp>
      <p:grpSp>
        <p:nvGrpSpPr>
          <p:cNvPr id="204" name="Alerta!!:…"/>
          <p:cNvGrpSpPr/>
          <p:nvPr/>
        </p:nvGrpSpPr>
        <p:grpSpPr>
          <a:xfrm>
            <a:off x="5425124" y="7733756"/>
            <a:ext cx="5876879" cy="1612902"/>
            <a:chOff x="0" y="0"/>
            <a:chExt cx="5876877" cy="1612900"/>
          </a:xfrm>
        </p:grpSpPr>
        <p:sp>
          <p:nvSpPr>
            <p:cNvPr id="202" name="Alerta!!:…"/>
            <p:cNvSpPr txBox="1"/>
            <p:nvPr/>
          </p:nvSpPr>
          <p:spPr>
            <a:xfrm>
              <a:off x="25399" y="50800"/>
              <a:ext cx="5775277"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400">
                  <a:solidFill>
                    <a:srgbClr val="FF2600"/>
                  </a:solidFill>
                </a:defRPr>
              </a:pPr>
              <a:r>
                <a:t>Alerta!!:</a:t>
              </a:r>
            </a:p>
            <a:p>
              <a:pPr algn="l">
                <a:defRPr sz="2400">
                  <a:solidFill>
                    <a:srgbClr val="009051"/>
                  </a:solidFill>
                </a:defRPr>
              </a:pPr>
              <a:r>
                <a:t>-Depresión o estado de ánimo depresivo!!</a:t>
              </a:r>
            </a:p>
            <a:p>
              <a:pPr algn="l">
                <a:defRPr sz="2400">
                  <a:solidFill>
                    <a:srgbClr val="009051"/>
                  </a:solidFill>
                </a:defRPr>
              </a:pPr>
              <a:r>
                <a:t>- Sígnos/síntomas persistentes de SA </a:t>
              </a:r>
            </a:p>
          </p:txBody>
        </p:sp>
        <p:pic>
          <p:nvPicPr>
            <p:cNvPr id="203" name="Alerta!!:… Alerta!!:-Depresión o estado de ánimo depresivo!!- Sígnos/síntomas persistentes de SA " descr="Alerta!!:… Alerta!!:-Depresión o estado de ánimo depresivo!!- Sígnos/síntomas persistentes de SA "/>
            <p:cNvPicPr>
              <a:picLocks noChangeAspect="1"/>
            </p:cNvPicPr>
            <p:nvPr/>
          </p:nvPicPr>
          <p:blipFill>
            <a:blip r:embed="rId7">
              <a:extLst/>
            </a:blip>
            <a:stretch>
              <a:fillRect/>
            </a:stretch>
          </p:blipFill>
          <p:spPr>
            <a:xfrm>
              <a:off x="-1" y="0"/>
              <a:ext cx="5876879" cy="1612901"/>
            </a:xfrm>
            <a:prstGeom prst="rect">
              <a:avLst/>
            </a:prstGeom>
            <a:ln w="12700" cap="flat">
              <a:noFill/>
              <a:miter lim="400000"/>
            </a:ln>
            <a:effectLst/>
          </p:spPr>
        </p:pic>
      </p:grpSp>
      <p:sp>
        <p:nvSpPr>
          <p:cNvPr id="205" name="Línea"/>
          <p:cNvSpPr/>
          <p:nvPr/>
        </p:nvSpPr>
        <p:spPr>
          <a:xfrm flipH="1">
            <a:off x="11439552" y="7398362"/>
            <a:ext cx="2249392" cy="426421"/>
          </a:xfrm>
          <a:prstGeom prst="line">
            <a:avLst/>
          </a:prstGeom>
          <a:ln w="38100">
            <a:solidFill>
              <a:srgbClr val="797979"/>
            </a:solidFill>
            <a:miter lim="400000"/>
            <a:tailEnd type="triangle"/>
          </a:ln>
        </p:spPr>
        <p:txBody>
          <a:bodyPr lIns="45718" tIns="45718" rIns="45718" bIns="45718"/>
          <a:lstStyle/>
          <a:p>
            <a:pPr/>
          </a:p>
        </p:txBody>
      </p:sp>
      <p:sp>
        <p:nvSpPr>
          <p:cNvPr id="206" name="Línea"/>
          <p:cNvSpPr/>
          <p:nvPr/>
        </p:nvSpPr>
        <p:spPr>
          <a:xfrm flipH="1" flipV="1">
            <a:off x="13761794" y="3157353"/>
            <a:ext cx="5876877" cy="2"/>
          </a:xfrm>
          <a:prstGeom prst="line">
            <a:avLst/>
          </a:prstGeom>
          <a:ln w="38100">
            <a:solidFill>
              <a:srgbClr val="3E231A"/>
            </a:solidFill>
            <a:miter lim="400000"/>
            <a:tailEnd type="triangle"/>
          </a:ln>
        </p:spPr>
        <p:txBody>
          <a:bodyPr lIns="45718" tIns="45718" rIns="45718" bIns="45718"/>
          <a:lstStyle/>
          <a:p>
            <a:pPr/>
          </a:p>
        </p:txBody>
      </p:sp>
      <p:sp>
        <p:nvSpPr>
          <p:cNvPr id="207" name="1. Ask. Averiguar"/>
          <p:cNvSpPr txBox="1"/>
          <p:nvPr/>
        </p:nvSpPr>
        <p:spPr>
          <a:xfrm>
            <a:off x="19922427" y="2833503"/>
            <a:ext cx="2706986"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solidFill>
                  <a:srgbClr val="FF2600"/>
                </a:solidFill>
              </a:defRPr>
            </a:pPr>
            <a:r>
              <a:t>1.</a:t>
            </a:r>
            <a:r>
              <a:rPr>
                <a:solidFill>
                  <a:srgbClr val="3E231A"/>
                </a:solidFill>
              </a:rPr>
              <a:t> </a:t>
            </a:r>
            <a:r>
              <a:t>Ask. Averiguar</a:t>
            </a:r>
          </a:p>
        </p:txBody>
      </p:sp>
      <p:sp>
        <p:nvSpPr>
          <p:cNvPr id="208" name="Signo de flecha"/>
          <p:cNvSpPr/>
          <p:nvPr/>
        </p:nvSpPr>
        <p:spPr>
          <a:xfrm>
            <a:off x="14537596" y="3445221"/>
            <a:ext cx="1073970" cy="647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2" y="0"/>
                </a:moveTo>
                <a:cubicBezTo>
                  <a:pt x="827" y="0"/>
                  <a:pt x="0" y="1369"/>
                  <a:pt x="0" y="3051"/>
                </a:cubicBezTo>
                <a:lnTo>
                  <a:pt x="0" y="18546"/>
                </a:lnTo>
                <a:cubicBezTo>
                  <a:pt x="0" y="20228"/>
                  <a:pt x="827" y="21600"/>
                  <a:pt x="1842" y="21600"/>
                </a:cubicBezTo>
                <a:lnTo>
                  <a:pt x="19758" y="21600"/>
                </a:lnTo>
                <a:cubicBezTo>
                  <a:pt x="20773" y="21600"/>
                  <a:pt x="21600" y="20228"/>
                  <a:pt x="21600" y="18546"/>
                </a:cubicBezTo>
                <a:lnTo>
                  <a:pt x="21600" y="3051"/>
                </a:lnTo>
                <a:cubicBezTo>
                  <a:pt x="21600" y="1369"/>
                  <a:pt x="20773" y="0"/>
                  <a:pt x="19758" y="0"/>
                </a:cubicBezTo>
                <a:lnTo>
                  <a:pt x="1842" y="0"/>
                </a:lnTo>
                <a:close/>
                <a:moveTo>
                  <a:pt x="1842" y="1246"/>
                </a:moveTo>
                <a:lnTo>
                  <a:pt x="19758" y="1246"/>
                </a:lnTo>
                <a:cubicBezTo>
                  <a:pt x="20359" y="1246"/>
                  <a:pt x="20849" y="2054"/>
                  <a:pt x="20849" y="3051"/>
                </a:cubicBezTo>
                <a:lnTo>
                  <a:pt x="20849" y="18546"/>
                </a:lnTo>
                <a:cubicBezTo>
                  <a:pt x="20849" y="19543"/>
                  <a:pt x="20359" y="20354"/>
                  <a:pt x="19758" y="20354"/>
                </a:cubicBezTo>
                <a:lnTo>
                  <a:pt x="1842" y="20354"/>
                </a:lnTo>
                <a:cubicBezTo>
                  <a:pt x="1241" y="20354"/>
                  <a:pt x="751" y="19543"/>
                  <a:pt x="751" y="18546"/>
                </a:cubicBezTo>
                <a:lnTo>
                  <a:pt x="751" y="3051"/>
                </a:lnTo>
                <a:cubicBezTo>
                  <a:pt x="751" y="2054"/>
                  <a:pt x="1241" y="1246"/>
                  <a:pt x="1842" y="1246"/>
                </a:cubicBezTo>
                <a:close/>
                <a:moveTo>
                  <a:pt x="1842" y="2322"/>
                </a:moveTo>
                <a:cubicBezTo>
                  <a:pt x="1600" y="2322"/>
                  <a:pt x="1401" y="2651"/>
                  <a:pt x="1401" y="3051"/>
                </a:cubicBezTo>
                <a:lnTo>
                  <a:pt x="1401" y="18546"/>
                </a:lnTo>
                <a:cubicBezTo>
                  <a:pt x="1401" y="18947"/>
                  <a:pt x="1600" y="19278"/>
                  <a:pt x="1842" y="19278"/>
                </a:cubicBezTo>
                <a:lnTo>
                  <a:pt x="19758" y="19278"/>
                </a:lnTo>
                <a:cubicBezTo>
                  <a:pt x="20000" y="19278"/>
                  <a:pt x="20199" y="18947"/>
                  <a:pt x="20199" y="18546"/>
                </a:cubicBezTo>
                <a:lnTo>
                  <a:pt x="20199" y="3051"/>
                </a:lnTo>
                <a:cubicBezTo>
                  <a:pt x="20199" y="2651"/>
                  <a:pt x="20000" y="2322"/>
                  <a:pt x="19758" y="2322"/>
                </a:cubicBezTo>
                <a:lnTo>
                  <a:pt x="1842" y="2322"/>
                </a:lnTo>
                <a:close/>
                <a:moveTo>
                  <a:pt x="14089" y="5429"/>
                </a:moveTo>
                <a:cubicBezTo>
                  <a:pt x="14142" y="5435"/>
                  <a:pt x="14197" y="5466"/>
                  <a:pt x="14246" y="5527"/>
                </a:cubicBezTo>
                <a:lnTo>
                  <a:pt x="18336" y="10564"/>
                </a:lnTo>
                <a:cubicBezTo>
                  <a:pt x="18432" y="10679"/>
                  <a:pt x="18432" y="10921"/>
                  <a:pt x="18336" y="11036"/>
                </a:cubicBezTo>
                <a:lnTo>
                  <a:pt x="14246" y="16073"/>
                </a:lnTo>
                <a:cubicBezTo>
                  <a:pt x="14053" y="16314"/>
                  <a:pt x="13773" y="16082"/>
                  <a:pt x="13773" y="15681"/>
                </a:cubicBezTo>
                <a:lnTo>
                  <a:pt x="14181" y="13206"/>
                </a:lnTo>
                <a:lnTo>
                  <a:pt x="3472" y="13206"/>
                </a:lnTo>
                <a:cubicBezTo>
                  <a:pt x="3408" y="13206"/>
                  <a:pt x="3355" y="13118"/>
                  <a:pt x="3355" y="13011"/>
                </a:cubicBezTo>
                <a:lnTo>
                  <a:pt x="3355" y="8589"/>
                </a:lnTo>
                <a:cubicBezTo>
                  <a:pt x="3355" y="8482"/>
                  <a:pt x="3408" y="8391"/>
                  <a:pt x="3472" y="8391"/>
                </a:cubicBezTo>
                <a:lnTo>
                  <a:pt x="14176" y="8391"/>
                </a:lnTo>
                <a:lnTo>
                  <a:pt x="13773" y="5919"/>
                </a:lnTo>
                <a:cubicBezTo>
                  <a:pt x="13773" y="5618"/>
                  <a:pt x="13928" y="5412"/>
                  <a:pt x="14089" y="5429"/>
                </a:cubicBezTo>
                <a:close/>
              </a:path>
            </a:pathLst>
          </a:custGeom>
          <a:blipFill>
            <a:blip r:embed="rId8"/>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tate of the Art”"/>
          <p:cNvSpPr txBox="1"/>
          <p:nvPr>
            <p:ph type="title"/>
          </p:nvPr>
        </p:nvSpPr>
        <p:spPr>
          <a:xfrm>
            <a:off x="3486700" y="296222"/>
            <a:ext cx="19621502" cy="2959101"/>
          </a:xfrm>
          <a:prstGeom prst="rect">
            <a:avLst/>
          </a:prstGeom>
        </p:spPr>
        <p:txBody>
          <a:bodyPr/>
          <a:lstStyle>
            <a:lvl1pPr>
              <a:defRPr sz="6000">
                <a:solidFill>
                  <a:srgbClr val="005493"/>
                </a:solidFill>
              </a:defRPr>
            </a:lvl1pPr>
          </a:lstStyle>
          <a:p>
            <a:pPr/>
            <a:r>
              <a:t>“State of the Art”</a:t>
            </a:r>
          </a:p>
        </p:txBody>
      </p:sp>
      <p:grpSp>
        <p:nvGrpSpPr>
          <p:cNvPr id="213" name="Tratamiento del tabaquismo: “ Lo esencial”"/>
          <p:cNvGrpSpPr/>
          <p:nvPr/>
        </p:nvGrpSpPr>
        <p:grpSpPr>
          <a:xfrm>
            <a:off x="19685595" y="794716"/>
            <a:ext cx="3789453" cy="495303"/>
            <a:chOff x="0" y="0"/>
            <a:chExt cx="3789451" cy="495301"/>
          </a:xfrm>
        </p:grpSpPr>
        <p:sp>
          <p:nvSpPr>
            <p:cNvPr id="211"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12"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14" name="Jiménez Ruiz CA, Cicero Guerrero A, Mayayo Ulibarri M, et al. Introducción al tratamiento del tabaquismo. En: Manual de Tabaquismo 3.ª edición. Solano S, Jiménez CA, Riesco JA (eds.). Barcelona: Editorial Elsevier. SEPAR, 2012."/>
          <p:cNvSpPr txBox="1"/>
          <p:nvPr/>
        </p:nvSpPr>
        <p:spPr>
          <a:xfrm>
            <a:off x="11182215" y="12579019"/>
            <a:ext cx="1174622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Jiménez Ruiz CA, Cicero Guerrero A, Mayayo Ulibarri M, et al. Introducción al tratamiento del tabaquismo. En: Manual de Tabaquismo 3.ª edición. Solano S, Jiménez CA, Riesco JA (eds.). Barcelona: Editorial Elsevier. SEPAR, 2012.</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pic>
        <p:nvPicPr>
          <p:cNvPr id="215" name="Captura de pantalla 2021-02-01 a las 23.33.34.png" descr="Captura de pantalla 2021-02-01 a las 23.33.34.png"/>
          <p:cNvPicPr>
            <a:picLocks noChangeAspect="1"/>
          </p:cNvPicPr>
          <p:nvPr/>
        </p:nvPicPr>
        <p:blipFill>
          <a:blip r:embed="rId3">
            <a:extLst/>
          </a:blip>
          <a:stretch>
            <a:fillRect/>
          </a:stretch>
        </p:blipFill>
        <p:spPr>
          <a:xfrm>
            <a:off x="6864449" y="2829530"/>
            <a:ext cx="12407901" cy="4025902"/>
          </a:xfrm>
          <a:prstGeom prst="rect">
            <a:avLst/>
          </a:prstGeom>
          <a:ln w="12700">
            <a:miter lim="400000"/>
          </a:ln>
        </p:spPr>
      </p:pic>
      <p:sp>
        <p:nvSpPr>
          <p:cNvPr id="216" name="Rectángulo"/>
          <p:cNvSpPr/>
          <p:nvPr/>
        </p:nvSpPr>
        <p:spPr>
          <a:xfrm>
            <a:off x="10122344" y="4032436"/>
            <a:ext cx="1328704" cy="690867"/>
          </a:xfrm>
          <a:prstGeom prst="rect">
            <a:avLst/>
          </a:prstGeom>
          <a:ln w="63500">
            <a:solidFill>
              <a:srgbClr val="FF2600"/>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grpSp>
        <p:nvGrpSpPr>
          <p:cNvPr id="219" name="Intervención motivacional…"/>
          <p:cNvGrpSpPr/>
          <p:nvPr/>
        </p:nvGrpSpPr>
        <p:grpSpPr>
          <a:xfrm>
            <a:off x="11871297" y="7865830"/>
            <a:ext cx="4037865" cy="1765302"/>
            <a:chOff x="0" y="0"/>
            <a:chExt cx="4037863" cy="1765300"/>
          </a:xfrm>
        </p:grpSpPr>
        <p:sp>
          <p:nvSpPr>
            <p:cNvPr id="217" name="Intervención motivacional…"/>
            <p:cNvSpPr txBox="1"/>
            <p:nvPr/>
          </p:nvSpPr>
          <p:spPr>
            <a:xfrm>
              <a:off x="50800" y="50800"/>
              <a:ext cx="3936263" cy="166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700">
                  <a:solidFill>
                    <a:srgbClr val="941751"/>
                  </a:solidFill>
                </a:defRPr>
              </a:pPr>
              <a:r>
                <a:t>Intervención motivacional</a:t>
              </a:r>
            </a:p>
            <a:p>
              <a:pPr>
                <a:defRPr sz="2700">
                  <a:solidFill>
                    <a:srgbClr val="941751"/>
                  </a:solidFill>
                </a:defRPr>
              </a:pPr>
              <a:r>
                <a:t>Las 5 R</a:t>
              </a:r>
            </a:p>
            <a:p>
              <a:pPr>
                <a:defRPr sz="2700">
                  <a:solidFill>
                    <a:srgbClr val="941751"/>
                  </a:solidFill>
                </a:defRPr>
              </a:pPr>
              <a:r>
                <a:t>Reducción previa</a:t>
              </a:r>
            </a:p>
          </p:txBody>
        </p:sp>
        <p:pic>
          <p:nvPicPr>
            <p:cNvPr id="218" name="Intervención motivacional… Intervención motivacionalLas 5 RReducción previa" descr="Intervención motivacional… Intervención motivacionalLas 5 RReducción previa"/>
            <p:cNvPicPr>
              <a:picLocks noChangeAspect="1"/>
            </p:cNvPicPr>
            <p:nvPr/>
          </p:nvPicPr>
          <p:blipFill>
            <a:blip r:embed="rId4">
              <a:extLst/>
            </a:blip>
            <a:stretch>
              <a:fillRect/>
            </a:stretch>
          </p:blipFill>
          <p:spPr>
            <a:xfrm>
              <a:off x="-1" y="0"/>
              <a:ext cx="4037865" cy="1765301"/>
            </a:xfrm>
            <a:prstGeom prst="rect">
              <a:avLst/>
            </a:prstGeom>
            <a:ln w="12700" cap="flat">
              <a:noFill/>
              <a:miter lim="400000"/>
            </a:ln>
            <a:effectLst/>
          </p:spPr>
        </p:pic>
      </p:grpSp>
      <p:sp>
        <p:nvSpPr>
          <p:cNvPr id="220" name="Rectángulo"/>
          <p:cNvSpPr/>
          <p:nvPr/>
        </p:nvSpPr>
        <p:spPr>
          <a:xfrm>
            <a:off x="11402859" y="6097980"/>
            <a:ext cx="1328704" cy="690867"/>
          </a:xfrm>
          <a:prstGeom prst="rect">
            <a:avLst/>
          </a:prstGeom>
          <a:ln w="63500">
            <a:solidFill>
              <a:srgbClr val="941751"/>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21" name="Línea"/>
          <p:cNvSpPr/>
          <p:nvPr/>
        </p:nvSpPr>
        <p:spPr>
          <a:xfrm>
            <a:off x="12692029" y="7109034"/>
            <a:ext cx="481831" cy="481831"/>
          </a:xfrm>
          <a:prstGeom prst="line">
            <a:avLst/>
          </a:prstGeom>
          <a:ln w="38100">
            <a:solidFill>
              <a:srgbClr val="797979"/>
            </a:solidFill>
            <a:miter lim="400000"/>
            <a:tailEnd type="triangle"/>
          </a:ln>
        </p:spPr>
        <p:txBody>
          <a:bodyPr lIns="45718" tIns="45718" rIns="45718" bIns="45718"/>
          <a:lstStyle/>
          <a:p>
            <a:pPr/>
          </a:p>
        </p:txBody>
      </p:sp>
      <p:pic>
        <p:nvPicPr>
          <p:cNvPr id="222" name="Captura de pantalla 2021-02-06 a las 17.24.37.png" descr="Captura de pantalla 2021-02-06 a las 17.24.37.png"/>
          <p:cNvPicPr>
            <a:picLocks noChangeAspect="1"/>
          </p:cNvPicPr>
          <p:nvPr/>
        </p:nvPicPr>
        <p:blipFill>
          <a:blip r:embed="rId5">
            <a:extLst/>
          </a:blip>
          <a:stretch>
            <a:fillRect/>
          </a:stretch>
        </p:blipFill>
        <p:spPr>
          <a:xfrm>
            <a:off x="3467513" y="8959122"/>
            <a:ext cx="7962901" cy="2095502"/>
          </a:xfrm>
          <a:prstGeom prst="rect">
            <a:avLst/>
          </a:prstGeom>
          <a:ln w="12700">
            <a:miter lim="400000"/>
          </a:ln>
        </p:spPr>
      </p:pic>
      <p:sp>
        <p:nvSpPr>
          <p:cNvPr id="223" name="Línea"/>
          <p:cNvSpPr/>
          <p:nvPr/>
        </p:nvSpPr>
        <p:spPr>
          <a:xfrm flipH="1">
            <a:off x="10941680" y="7060321"/>
            <a:ext cx="596021" cy="596021"/>
          </a:xfrm>
          <a:prstGeom prst="line">
            <a:avLst/>
          </a:prstGeom>
          <a:ln w="38100">
            <a:solidFill>
              <a:srgbClr val="797979"/>
            </a:solidFill>
            <a:miter lim="400000"/>
            <a:tailEnd type="triangle"/>
          </a:ln>
        </p:spPr>
        <p:txBody>
          <a:bodyPr lIns="45718" tIns="45718" rIns="45718" bIns="45718"/>
          <a:lstStyle/>
          <a:p>
            <a:pPr/>
          </a:p>
        </p:txBody>
      </p:sp>
      <p:grpSp>
        <p:nvGrpSpPr>
          <p:cNvPr id="226" name="Y siempre…"/>
          <p:cNvGrpSpPr/>
          <p:nvPr/>
        </p:nvGrpSpPr>
        <p:grpSpPr>
          <a:xfrm>
            <a:off x="3925525" y="7705708"/>
            <a:ext cx="3029015" cy="1016002"/>
            <a:chOff x="0" y="0"/>
            <a:chExt cx="3029013" cy="1016000"/>
          </a:xfrm>
        </p:grpSpPr>
        <p:sp>
          <p:nvSpPr>
            <p:cNvPr id="224" name="Y siempre…"/>
            <p:cNvSpPr txBox="1"/>
            <p:nvPr/>
          </p:nvSpPr>
          <p:spPr>
            <a:xfrm>
              <a:off x="50800" y="50800"/>
              <a:ext cx="2927413" cy="9144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941751"/>
                  </a:solidFill>
                </a:defRPr>
              </a:lvl1pPr>
            </a:lstStyle>
            <a:p>
              <a:pPr/>
              <a:r>
                <a:t>Y siempre…</a:t>
              </a:r>
            </a:p>
          </p:txBody>
        </p:sp>
        <p:pic>
          <p:nvPicPr>
            <p:cNvPr id="225" name="Y siempre… Y siempre…" descr="Y siempre… Y siempre…"/>
            <p:cNvPicPr>
              <a:picLocks noChangeAspect="1"/>
            </p:cNvPicPr>
            <p:nvPr/>
          </p:nvPicPr>
          <p:blipFill>
            <a:blip r:embed="rId6">
              <a:extLst/>
            </a:blip>
            <a:stretch>
              <a:fillRect/>
            </a:stretch>
          </p:blipFill>
          <p:spPr>
            <a:xfrm>
              <a:off x="0" y="0"/>
              <a:ext cx="3029014" cy="1016001"/>
            </a:xfrm>
            <a:prstGeom prst="rect">
              <a:avLst/>
            </a:prstGeom>
            <a:ln w="12700" cap="flat">
              <a:noFill/>
              <a:miter lim="400000"/>
            </a:ln>
            <a:effectLst/>
          </p:spPr>
        </p:pic>
      </p:grpSp>
      <p:sp>
        <p:nvSpPr>
          <p:cNvPr id="227" name="Aumento frecuencia de intentos de abandono vs no intervención: OR de 1,24; IC 95%: 1,16-1,33…"/>
          <p:cNvSpPr txBox="1"/>
          <p:nvPr/>
        </p:nvSpPr>
        <p:spPr>
          <a:xfrm>
            <a:off x="2298528" y="11508418"/>
            <a:ext cx="1065496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900">
                <a:solidFill>
                  <a:srgbClr val="941751"/>
                </a:solidFill>
              </a:defRPr>
            </a:pPr>
            <a:r>
              <a:t>Aumento frecuencia de intentos de abandono vs no intervención: OR de 1,24; IC 95%: 1,16-1,33 </a:t>
            </a:r>
          </a:p>
          <a:p>
            <a:pPr>
              <a:defRPr sz="900">
                <a:solidFill>
                  <a:srgbClr val="941751"/>
                </a:solidFill>
              </a:defRPr>
            </a:pPr>
            <a:r>
              <a:t>Aveyard P, Begh R, Parsons A, West R. Brief opportunistic smoking cessation interventions: a systematic review and meta-analysis to compare advice to quit and offer of assistance. Addiction. 2012;107:1066-73. </a:t>
            </a:r>
            <a:br/>
          </a:p>
        </p:txBody>
      </p:sp>
      <p:sp>
        <p:nvSpPr>
          <p:cNvPr id="228" name="2. Advice. Aconsejar."/>
          <p:cNvSpPr txBox="1"/>
          <p:nvPr/>
        </p:nvSpPr>
        <p:spPr>
          <a:xfrm>
            <a:off x="7528514" y="7889858"/>
            <a:ext cx="3512469"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solidFill>
                  <a:srgbClr val="FF9300"/>
                </a:solidFill>
              </a:defRPr>
            </a:pPr>
            <a:r>
              <a:t>2. Advice. Aconsejar.</a:t>
            </a:r>
            <a:r>
              <a:rPr>
                <a:solidFill>
                  <a:srgbClr val="3E231A"/>
                </a:solidFill>
              </a:rPr>
              <a:t> </a:t>
            </a:r>
          </a:p>
        </p:txBody>
      </p:sp>
      <p:sp>
        <p:nvSpPr>
          <p:cNvPr id="229" name="Línea"/>
          <p:cNvSpPr/>
          <p:nvPr/>
        </p:nvSpPr>
        <p:spPr>
          <a:xfrm>
            <a:off x="7113723" y="8213708"/>
            <a:ext cx="255610" cy="2"/>
          </a:xfrm>
          <a:prstGeom prst="line">
            <a:avLst/>
          </a:prstGeom>
          <a:ln w="38100">
            <a:solidFill>
              <a:srgbClr val="3E231A"/>
            </a:solidFill>
            <a:miter lim="400000"/>
            <a:tailEnd type="triangle"/>
          </a:ln>
        </p:spPr>
        <p:txBody>
          <a:bodyPr lIns="45718" tIns="45718" rIns="45718" bIns="45718"/>
          <a:lstStyle/>
          <a:p>
            <a:pPr/>
          </a:p>
        </p:txBody>
      </p:sp>
      <p:sp>
        <p:nvSpPr>
          <p:cNvPr id="230" name="Signo de flecha"/>
          <p:cNvSpPr/>
          <p:nvPr/>
        </p:nvSpPr>
        <p:spPr>
          <a:xfrm>
            <a:off x="8385523" y="4000686"/>
            <a:ext cx="1250833" cy="754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2" y="0"/>
                </a:moveTo>
                <a:cubicBezTo>
                  <a:pt x="827" y="0"/>
                  <a:pt x="0" y="1369"/>
                  <a:pt x="0" y="3051"/>
                </a:cubicBezTo>
                <a:lnTo>
                  <a:pt x="0" y="18546"/>
                </a:lnTo>
                <a:cubicBezTo>
                  <a:pt x="0" y="20228"/>
                  <a:pt x="827" y="21600"/>
                  <a:pt x="1842" y="21600"/>
                </a:cubicBezTo>
                <a:lnTo>
                  <a:pt x="19758" y="21600"/>
                </a:lnTo>
                <a:cubicBezTo>
                  <a:pt x="20773" y="21600"/>
                  <a:pt x="21600" y="20228"/>
                  <a:pt x="21600" y="18546"/>
                </a:cubicBezTo>
                <a:lnTo>
                  <a:pt x="21600" y="3051"/>
                </a:lnTo>
                <a:cubicBezTo>
                  <a:pt x="21600" y="1369"/>
                  <a:pt x="20773" y="0"/>
                  <a:pt x="19758" y="0"/>
                </a:cubicBezTo>
                <a:lnTo>
                  <a:pt x="1842" y="0"/>
                </a:lnTo>
                <a:close/>
                <a:moveTo>
                  <a:pt x="1842" y="1246"/>
                </a:moveTo>
                <a:lnTo>
                  <a:pt x="19758" y="1246"/>
                </a:lnTo>
                <a:cubicBezTo>
                  <a:pt x="20359" y="1246"/>
                  <a:pt x="20849" y="2054"/>
                  <a:pt x="20849" y="3051"/>
                </a:cubicBezTo>
                <a:lnTo>
                  <a:pt x="20849" y="18546"/>
                </a:lnTo>
                <a:cubicBezTo>
                  <a:pt x="20849" y="19543"/>
                  <a:pt x="20359" y="20354"/>
                  <a:pt x="19758" y="20354"/>
                </a:cubicBezTo>
                <a:lnTo>
                  <a:pt x="1842" y="20354"/>
                </a:lnTo>
                <a:cubicBezTo>
                  <a:pt x="1241" y="20354"/>
                  <a:pt x="751" y="19543"/>
                  <a:pt x="751" y="18546"/>
                </a:cubicBezTo>
                <a:lnTo>
                  <a:pt x="751" y="3051"/>
                </a:lnTo>
                <a:cubicBezTo>
                  <a:pt x="751" y="2054"/>
                  <a:pt x="1241" y="1246"/>
                  <a:pt x="1842" y="1246"/>
                </a:cubicBezTo>
                <a:close/>
                <a:moveTo>
                  <a:pt x="1842" y="2322"/>
                </a:moveTo>
                <a:cubicBezTo>
                  <a:pt x="1600" y="2322"/>
                  <a:pt x="1401" y="2651"/>
                  <a:pt x="1401" y="3051"/>
                </a:cubicBezTo>
                <a:lnTo>
                  <a:pt x="1401" y="18546"/>
                </a:lnTo>
                <a:cubicBezTo>
                  <a:pt x="1401" y="18947"/>
                  <a:pt x="1600" y="19278"/>
                  <a:pt x="1842" y="19278"/>
                </a:cubicBezTo>
                <a:lnTo>
                  <a:pt x="19758" y="19278"/>
                </a:lnTo>
                <a:cubicBezTo>
                  <a:pt x="20000" y="19278"/>
                  <a:pt x="20199" y="18947"/>
                  <a:pt x="20199" y="18546"/>
                </a:cubicBezTo>
                <a:lnTo>
                  <a:pt x="20199" y="3051"/>
                </a:lnTo>
                <a:cubicBezTo>
                  <a:pt x="20199" y="2651"/>
                  <a:pt x="20000" y="2322"/>
                  <a:pt x="19758" y="2322"/>
                </a:cubicBezTo>
                <a:lnTo>
                  <a:pt x="1842" y="2322"/>
                </a:lnTo>
                <a:close/>
                <a:moveTo>
                  <a:pt x="14089" y="5429"/>
                </a:moveTo>
                <a:cubicBezTo>
                  <a:pt x="14142" y="5435"/>
                  <a:pt x="14197" y="5466"/>
                  <a:pt x="14246" y="5527"/>
                </a:cubicBezTo>
                <a:lnTo>
                  <a:pt x="18336" y="10564"/>
                </a:lnTo>
                <a:cubicBezTo>
                  <a:pt x="18432" y="10679"/>
                  <a:pt x="18432" y="10921"/>
                  <a:pt x="18336" y="11036"/>
                </a:cubicBezTo>
                <a:lnTo>
                  <a:pt x="14246" y="16073"/>
                </a:lnTo>
                <a:cubicBezTo>
                  <a:pt x="14053" y="16314"/>
                  <a:pt x="13773" y="16082"/>
                  <a:pt x="13773" y="15681"/>
                </a:cubicBezTo>
                <a:lnTo>
                  <a:pt x="14181" y="13206"/>
                </a:lnTo>
                <a:lnTo>
                  <a:pt x="3472" y="13206"/>
                </a:lnTo>
                <a:cubicBezTo>
                  <a:pt x="3408" y="13206"/>
                  <a:pt x="3355" y="13118"/>
                  <a:pt x="3355" y="13011"/>
                </a:cubicBezTo>
                <a:lnTo>
                  <a:pt x="3355" y="8589"/>
                </a:lnTo>
                <a:cubicBezTo>
                  <a:pt x="3355" y="8482"/>
                  <a:pt x="3408" y="8391"/>
                  <a:pt x="3472" y="8391"/>
                </a:cubicBezTo>
                <a:lnTo>
                  <a:pt x="14176" y="8391"/>
                </a:lnTo>
                <a:lnTo>
                  <a:pt x="13773" y="5919"/>
                </a:lnTo>
                <a:cubicBezTo>
                  <a:pt x="13773" y="5618"/>
                  <a:pt x="13928" y="5412"/>
                  <a:pt x="14089" y="5429"/>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31" name="Pila de libros"/>
          <p:cNvSpPr/>
          <p:nvPr/>
        </p:nvSpPr>
        <p:spPr>
          <a:xfrm>
            <a:off x="13385804" y="9906099"/>
            <a:ext cx="1329272" cy="1204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blipFill>
            <a:blip r:embed="rId8"/>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tate of the Art”…"/>
          <p:cNvSpPr txBox="1"/>
          <p:nvPr>
            <p:ph type="title"/>
          </p:nvPr>
        </p:nvSpPr>
        <p:spPr>
          <a:xfrm>
            <a:off x="2541460" y="696747"/>
            <a:ext cx="19621502" cy="2959101"/>
          </a:xfrm>
          <a:prstGeom prst="rect">
            <a:avLst/>
          </a:prstGeom>
        </p:spPr>
        <p:txBody>
          <a:bodyPr/>
          <a:lstStyle/>
          <a:p>
            <a:pPr>
              <a:defRPr sz="5000">
                <a:solidFill>
                  <a:srgbClr val="005493"/>
                </a:solidFill>
              </a:defRPr>
            </a:pPr>
            <a:r>
              <a:t>“State of the Art”</a:t>
            </a:r>
          </a:p>
          <a:p>
            <a:pPr>
              <a:defRPr sz="4400">
                <a:solidFill>
                  <a:srgbClr val="941751"/>
                </a:solidFill>
              </a:defRPr>
            </a:pPr>
            <a:r>
              <a:t>Intervención terapéutica en pacientes</a:t>
            </a:r>
            <a:r>
              <a:rPr u="sng"/>
              <a:t> </a:t>
            </a:r>
            <a:r>
              <a:rPr sz="5300" u="sng"/>
              <a:t>no motivados</a:t>
            </a:r>
            <a:r>
              <a:rPr u="sng"/>
              <a:t> </a:t>
            </a:r>
            <a:r>
              <a:t>para dejar de fumar</a:t>
            </a:r>
          </a:p>
        </p:txBody>
      </p:sp>
      <p:grpSp>
        <p:nvGrpSpPr>
          <p:cNvPr id="236" name="Tratamiento del tabaquismo: “ Lo esencial”"/>
          <p:cNvGrpSpPr/>
          <p:nvPr/>
        </p:nvGrpSpPr>
        <p:grpSpPr>
          <a:xfrm>
            <a:off x="19685595" y="794716"/>
            <a:ext cx="3789453" cy="495303"/>
            <a:chOff x="0" y="0"/>
            <a:chExt cx="3789451" cy="495301"/>
          </a:xfrm>
        </p:grpSpPr>
        <p:sp>
          <p:nvSpPr>
            <p:cNvPr id="23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3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37" name="Fiore MC, Jaen CR, Baker TB, Bailey WC, Benowitz NL, Curry SJ, et al. Treating tobacco use and dependence: 2008 Update. Clinical Practice Guideline. Rockville, MD: U.S. Department of Health and Human Services. Public Health Service, 2008.…"/>
          <p:cNvSpPr txBox="1"/>
          <p:nvPr/>
        </p:nvSpPr>
        <p:spPr>
          <a:xfrm>
            <a:off x="10333100" y="12429887"/>
            <a:ext cx="1256077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br/>
          </a:p>
          <a:p>
            <a:pPr algn="l" defTabSz="457200">
              <a:spcBef>
                <a:spcPts val="900"/>
              </a:spcBef>
              <a:defRPr sz="900">
                <a:solidFill>
                  <a:srgbClr val="000000"/>
                </a:solidFill>
              </a:defRPr>
            </a:pPr>
            <a:br/>
          </a:p>
        </p:txBody>
      </p:sp>
      <p:sp>
        <p:nvSpPr>
          <p:cNvPr id="238" name="Los profesionales deben emplear una Intervención Mínima encaminada a estimular la motivación del abandono.…"/>
          <p:cNvSpPr txBox="1"/>
          <p:nvPr/>
        </p:nvSpPr>
        <p:spPr>
          <a:xfrm>
            <a:off x="2182690" y="3316335"/>
            <a:ext cx="19256742" cy="256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68300" indent="-368300" algn="l">
              <a:lnSpc>
                <a:spcPct val="150000"/>
              </a:lnSpc>
              <a:buSzPct val="25000"/>
              <a:buBlip>
                <a:blip r:embed="rId3"/>
              </a:buBlip>
              <a:defRPr sz="2900"/>
            </a:pPr>
            <a:r>
              <a:t>Los profesionales deben emplear una </a:t>
            </a:r>
            <a:r>
              <a:rPr sz="3600">
                <a:solidFill>
                  <a:srgbClr val="941751"/>
                </a:solidFill>
              </a:rPr>
              <a:t>I</a:t>
            </a:r>
            <a:r>
              <a:rPr sz="3600" u="sng">
                <a:solidFill>
                  <a:srgbClr val="941751"/>
                </a:solidFill>
              </a:rPr>
              <a:t>ntervención Mínima</a:t>
            </a:r>
            <a:r>
              <a:t> encaminada a estimular la motivación del abandono. </a:t>
            </a:r>
          </a:p>
          <a:p>
            <a:pPr marL="368300" indent="-368300" algn="l">
              <a:lnSpc>
                <a:spcPct val="150000"/>
              </a:lnSpc>
              <a:buSzPct val="25000"/>
              <a:buBlip>
                <a:blip r:embed="rId3"/>
              </a:buBlip>
              <a:defRPr sz="2900"/>
            </a:pPr>
            <a:r>
              <a:t>Tales pacientes pueden responder a una intervención motivacional breve que se basa en una </a:t>
            </a:r>
            <a:r>
              <a:rPr>
                <a:solidFill>
                  <a:srgbClr val="941751"/>
                </a:solidFill>
              </a:rPr>
              <a:t>EM</a:t>
            </a:r>
            <a:r>
              <a:t>:</a:t>
            </a:r>
          </a:p>
          <a:p>
            <a:pPr algn="l">
              <a:lnSpc>
                <a:spcPct val="150000"/>
              </a:lnSpc>
              <a:defRPr sz="2900"/>
            </a:pPr>
            <a:r>
              <a:t>    *Una intervención de asesoramiento dirigida y centrada en el paciente. Los </a:t>
            </a:r>
            <a:r>
              <a:rPr>
                <a:solidFill>
                  <a:srgbClr val="941751"/>
                </a:solidFill>
              </a:rPr>
              <a:t>pasos principales</a:t>
            </a:r>
            <a:r>
              <a:t> son:</a:t>
            </a:r>
          </a:p>
        </p:txBody>
      </p:sp>
      <p:pic>
        <p:nvPicPr>
          <p:cNvPr id="239" name="Captura de pantalla 2021-02-02 a las 0.16.29.png" descr="Captura de pantalla 2021-02-02 a las 0.16.29.png"/>
          <p:cNvPicPr>
            <a:picLocks noChangeAspect="1"/>
          </p:cNvPicPr>
          <p:nvPr/>
        </p:nvPicPr>
        <p:blipFill>
          <a:blip r:embed="rId4">
            <a:extLst/>
          </a:blip>
          <a:stretch>
            <a:fillRect/>
          </a:stretch>
        </p:blipFill>
        <p:spPr>
          <a:xfrm>
            <a:off x="7364461" y="5471647"/>
            <a:ext cx="8044195" cy="6559488"/>
          </a:xfrm>
          <a:prstGeom prst="rect">
            <a:avLst/>
          </a:prstGeom>
          <a:ln w="12700">
            <a:miter lim="400000"/>
          </a:ln>
        </p:spPr>
      </p:pic>
      <p:sp>
        <p:nvSpPr>
          <p:cNvPr id="240" name="Flecha 5"/>
          <p:cNvSpPr/>
          <p:nvPr/>
        </p:nvSpPr>
        <p:spPr>
          <a:xfrm>
            <a:off x="5445076" y="7908052"/>
            <a:ext cx="1253786" cy="1285830"/>
          </a:xfrm>
          <a:custGeom>
            <a:avLst/>
            <a:gdLst/>
            <a:ahLst/>
            <a:cxnLst>
              <a:cxn ang="0">
                <a:pos x="wd2" y="hd2"/>
              </a:cxn>
              <a:cxn ang="5400000">
                <a:pos x="wd2" y="hd2"/>
              </a:cxn>
              <a:cxn ang="10800000">
                <a:pos x="wd2" y="hd2"/>
              </a:cxn>
              <a:cxn ang="16200000">
                <a:pos x="wd2" y="hd2"/>
              </a:cxn>
            </a:cxnLst>
            <a:rect l="0" t="0" r="r" b="b"/>
            <a:pathLst>
              <a:path w="21600" h="20713" fill="norm" stroke="1" extrusionOk="0">
                <a:moveTo>
                  <a:pt x="10529" y="0"/>
                </a:moveTo>
                <a:lnTo>
                  <a:pt x="10529" y="2252"/>
                </a:lnTo>
                <a:cubicBezTo>
                  <a:pt x="6127" y="2290"/>
                  <a:pt x="2426" y="5063"/>
                  <a:pt x="1275" y="8842"/>
                </a:cubicBezTo>
                <a:lnTo>
                  <a:pt x="4596" y="10276"/>
                </a:lnTo>
                <a:cubicBezTo>
                  <a:pt x="5122" y="7645"/>
                  <a:pt x="7572" y="5648"/>
                  <a:pt x="10529" y="5607"/>
                </a:cubicBezTo>
                <a:lnTo>
                  <a:pt x="10529" y="7662"/>
                </a:lnTo>
                <a:lnTo>
                  <a:pt x="16091" y="3831"/>
                </a:lnTo>
                <a:lnTo>
                  <a:pt x="10529" y="0"/>
                </a:lnTo>
                <a:close/>
                <a:moveTo>
                  <a:pt x="17685" y="4997"/>
                </a:moveTo>
                <a:lnTo>
                  <a:pt x="14789" y="7046"/>
                </a:lnTo>
                <a:cubicBezTo>
                  <a:pt x="16783" y="8706"/>
                  <a:pt x="17443" y="11456"/>
                  <a:pt x="16235" y="13805"/>
                </a:cubicBezTo>
                <a:lnTo>
                  <a:pt x="14269" y="12888"/>
                </a:lnTo>
                <a:lnTo>
                  <a:pt x="15451" y="19251"/>
                </a:lnTo>
                <a:lnTo>
                  <a:pt x="21600" y="16307"/>
                </a:lnTo>
                <a:lnTo>
                  <a:pt x="19446" y="15303"/>
                </a:lnTo>
                <a:cubicBezTo>
                  <a:pt x="21285" y="11775"/>
                  <a:pt x="20457" y="7668"/>
                  <a:pt x="17685" y="4997"/>
                </a:cubicBezTo>
                <a:close/>
                <a:moveTo>
                  <a:pt x="972" y="10677"/>
                </a:moveTo>
                <a:lnTo>
                  <a:pt x="0" y="17074"/>
                </a:lnTo>
                <a:lnTo>
                  <a:pt x="2120" y="16006"/>
                </a:lnTo>
                <a:cubicBezTo>
                  <a:pt x="4403" y="19887"/>
                  <a:pt x="9288" y="21600"/>
                  <a:pt x="13647" y="20265"/>
                </a:cubicBezTo>
                <a:lnTo>
                  <a:pt x="12998" y="16913"/>
                </a:lnTo>
                <a:cubicBezTo>
                  <a:pt x="10149" y="18031"/>
                  <a:pt x="6810" y="16983"/>
                  <a:pt x="5281" y="14416"/>
                </a:cubicBezTo>
                <a:lnTo>
                  <a:pt x="7215" y="13443"/>
                </a:lnTo>
                <a:lnTo>
                  <a:pt x="972" y="10677"/>
                </a:ln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941751"/>
                </a:solidFill>
              </a:defRPr>
            </a:pPr>
            <a:r>
              <a:t>Intervención terapéutica en pacientes </a:t>
            </a:r>
            <a:r>
              <a:rPr sz="5300" u="sng"/>
              <a:t>no motivados</a:t>
            </a:r>
            <a:r>
              <a:rPr u="sng"/>
              <a:t> </a:t>
            </a:r>
            <a:r>
              <a:t>para dejar de fumar</a:t>
            </a:r>
          </a:p>
        </p:txBody>
      </p:sp>
      <p:grpSp>
        <p:nvGrpSpPr>
          <p:cNvPr id="245" name="Tratamiento del tabaquismo: “ Lo esencial”"/>
          <p:cNvGrpSpPr/>
          <p:nvPr/>
        </p:nvGrpSpPr>
        <p:grpSpPr>
          <a:xfrm>
            <a:off x="19685595" y="794716"/>
            <a:ext cx="3789453" cy="495303"/>
            <a:chOff x="0" y="0"/>
            <a:chExt cx="3789451" cy="495301"/>
          </a:xfrm>
        </p:grpSpPr>
        <p:sp>
          <p:nvSpPr>
            <p:cNvPr id="243"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44"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46" name="Fiore MC, Jaen CR, Baker TB, Bailey WC, Benowitz NL, Curry SJ, et al. Treating tobacco use and dependence: 2008 Update. Clinical Practice Guideline. Rockville, MD: U.S. Department of Health and Human Services. Public Health Service, 2008.…"/>
          <p:cNvSpPr txBox="1"/>
          <p:nvPr/>
        </p:nvSpPr>
        <p:spPr>
          <a:xfrm>
            <a:off x="10557395" y="12477949"/>
            <a:ext cx="12560778"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br/>
          </a:p>
          <a:p>
            <a:pPr algn="l" defTabSz="457200">
              <a:spcBef>
                <a:spcPts val="900"/>
              </a:spcBef>
              <a:defRPr sz="900">
                <a:solidFill>
                  <a:srgbClr val="000000"/>
                </a:solidFill>
              </a:defRPr>
            </a:pPr>
            <a:br/>
          </a:p>
        </p:txBody>
      </p:sp>
      <p:sp>
        <p:nvSpPr>
          <p:cNvPr id="247" name="Los profesionales deben emplear una intervención mínima encaminada a estimular la motivación del abandono.…"/>
          <p:cNvSpPr txBox="1"/>
          <p:nvPr/>
        </p:nvSpPr>
        <p:spPr>
          <a:xfrm>
            <a:off x="2026850" y="3322577"/>
            <a:ext cx="18981454" cy="322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68298" indent="-368298" algn="l">
              <a:lnSpc>
                <a:spcPct val="150000"/>
              </a:lnSpc>
              <a:buSzPct val="25000"/>
              <a:buBlip>
                <a:blip r:embed="rId3"/>
              </a:buBlip>
              <a:defRPr sz="2400">
                <a:solidFill>
                  <a:srgbClr val="929292"/>
                </a:solidFill>
              </a:defRPr>
            </a:pPr>
            <a:r>
              <a:t>Los profesionales deben emplear una intervención mínima encaminada a estimular la motivación del abandono. </a:t>
            </a:r>
          </a:p>
          <a:p>
            <a:pPr marL="368298" indent="-368298" algn="l">
              <a:lnSpc>
                <a:spcPct val="150000"/>
              </a:lnSpc>
              <a:buSzPct val="25000"/>
              <a:buBlip>
                <a:blip r:embed="rId3"/>
              </a:buBlip>
              <a:defRPr sz="2400">
                <a:solidFill>
                  <a:srgbClr val="929292"/>
                </a:solidFill>
              </a:defRPr>
            </a:pPr>
            <a:r>
              <a:t>Tales pacientes pueden responder a una intervención motivaciones breve que se basa en una EM:</a:t>
            </a:r>
          </a:p>
          <a:p>
            <a:pPr algn="l">
              <a:lnSpc>
                <a:spcPct val="150000"/>
              </a:lnSpc>
              <a:defRPr sz="2900">
                <a:solidFill>
                  <a:srgbClr val="929292"/>
                </a:solidFill>
              </a:defRPr>
            </a:pPr>
            <a:r>
              <a:t>    *</a:t>
            </a:r>
            <a:r>
              <a:rPr sz="2500"/>
              <a:t>Una intervención de asesoramiento dirigida y centrada en el paciente.</a:t>
            </a:r>
            <a:r>
              <a:rPr sz="2500">
                <a:solidFill>
                  <a:srgbClr val="3E231A"/>
                </a:solidFill>
              </a:rPr>
              <a:t> </a:t>
            </a:r>
            <a:r>
              <a:rPr>
                <a:solidFill>
                  <a:srgbClr val="3E231A"/>
                </a:solidFill>
              </a:rPr>
              <a:t>Las áreas de contenidos que debe incluir se resumen</a:t>
            </a:r>
          </a:p>
          <a:p>
            <a:pPr algn="l">
              <a:lnSpc>
                <a:spcPct val="150000"/>
              </a:lnSpc>
              <a:defRPr sz="2900"/>
            </a:pPr>
            <a:r>
              <a:t>     en las </a:t>
            </a:r>
            <a:r>
              <a:rPr sz="4500" u="sng">
                <a:solidFill>
                  <a:srgbClr val="941751"/>
                </a:solidFill>
              </a:rPr>
              <a:t>5 R</a:t>
            </a:r>
            <a:r>
              <a:t>: </a:t>
            </a:r>
          </a:p>
        </p:txBody>
      </p:sp>
      <p:pic>
        <p:nvPicPr>
          <p:cNvPr id="248" name="Captura de pantalla 2021-02-02 a las 0.20.54.png" descr="Captura de pantalla 2021-02-02 a las 0.20.54.png"/>
          <p:cNvPicPr>
            <a:picLocks noChangeAspect="1"/>
          </p:cNvPicPr>
          <p:nvPr/>
        </p:nvPicPr>
        <p:blipFill>
          <a:blip r:embed="rId4">
            <a:extLst/>
          </a:blip>
          <a:stretch>
            <a:fillRect/>
          </a:stretch>
        </p:blipFill>
        <p:spPr>
          <a:xfrm>
            <a:off x="5849049" y="4977748"/>
            <a:ext cx="7383628" cy="6869011"/>
          </a:xfrm>
          <a:prstGeom prst="rect">
            <a:avLst/>
          </a:prstGeom>
          <a:ln w="12700">
            <a:miter lim="400000"/>
          </a:ln>
        </p:spPr>
      </p:pic>
      <p:pic>
        <p:nvPicPr>
          <p:cNvPr id="249" name="Captura de pantalla 2021-02-06 a las 17.17.16.png" descr="Captura de pantalla 2021-02-06 a las 17.17.16.png"/>
          <p:cNvPicPr>
            <a:picLocks noChangeAspect="1"/>
          </p:cNvPicPr>
          <p:nvPr/>
        </p:nvPicPr>
        <p:blipFill>
          <a:blip r:embed="rId5">
            <a:extLst/>
          </a:blip>
          <a:stretch>
            <a:fillRect/>
          </a:stretch>
        </p:blipFill>
        <p:spPr>
          <a:xfrm>
            <a:off x="15977635" y="5884448"/>
            <a:ext cx="6584021" cy="5501873"/>
          </a:xfrm>
          <a:prstGeom prst="rect">
            <a:avLst/>
          </a:prstGeom>
          <a:ln w="12700">
            <a:miter lim="400000"/>
          </a:ln>
        </p:spPr>
      </p:pic>
      <p:sp>
        <p:nvSpPr>
          <p:cNvPr id="250" name="Flecha"/>
          <p:cNvSpPr/>
          <p:nvPr/>
        </p:nvSpPr>
        <p:spPr>
          <a:xfrm>
            <a:off x="13825965" y="6110851"/>
            <a:ext cx="1270002" cy="794065"/>
          </a:xfrm>
          <a:prstGeom prst="rightArrow">
            <a:avLst>
              <a:gd name="adj1" fmla="val 32000"/>
              <a:gd name="adj2" fmla="val 102360"/>
            </a:avLst>
          </a:pr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51" name="Aprobado"/>
          <p:cNvSpPr/>
          <p:nvPr/>
        </p:nvSpPr>
        <p:spPr>
          <a:xfrm>
            <a:off x="14063935" y="7008030"/>
            <a:ext cx="794065" cy="794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52" name="Motivos para dejar de fumar"/>
          <p:cNvSpPr txBox="1"/>
          <p:nvPr/>
        </p:nvSpPr>
        <p:spPr>
          <a:xfrm>
            <a:off x="16614040" y="5081623"/>
            <a:ext cx="486991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941751"/>
                </a:solidFill>
              </a:defRPr>
            </a:lvl1pPr>
          </a:lstStyle>
          <a:p>
            <a:pPr/>
            <a:r>
              <a:t>Motivos para dejar de fumar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941751"/>
                </a:solidFill>
              </a:defRPr>
            </a:pPr>
            <a:r>
              <a:t>Intervención terapéutica en pacientes</a:t>
            </a:r>
            <a:r>
              <a:rPr u="sng"/>
              <a:t> </a:t>
            </a:r>
            <a:r>
              <a:rPr sz="5300" u="sng"/>
              <a:t>no motivados</a:t>
            </a:r>
            <a:r>
              <a:rPr u="sng"/>
              <a:t> </a:t>
            </a:r>
            <a:r>
              <a:t>para dejar de fumar</a:t>
            </a:r>
          </a:p>
        </p:txBody>
      </p:sp>
      <p:grpSp>
        <p:nvGrpSpPr>
          <p:cNvPr id="257" name="Tratamiento del tabaquismo: “ Lo esencial”"/>
          <p:cNvGrpSpPr/>
          <p:nvPr/>
        </p:nvGrpSpPr>
        <p:grpSpPr>
          <a:xfrm>
            <a:off x="19685595" y="794716"/>
            <a:ext cx="3789453" cy="495303"/>
            <a:chOff x="0" y="0"/>
            <a:chExt cx="3789451" cy="495301"/>
          </a:xfrm>
        </p:grpSpPr>
        <p:sp>
          <p:nvSpPr>
            <p:cNvPr id="255"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56"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58" name="Fiore MC, Jaen CR, Baker TB, Bailey WC, Benowitz NL, Curry SJ, et al. Treating tobacco use and dependence: 2008 Update. Clinical Practice Guideline. Rockville, MD: U.S. Department of Health and Human Services. Public Health Service, 2008.…"/>
          <p:cNvSpPr txBox="1"/>
          <p:nvPr/>
        </p:nvSpPr>
        <p:spPr>
          <a:xfrm>
            <a:off x="10333100" y="12429887"/>
            <a:ext cx="1256077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br/>
          </a:p>
          <a:p>
            <a:pPr algn="l" defTabSz="457200">
              <a:spcBef>
                <a:spcPts val="900"/>
              </a:spcBef>
              <a:defRPr sz="900">
                <a:solidFill>
                  <a:srgbClr val="000000"/>
                </a:solidFill>
              </a:defRPr>
            </a:pPr>
            <a:br/>
          </a:p>
        </p:txBody>
      </p:sp>
      <p:sp>
        <p:nvSpPr>
          <p:cNvPr id="259" name="Los profesionales deben emplear una Intervención Mínima encaminada a estimular la motivación del abandono.…"/>
          <p:cNvSpPr txBox="1"/>
          <p:nvPr/>
        </p:nvSpPr>
        <p:spPr>
          <a:xfrm>
            <a:off x="2182690" y="3316335"/>
            <a:ext cx="19256742" cy="256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68300" indent="-368300" algn="l">
              <a:lnSpc>
                <a:spcPct val="150000"/>
              </a:lnSpc>
              <a:buSzPct val="25000"/>
              <a:buBlip>
                <a:blip r:embed="rId3"/>
              </a:buBlip>
              <a:defRPr sz="2900"/>
            </a:pPr>
            <a:r>
              <a:t>Los profesionales deben emplear una </a:t>
            </a:r>
            <a:r>
              <a:rPr sz="3600">
                <a:solidFill>
                  <a:srgbClr val="941751"/>
                </a:solidFill>
              </a:rPr>
              <a:t>I</a:t>
            </a:r>
            <a:r>
              <a:rPr sz="3600" u="sng">
                <a:solidFill>
                  <a:srgbClr val="941751"/>
                </a:solidFill>
              </a:rPr>
              <a:t>ntervención Mínima</a:t>
            </a:r>
            <a:r>
              <a:t> encaminada a estimular la motivación del abandono. </a:t>
            </a:r>
          </a:p>
          <a:p>
            <a:pPr marL="368300" indent="-368300" algn="l">
              <a:lnSpc>
                <a:spcPct val="150000"/>
              </a:lnSpc>
              <a:buSzPct val="25000"/>
              <a:buBlip>
                <a:blip r:embed="rId3"/>
              </a:buBlip>
              <a:defRPr sz="2900"/>
            </a:pPr>
            <a:r>
              <a:t>Tales pacientes pueden responder a una intervención motivacional breve que se basa en una </a:t>
            </a:r>
            <a:r>
              <a:rPr>
                <a:solidFill>
                  <a:srgbClr val="941751"/>
                </a:solidFill>
              </a:rPr>
              <a:t>EM</a:t>
            </a:r>
            <a:r>
              <a:t>:</a:t>
            </a:r>
          </a:p>
          <a:p>
            <a:pPr algn="l">
              <a:lnSpc>
                <a:spcPct val="150000"/>
              </a:lnSpc>
              <a:defRPr sz="2900"/>
            </a:pPr>
            <a:r>
              <a:t>    *Una intervención de asesoramiento dirigida y centrada en el paciente. </a:t>
            </a:r>
            <a:r>
              <a:rPr u="sng"/>
              <a:t>Eficacia según última revisión Cochrane:</a:t>
            </a:r>
          </a:p>
        </p:txBody>
      </p:sp>
      <p:pic>
        <p:nvPicPr>
          <p:cNvPr id="260" name="Captura de pantalla 2021-02-08 a las 23.31.58.png" descr="Captura de pantalla 2021-02-08 a las 23.31.58.png"/>
          <p:cNvPicPr>
            <a:picLocks noChangeAspect="1"/>
          </p:cNvPicPr>
          <p:nvPr/>
        </p:nvPicPr>
        <p:blipFill>
          <a:blip r:embed="rId4">
            <a:extLst/>
          </a:blip>
          <a:stretch>
            <a:fillRect/>
          </a:stretch>
        </p:blipFill>
        <p:spPr>
          <a:xfrm>
            <a:off x="5759512" y="5630788"/>
            <a:ext cx="12103101" cy="6248403"/>
          </a:xfrm>
          <a:prstGeom prst="rect">
            <a:avLst/>
          </a:prstGeom>
          <a:ln w="12700">
            <a:miter lim="400000"/>
          </a:ln>
        </p:spPr>
      </p:pic>
      <p:pic>
        <p:nvPicPr>
          <p:cNvPr id="261" name="Captura de pantalla 2021-02-08 a las 23.32.28.png" descr="Captura de pantalla 2021-02-08 a las 23.32.28.png"/>
          <p:cNvPicPr>
            <a:picLocks noChangeAspect="1"/>
          </p:cNvPicPr>
          <p:nvPr/>
        </p:nvPicPr>
        <p:blipFill>
          <a:blip r:embed="rId5">
            <a:extLst/>
          </a:blip>
          <a:stretch>
            <a:fillRect/>
          </a:stretch>
        </p:blipFill>
        <p:spPr>
          <a:xfrm>
            <a:off x="17866382" y="10852595"/>
            <a:ext cx="5334002" cy="1016002"/>
          </a:xfrm>
          <a:prstGeom prst="rect">
            <a:avLst/>
          </a:prstGeom>
          <a:ln w="12700">
            <a:miter lim="400000"/>
          </a:ln>
        </p:spPr>
      </p:pic>
      <p:pic>
        <p:nvPicPr>
          <p:cNvPr id="262" name="Óvalo Óvalo" descr="Óvalo Óvalo"/>
          <p:cNvPicPr>
            <a:picLocks noChangeAspect="1"/>
          </p:cNvPicPr>
          <p:nvPr/>
        </p:nvPicPr>
        <p:blipFill>
          <a:blip r:embed="rId6">
            <a:extLst/>
          </a:blip>
          <a:stretch>
            <a:fillRect/>
          </a:stretch>
        </p:blipFill>
        <p:spPr>
          <a:xfrm>
            <a:off x="12024683" y="8757805"/>
            <a:ext cx="1179742" cy="1157150"/>
          </a:xfrm>
          <a:prstGeom prst="rect">
            <a:avLst/>
          </a:prstGeom>
          <a:ln w="12700">
            <a:miter lim="400000"/>
          </a:ln>
        </p:spPr>
      </p:pic>
      <p:sp>
        <p:nvSpPr>
          <p:cNvPr id="263" name="Pulgar hacia arriba"/>
          <p:cNvSpPr/>
          <p:nvPr/>
        </p:nvSpPr>
        <p:spPr>
          <a:xfrm>
            <a:off x="3592937" y="8092221"/>
            <a:ext cx="1209131" cy="1325538"/>
          </a:xfrm>
          <a:custGeom>
            <a:avLst/>
            <a:gdLst/>
            <a:ahLst/>
            <a:cxnLst>
              <a:cxn ang="0">
                <a:pos x="wd2" y="hd2"/>
              </a:cxn>
              <a:cxn ang="5400000">
                <a:pos x="wd2" y="hd2"/>
              </a:cxn>
              <a:cxn ang="10800000">
                <a:pos x="wd2" y="hd2"/>
              </a:cxn>
              <a:cxn ang="16200000">
                <a:pos x="wd2" y="hd2"/>
              </a:cxn>
            </a:cxnLst>
            <a:rect l="0" t="0" r="r" b="b"/>
            <a:pathLst>
              <a:path w="21030" h="21599" fill="norm" stroke="1"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941751"/>
                </a:solidFill>
              </a:defRPr>
            </a:pPr>
            <a:r>
              <a:t>Intervención terapéutica en pacientes </a:t>
            </a:r>
            <a:r>
              <a:rPr sz="5300" u="sng"/>
              <a:t>no motivados</a:t>
            </a:r>
            <a:r>
              <a:rPr u="sng"/>
              <a:t> </a:t>
            </a:r>
            <a:r>
              <a:t>para dejar de fumar</a:t>
            </a:r>
          </a:p>
        </p:txBody>
      </p:sp>
      <p:grpSp>
        <p:nvGrpSpPr>
          <p:cNvPr id="268" name="Tratamiento del tabaquismo: “ Lo esencial”"/>
          <p:cNvGrpSpPr/>
          <p:nvPr/>
        </p:nvGrpSpPr>
        <p:grpSpPr>
          <a:xfrm>
            <a:off x="19685595" y="794716"/>
            <a:ext cx="3789453" cy="495303"/>
            <a:chOff x="0" y="0"/>
            <a:chExt cx="3789451" cy="495301"/>
          </a:xfrm>
        </p:grpSpPr>
        <p:sp>
          <p:nvSpPr>
            <p:cNvPr id="266"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67"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69" name="Fiore MC, Jaen CR, Baker TB, Bailey WC, Benowitz NL, Curry SJ, et al. Treating tobacco use and dependence: 2008 Update. Clinical Practice Guideline. Rockville, MD: U.S. Department of Health and Human Services. Public Health Service, 2008.…"/>
          <p:cNvSpPr txBox="1"/>
          <p:nvPr/>
        </p:nvSpPr>
        <p:spPr>
          <a:xfrm>
            <a:off x="9467964" y="11972686"/>
            <a:ext cx="12560779" cy="207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 </a:t>
            </a:r>
          </a:p>
          <a:p>
            <a:pPr algn="l" defTabSz="457200">
              <a:spcBef>
                <a:spcPts val="900"/>
              </a:spcBef>
              <a:defRPr sz="900">
                <a:solidFill>
                  <a:srgbClr val="000000"/>
                </a:solidFill>
              </a:defRPr>
            </a:pPr>
            <a:r>
              <a:t>Bollinger CT. Practical experiences in smoking reduction and </a:t>
            </a:r>
            <a:r>
              <a:rPr sz="1200"/>
              <a:t> </a:t>
            </a:r>
            <a:r>
              <a:t>cessation. Addiction 2000;95(Suppl 1):S19-24.</a:t>
            </a:r>
            <a:br/>
            <a:endParaRPr sz="1200"/>
          </a:p>
          <a:p>
            <a:pPr algn="l" defTabSz="457200">
              <a:spcBef>
                <a:spcPts val="900"/>
              </a:spcBef>
              <a:defRPr sz="900">
                <a:solidFill>
                  <a:srgbClr val="000000"/>
                </a:solidFill>
              </a:defRPr>
            </a:pPr>
            <a:br>
              <a:rPr sz="1200"/>
            </a:br>
          </a:p>
          <a:p>
            <a:pPr algn="l" defTabSz="457200">
              <a:spcBef>
                <a:spcPts val="900"/>
              </a:spcBef>
              <a:defRPr sz="900">
                <a:solidFill>
                  <a:srgbClr val="000000"/>
                </a:solidFill>
              </a:defRPr>
            </a:pPr>
            <a:br/>
          </a:p>
        </p:txBody>
      </p:sp>
      <p:sp>
        <p:nvSpPr>
          <p:cNvPr id="270" name="Reducción previa:…"/>
          <p:cNvSpPr txBox="1"/>
          <p:nvPr/>
        </p:nvSpPr>
        <p:spPr>
          <a:xfrm>
            <a:off x="1273862" y="2924833"/>
            <a:ext cx="24434801" cy="94043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71500" indent="-571500" algn="l">
              <a:lnSpc>
                <a:spcPct val="150000"/>
              </a:lnSpc>
              <a:buSzPct val="25000"/>
              <a:buBlip>
                <a:blip r:embed="rId3"/>
              </a:buBlip>
              <a:defRPr sz="4500" u="sng">
                <a:solidFill>
                  <a:srgbClr val="945200"/>
                </a:solidFill>
              </a:defRPr>
            </a:pPr>
            <a:r>
              <a:t>Reducción previa</a:t>
            </a:r>
            <a:r>
              <a:rPr sz="2900" u="none"/>
              <a:t>:</a:t>
            </a:r>
            <a:endParaRPr sz="2900"/>
          </a:p>
          <a:p>
            <a:pPr marL="495788" indent="-495788" algn="l">
              <a:lnSpc>
                <a:spcPct val="120000"/>
              </a:lnSpc>
              <a:buSzPct val="100000"/>
              <a:buAutoNum type="arabicPeriod" startAt="1"/>
              <a:defRPr sz="2700">
                <a:solidFill>
                  <a:srgbClr val="941751"/>
                </a:solidFill>
              </a:defRPr>
            </a:pPr>
            <a:r>
              <a:t>Explicar</a:t>
            </a:r>
            <a:r>
              <a:rPr>
                <a:solidFill>
                  <a:srgbClr val="3E231A"/>
                </a:solidFill>
              </a:rPr>
              <a:t> cómo se puede utilizar la farmacoterapia para ayudar a reducir la cantidad fumada.</a:t>
            </a:r>
          </a:p>
          <a:p>
            <a:pPr marL="495788" indent="-495788" algn="l">
              <a:lnSpc>
                <a:spcPct val="120000"/>
              </a:lnSpc>
              <a:buSzPct val="100000"/>
              <a:buAutoNum type="arabicPeriod" startAt="1"/>
              <a:defRPr sz="2700">
                <a:solidFill>
                  <a:srgbClr val="941751"/>
                </a:solidFill>
              </a:defRPr>
            </a:pPr>
            <a:r>
              <a:t>Animar </a:t>
            </a:r>
            <a:r>
              <a:rPr>
                <a:solidFill>
                  <a:srgbClr val="3E231A"/>
                </a:solidFill>
              </a:rPr>
              <a:t>al paciente a establecer </a:t>
            </a:r>
            <a:r>
              <a:t>“metas” de reducción</a:t>
            </a:r>
            <a:r>
              <a:rPr>
                <a:solidFill>
                  <a:srgbClr val="3E231A"/>
                </a:solidFill>
              </a:rPr>
              <a:t>, (por ej en un 50%) o reducir tanto como sea posible.</a:t>
            </a:r>
          </a:p>
          <a:p>
            <a:pPr marL="495788" indent="-495788" algn="l">
              <a:lnSpc>
                <a:spcPct val="120000"/>
              </a:lnSpc>
              <a:buSzPct val="100000"/>
              <a:buAutoNum type="arabicPeriod" startAt="1"/>
              <a:defRPr sz="2700"/>
            </a:pPr>
            <a:r>
              <a:t>Sugerir 2 </a:t>
            </a:r>
            <a:r>
              <a:rPr>
                <a:solidFill>
                  <a:srgbClr val="941751"/>
                </a:solidFill>
              </a:rPr>
              <a:t>técnicas de reducción</a:t>
            </a:r>
            <a:r>
              <a:t> comunes: aumentar sistemáticamente la cantidad de tiempo entre cigarrillos, o clasificarlos de más fáciles a los                       más difíciles y luego comience a reducir todos los días, de los más fáciles a los más difíciles. </a:t>
            </a:r>
          </a:p>
          <a:p>
            <a:pPr marL="495788" indent="-495788" algn="l">
              <a:lnSpc>
                <a:spcPct val="120000"/>
              </a:lnSpc>
              <a:buSzPct val="100000"/>
              <a:buAutoNum type="arabicPeriod" startAt="1"/>
              <a:defRPr sz="2700"/>
            </a:pPr>
            <a:r>
              <a:t>Comentar al paciente que puede disponer de </a:t>
            </a:r>
            <a:r>
              <a:rPr>
                <a:solidFill>
                  <a:srgbClr val="941751"/>
                </a:solidFill>
              </a:rPr>
              <a:t>soporte conductual de apoyo</a:t>
            </a:r>
            <a:r>
              <a:t> ( consejo individual o grupal, línea telefónica, apoyo basado en                          internet).</a:t>
            </a:r>
          </a:p>
          <a:p>
            <a:pPr marL="495788" indent="-495788" algn="l">
              <a:lnSpc>
                <a:spcPct val="120000"/>
              </a:lnSpc>
              <a:buSzPct val="100000"/>
              <a:buAutoNum type="arabicPeriod" startAt="1"/>
              <a:defRPr sz="2700">
                <a:solidFill>
                  <a:srgbClr val="941751"/>
                </a:solidFill>
              </a:defRPr>
            </a:pPr>
            <a:r>
              <a:t>Programar una visita </a:t>
            </a:r>
            <a:r>
              <a:rPr>
                <a:solidFill>
                  <a:srgbClr val="3E231A"/>
                </a:solidFill>
              </a:rPr>
              <a:t>si el paciente desea, tras 1 mes de reducción. Consultar sobre éxitos de reducción. </a:t>
            </a:r>
          </a:p>
          <a:p>
            <a:pPr marL="495788" indent="-495788" algn="l">
              <a:lnSpc>
                <a:spcPct val="120000"/>
              </a:lnSpc>
              <a:buSzPct val="100000"/>
              <a:buAutoNum type="arabicPeriod" startAt="1"/>
              <a:defRPr sz="2700"/>
            </a:pPr>
            <a:r>
              <a:t>Si el paciente fija fecha objetivo para dejar de fumar aproximada:</a:t>
            </a:r>
          </a:p>
          <a:p>
            <a:pPr algn="l">
              <a:lnSpc>
                <a:spcPct val="120000"/>
              </a:lnSpc>
              <a:defRPr sz="2700"/>
            </a:pPr>
            <a:r>
              <a:t>  6.1. Ofrecer material de autoayuda.</a:t>
            </a:r>
          </a:p>
          <a:p>
            <a:pPr algn="l">
              <a:lnSpc>
                <a:spcPct val="120000"/>
              </a:lnSpc>
              <a:defRPr sz="2700"/>
            </a:pPr>
            <a:r>
              <a:t>  6.2. Explicar aspectos sobre farmacoterapia y probabilidades de éxito de cesación total.</a:t>
            </a:r>
          </a:p>
          <a:p>
            <a:pPr algn="l">
              <a:lnSpc>
                <a:spcPct val="120000"/>
              </a:lnSpc>
              <a:defRPr sz="2700"/>
            </a:pPr>
            <a:r>
              <a:t>  6.3. Empezar a programar una visita de preparación. </a:t>
            </a:r>
          </a:p>
          <a:p>
            <a:pPr algn="l">
              <a:lnSpc>
                <a:spcPct val="120000"/>
              </a:lnSpc>
              <a:defRPr sz="2700"/>
            </a:pPr>
            <a:r>
              <a:t>  6.4. No olvidar comentar que si deseo de dejar de fumar, solicitar visita.</a:t>
            </a:r>
            <a:r>
              <a:rPr sz="2900"/>
              <a:t> </a:t>
            </a:r>
            <a:endParaRPr sz="2900"/>
          </a:p>
        </p:txBody>
      </p:sp>
      <p:sp>
        <p:nvSpPr>
          <p:cNvPr id="271" name="Gráfico de función"/>
          <p:cNvSpPr/>
          <p:nvPr/>
        </p:nvSpPr>
        <p:spPr>
          <a:xfrm>
            <a:off x="6826269" y="2685128"/>
            <a:ext cx="1276624" cy="1268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 y="0"/>
                </a:moveTo>
                <a:cubicBezTo>
                  <a:pt x="87" y="0"/>
                  <a:pt x="0" y="87"/>
                  <a:pt x="0" y="194"/>
                </a:cubicBezTo>
                <a:lnTo>
                  <a:pt x="0" y="21404"/>
                </a:lnTo>
                <a:cubicBezTo>
                  <a:pt x="0" y="21511"/>
                  <a:pt x="87" y="21600"/>
                  <a:pt x="193" y="21600"/>
                </a:cubicBezTo>
                <a:lnTo>
                  <a:pt x="21322" y="21600"/>
                </a:lnTo>
                <a:cubicBezTo>
                  <a:pt x="21428" y="21600"/>
                  <a:pt x="21514" y="21511"/>
                  <a:pt x="21514" y="21404"/>
                </a:cubicBezTo>
                <a:lnTo>
                  <a:pt x="21514" y="20822"/>
                </a:lnTo>
                <a:cubicBezTo>
                  <a:pt x="21514" y="20715"/>
                  <a:pt x="21428" y="20628"/>
                  <a:pt x="21322" y="20628"/>
                </a:cubicBezTo>
                <a:lnTo>
                  <a:pt x="1159" y="20628"/>
                </a:lnTo>
                <a:cubicBezTo>
                  <a:pt x="1052" y="20628"/>
                  <a:pt x="966" y="20539"/>
                  <a:pt x="966" y="20432"/>
                </a:cubicBezTo>
                <a:lnTo>
                  <a:pt x="966" y="194"/>
                </a:lnTo>
                <a:cubicBezTo>
                  <a:pt x="966" y="87"/>
                  <a:pt x="879" y="0"/>
                  <a:pt x="773" y="0"/>
                </a:cubicBezTo>
                <a:lnTo>
                  <a:pt x="193" y="0"/>
                </a:lnTo>
                <a:close/>
                <a:moveTo>
                  <a:pt x="4579" y="3635"/>
                </a:moveTo>
                <a:cubicBezTo>
                  <a:pt x="4069" y="3635"/>
                  <a:pt x="3973" y="4313"/>
                  <a:pt x="3893" y="5269"/>
                </a:cubicBezTo>
                <a:cubicBezTo>
                  <a:pt x="3826" y="6066"/>
                  <a:pt x="3789" y="7155"/>
                  <a:pt x="3747" y="8309"/>
                </a:cubicBezTo>
                <a:cubicBezTo>
                  <a:pt x="3722" y="9023"/>
                  <a:pt x="3694" y="9757"/>
                  <a:pt x="3660" y="10474"/>
                </a:cubicBezTo>
                <a:lnTo>
                  <a:pt x="1430" y="10474"/>
                </a:lnTo>
                <a:lnTo>
                  <a:pt x="1430" y="11230"/>
                </a:lnTo>
                <a:lnTo>
                  <a:pt x="4374" y="11230"/>
                </a:lnTo>
                <a:lnTo>
                  <a:pt x="4393" y="10873"/>
                </a:lnTo>
                <a:cubicBezTo>
                  <a:pt x="4437" y="10037"/>
                  <a:pt x="4467" y="9172"/>
                  <a:pt x="4497" y="8336"/>
                </a:cubicBezTo>
                <a:cubicBezTo>
                  <a:pt x="4526" y="7507"/>
                  <a:pt x="4560" y="6578"/>
                  <a:pt x="4607" y="5814"/>
                </a:cubicBezTo>
                <a:cubicBezTo>
                  <a:pt x="4621" y="5979"/>
                  <a:pt x="4635" y="6160"/>
                  <a:pt x="4648" y="6361"/>
                </a:cubicBezTo>
                <a:cubicBezTo>
                  <a:pt x="4720" y="7486"/>
                  <a:pt x="4764" y="8893"/>
                  <a:pt x="4805" y="10253"/>
                </a:cubicBezTo>
                <a:cubicBezTo>
                  <a:pt x="4814" y="10545"/>
                  <a:pt x="4823" y="10836"/>
                  <a:pt x="4832" y="11121"/>
                </a:cubicBezTo>
                <a:lnTo>
                  <a:pt x="4839" y="11340"/>
                </a:lnTo>
                <a:cubicBezTo>
                  <a:pt x="4882" y="12712"/>
                  <a:pt x="4923" y="14008"/>
                  <a:pt x="5011" y="14987"/>
                </a:cubicBezTo>
                <a:cubicBezTo>
                  <a:pt x="5108" y="16050"/>
                  <a:pt x="5236" y="16930"/>
                  <a:pt x="5835" y="16930"/>
                </a:cubicBezTo>
                <a:cubicBezTo>
                  <a:pt x="6373" y="16930"/>
                  <a:pt x="6497" y="16190"/>
                  <a:pt x="6594" y="15296"/>
                </a:cubicBezTo>
                <a:cubicBezTo>
                  <a:pt x="6678" y="14518"/>
                  <a:pt x="6726" y="13520"/>
                  <a:pt x="6772" y="12555"/>
                </a:cubicBezTo>
                <a:cubicBezTo>
                  <a:pt x="6796" y="12043"/>
                  <a:pt x="6820" y="11560"/>
                  <a:pt x="6847" y="11132"/>
                </a:cubicBezTo>
                <a:cubicBezTo>
                  <a:pt x="6861" y="10921"/>
                  <a:pt x="6874" y="10707"/>
                  <a:pt x="6888" y="10495"/>
                </a:cubicBezTo>
                <a:cubicBezTo>
                  <a:pt x="6933" y="9765"/>
                  <a:pt x="6992" y="8813"/>
                  <a:pt x="7072" y="8108"/>
                </a:cubicBezTo>
                <a:cubicBezTo>
                  <a:pt x="7130" y="8632"/>
                  <a:pt x="7171" y="9283"/>
                  <a:pt x="7206" y="9828"/>
                </a:cubicBezTo>
                <a:cubicBezTo>
                  <a:pt x="7234" y="10257"/>
                  <a:pt x="7265" y="10701"/>
                  <a:pt x="7300" y="11138"/>
                </a:cubicBezTo>
                <a:cubicBezTo>
                  <a:pt x="7355" y="11811"/>
                  <a:pt x="7430" y="12670"/>
                  <a:pt x="7538" y="13325"/>
                </a:cubicBezTo>
                <a:cubicBezTo>
                  <a:pt x="7649" y="13995"/>
                  <a:pt x="7799" y="14650"/>
                  <a:pt x="8291" y="14650"/>
                </a:cubicBezTo>
                <a:cubicBezTo>
                  <a:pt x="8807" y="14650"/>
                  <a:pt x="8920" y="13936"/>
                  <a:pt x="8993" y="13463"/>
                </a:cubicBezTo>
                <a:cubicBezTo>
                  <a:pt x="9075" y="12940"/>
                  <a:pt x="9130" y="12285"/>
                  <a:pt x="9183" y="11651"/>
                </a:cubicBezTo>
                <a:cubicBezTo>
                  <a:pt x="9198" y="11475"/>
                  <a:pt x="9212" y="11303"/>
                  <a:pt x="9226" y="11141"/>
                </a:cubicBezTo>
                <a:cubicBezTo>
                  <a:pt x="9311" y="10194"/>
                  <a:pt x="9403" y="9541"/>
                  <a:pt x="9501" y="9185"/>
                </a:cubicBezTo>
                <a:cubicBezTo>
                  <a:pt x="9633" y="9696"/>
                  <a:pt x="9726" y="10669"/>
                  <a:pt x="9771" y="11144"/>
                </a:cubicBezTo>
                <a:cubicBezTo>
                  <a:pt x="9831" y="11767"/>
                  <a:pt x="9905" y="12254"/>
                  <a:pt x="9993" y="12594"/>
                </a:cubicBezTo>
                <a:cubicBezTo>
                  <a:pt x="10054" y="12832"/>
                  <a:pt x="10198" y="13391"/>
                  <a:pt x="10653" y="13391"/>
                </a:cubicBezTo>
                <a:cubicBezTo>
                  <a:pt x="11032" y="13391"/>
                  <a:pt x="11217" y="12975"/>
                  <a:pt x="11349" y="12567"/>
                </a:cubicBezTo>
                <a:cubicBezTo>
                  <a:pt x="11467" y="12203"/>
                  <a:pt x="11579" y="11704"/>
                  <a:pt x="11661" y="11165"/>
                </a:cubicBezTo>
                <a:cubicBezTo>
                  <a:pt x="11745" y="10615"/>
                  <a:pt x="11876" y="10261"/>
                  <a:pt x="11971" y="10086"/>
                </a:cubicBezTo>
                <a:cubicBezTo>
                  <a:pt x="12053" y="10269"/>
                  <a:pt x="12153" y="10639"/>
                  <a:pt x="12271" y="11188"/>
                </a:cubicBezTo>
                <a:cubicBezTo>
                  <a:pt x="12485" y="12183"/>
                  <a:pt x="12763" y="12626"/>
                  <a:pt x="13173" y="12626"/>
                </a:cubicBezTo>
                <a:cubicBezTo>
                  <a:pt x="13612" y="12626"/>
                  <a:pt x="13946" y="12143"/>
                  <a:pt x="14166" y="11193"/>
                </a:cubicBezTo>
                <a:cubicBezTo>
                  <a:pt x="14230" y="10915"/>
                  <a:pt x="14317" y="10721"/>
                  <a:pt x="14384" y="10609"/>
                </a:cubicBezTo>
                <a:cubicBezTo>
                  <a:pt x="14442" y="10712"/>
                  <a:pt x="14507" y="10855"/>
                  <a:pt x="14553" y="10955"/>
                </a:cubicBezTo>
                <a:cubicBezTo>
                  <a:pt x="14603" y="11064"/>
                  <a:pt x="14655" y="11175"/>
                  <a:pt x="14711" y="11283"/>
                </a:cubicBezTo>
                <a:cubicBezTo>
                  <a:pt x="14963" y="11766"/>
                  <a:pt x="15162" y="12149"/>
                  <a:pt x="15638" y="12149"/>
                </a:cubicBezTo>
                <a:cubicBezTo>
                  <a:pt x="16094" y="12149"/>
                  <a:pt x="16314" y="11747"/>
                  <a:pt x="16475" y="11453"/>
                </a:cubicBezTo>
                <a:cubicBezTo>
                  <a:pt x="16502" y="11402"/>
                  <a:pt x="16532" y="11350"/>
                  <a:pt x="16562" y="11300"/>
                </a:cubicBezTo>
                <a:cubicBezTo>
                  <a:pt x="16588" y="11255"/>
                  <a:pt x="16611" y="11213"/>
                  <a:pt x="16634" y="11173"/>
                </a:cubicBezTo>
                <a:cubicBezTo>
                  <a:pt x="16703" y="11053"/>
                  <a:pt x="16782" y="10918"/>
                  <a:pt x="16828" y="10864"/>
                </a:cubicBezTo>
                <a:cubicBezTo>
                  <a:pt x="16903" y="10914"/>
                  <a:pt x="17032" y="11105"/>
                  <a:pt x="17112" y="11224"/>
                </a:cubicBezTo>
                <a:lnTo>
                  <a:pt x="17155" y="11291"/>
                </a:lnTo>
                <a:cubicBezTo>
                  <a:pt x="17177" y="11324"/>
                  <a:pt x="17200" y="11356"/>
                  <a:pt x="17222" y="11389"/>
                </a:cubicBezTo>
                <a:cubicBezTo>
                  <a:pt x="17416" y="11682"/>
                  <a:pt x="17656" y="12047"/>
                  <a:pt x="18076" y="12047"/>
                </a:cubicBezTo>
                <a:cubicBezTo>
                  <a:pt x="18508" y="12047"/>
                  <a:pt x="18724" y="11727"/>
                  <a:pt x="18882" y="11494"/>
                </a:cubicBezTo>
                <a:cubicBezTo>
                  <a:pt x="18919" y="11439"/>
                  <a:pt x="18953" y="11387"/>
                  <a:pt x="18989" y="11340"/>
                </a:cubicBezTo>
                <a:cubicBezTo>
                  <a:pt x="19096" y="11202"/>
                  <a:pt x="19183" y="11125"/>
                  <a:pt x="19231" y="11090"/>
                </a:cubicBezTo>
                <a:cubicBezTo>
                  <a:pt x="19285" y="11117"/>
                  <a:pt x="19403" y="11188"/>
                  <a:pt x="19622" y="11387"/>
                </a:cubicBezTo>
                <a:cubicBezTo>
                  <a:pt x="19919" y="11658"/>
                  <a:pt x="20277" y="11689"/>
                  <a:pt x="20520" y="11689"/>
                </a:cubicBezTo>
                <a:cubicBezTo>
                  <a:pt x="20701" y="11689"/>
                  <a:pt x="20939" y="11612"/>
                  <a:pt x="21281" y="11494"/>
                </a:cubicBezTo>
                <a:cubicBezTo>
                  <a:pt x="21406" y="11451"/>
                  <a:pt x="21535" y="11406"/>
                  <a:pt x="21600" y="11391"/>
                </a:cubicBezTo>
                <a:lnTo>
                  <a:pt x="21429" y="10655"/>
                </a:lnTo>
                <a:cubicBezTo>
                  <a:pt x="21326" y="10679"/>
                  <a:pt x="21192" y="10724"/>
                  <a:pt x="21037" y="10778"/>
                </a:cubicBezTo>
                <a:cubicBezTo>
                  <a:pt x="20885" y="10831"/>
                  <a:pt x="20601" y="10929"/>
                  <a:pt x="20520" y="10933"/>
                </a:cubicBezTo>
                <a:cubicBezTo>
                  <a:pt x="20323" y="10933"/>
                  <a:pt x="20208" y="10903"/>
                  <a:pt x="20125" y="10827"/>
                </a:cubicBezTo>
                <a:cubicBezTo>
                  <a:pt x="19729" y="10468"/>
                  <a:pt x="19465" y="10321"/>
                  <a:pt x="19209" y="10321"/>
                </a:cubicBezTo>
                <a:cubicBezTo>
                  <a:pt x="18891" y="10321"/>
                  <a:pt x="18593" y="10623"/>
                  <a:pt x="18398" y="10876"/>
                </a:cubicBezTo>
                <a:cubicBezTo>
                  <a:pt x="18347" y="10942"/>
                  <a:pt x="18300" y="11009"/>
                  <a:pt x="18260" y="11068"/>
                </a:cubicBezTo>
                <a:cubicBezTo>
                  <a:pt x="18214" y="11137"/>
                  <a:pt x="18131" y="11262"/>
                  <a:pt x="18089" y="11288"/>
                </a:cubicBezTo>
                <a:cubicBezTo>
                  <a:pt x="18025" y="11240"/>
                  <a:pt x="17915" y="11074"/>
                  <a:pt x="17848" y="10972"/>
                </a:cubicBezTo>
                <a:cubicBezTo>
                  <a:pt x="17824" y="10936"/>
                  <a:pt x="17800" y="10899"/>
                  <a:pt x="17776" y="10864"/>
                </a:cubicBezTo>
                <a:lnTo>
                  <a:pt x="17734" y="10800"/>
                </a:lnTo>
                <a:cubicBezTo>
                  <a:pt x="17524" y="10488"/>
                  <a:pt x="17262" y="10100"/>
                  <a:pt x="16820" y="10100"/>
                </a:cubicBezTo>
                <a:cubicBezTo>
                  <a:pt x="16386" y="10100"/>
                  <a:pt x="16200" y="10421"/>
                  <a:pt x="15985" y="10793"/>
                </a:cubicBezTo>
                <a:cubicBezTo>
                  <a:pt x="15963" y="10832"/>
                  <a:pt x="15940" y="10873"/>
                  <a:pt x="15915" y="10916"/>
                </a:cubicBezTo>
                <a:cubicBezTo>
                  <a:pt x="15881" y="10974"/>
                  <a:pt x="15849" y="11031"/>
                  <a:pt x="15817" y="11089"/>
                </a:cubicBezTo>
                <a:cubicBezTo>
                  <a:pt x="15768" y="11179"/>
                  <a:pt x="15689" y="11322"/>
                  <a:pt x="15636" y="11379"/>
                </a:cubicBezTo>
                <a:cubicBezTo>
                  <a:pt x="15569" y="11303"/>
                  <a:pt x="15455" y="11083"/>
                  <a:pt x="15376" y="10932"/>
                </a:cubicBezTo>
                <a:cubicBezTo>
                  <a:pt x="15329" y="10841"/>
                  <a:pt x="15281" y="10738"/>
                  <a:pt x="15236" y="10638"/>
                </a:cubicBezTo>
                <a:cubicBezTo>
                  <a:pt x="15037" y="10207"/>
                  <a:pt x="14832" y="9760"/>
                  <a:pt x="14392" y="9760"/>
                </a:cubicBezTo>
                <a:cubicBezTo>
                  <a:pt x="14192" y="9760"/>
                  <a:pt x="13698" y="9883"/>
                  <a:pt x="13435" y="11021"/>
                </a:cubicBezTo>
                <a:cubicBezTo>
                  <a:pt x="13357" y="11357"/>
                  <a:pt x="13273" y="11579"/>
                  <a:pt x="13205" y="11715"/>
                </a:cubicBezTo>
                <a:cubicBezTo>
                  <a:pt x="13148" y="11575"/>
                  <a:pt x="13076" y="11355"/>
                  <a:pt x="13006" y="11028"/>
                </a:cubicBezTo>
                <a:cubicBezTo>
                  <a:pt x="12807" y="10105"/>
                  <a:pt x="12620" y="9232"/>
                  <a:pt x="11964" y="9232"/>
                </a:cubicBezTo>
                <a:cubicBezTo>
                  <a:pt x="11677" y="9232"/>
                  <a:pt x="11160" y="9468"/>
                  <a:pt x="10918" y="11050"/>
                </a:cubicBezTo>
                <a:cubicBezTo>
                  <a:pt x="10841" y="11554"/>
                  <a:pt x="10754" y="11935"/>
                  <a:pt x="10675" y="12204"/>
                </a:cubicBezTo>
                <a:cubicBezTo>
                  <a:pt x="10626" y="11959"/>
                  <a:pt x="10570" y="11599"/>
                  <a:pt x="10519" y="11072"/>
                </a:cubicBezTo>
                <a:cubicBezTo>
                  <a:pt x="10347" y="9278"/>
                  <a:pt x="10207" y="8177"/>
                  <a:pt x="9518" y="8177"/>
                </a:cubicBezTo>
                <a:cubicBezTo>
                  <a:pt x="8791" y="8177"/>
                  <a:pt x="8635" y="9324"/>
                  <a:pt x="8479" y="11073"/>
                </a:cubicBezTo>
                <a:cubicBezTo>
                  <a:pt x="8464" y="11237"/>
                  <a:pt x="8450" y="11410"/>
                  <a:pt x="8435" y="11586"/>
                </a:cubicBezTo>
                <a:cubicBezTo>
                  <a:pt x="8399" y="12017"/>
                  <a:pt x="8343" y="12660"/>
                  <a:pt x="8274" y="13176"/>
                </a:cubicBezTo>
                <a:cubicBezTo>
                  <a:pt x="8205" y="12735"/>
                  <a:pt x="8129" y="12070"/>
                  <a:pt x="8048" y="11077"/>
                </a:cubicBezTo>
                <a:cubicBezTo>
                  <a:pt x="8013" y="10647"/>
                  <a:pt x="7985" y="10205"/>
                  <a:pt x="7957" y="9779"/>
                </a:cubicBezTo>
                <a:cubicBezTo>
                  <a:pt x="7906" y="8996"/>
                  <a:pt x="7857" y="8257"/>
                  <a:pt x="7778" y="7708"/>
                </a:cubicBezTo>
                <a:cubicBezTo>
                  <a:pt x="7718" y="7289"/>
                  <a:pt x="7605" y="6511"/>
                  <a:pt x="7054" y="6511"/>
                </a:cubicBezTo>
                <a:cubicBezTo>
                  <a:pt x="6549" y="6511"/>
                  <a:pt x="6428" y="7160"/>
                  <a:pt x="6333" y="7946"/>
                </a:cubicBezTo>
                <a:cubicBezTo>
                  <a:pt x="6250" y="8624"/>
                  <a:pt x="6196" y="9510"/>
                  <a:pt x="6138" y="10447"/>
                </a:cubicBezTo>
                <a:cubicBezTo>
                  <a:pt x="6125" y="10659"/>
                  <a:pt x="6111" y="10872"/>
                  <a:pt x="6098" y="11084"/>
                </a:cubicBezTo>
                <a:cubicBezTo>
                  <a:pt x="6070" y="11517"/>
                  <a:pt x="6047" y="12003"/>
                  <a:pt x="6022" y="12518"/>
                </a:cubicBezTo>
                <a:cubicBezTo>
                  <a:pt x="5981" y="13382"/>
                  <a:pt x="5921" y="14640"/>
                  <a:pt x="5820" y="15463"/>
                </a:cubicBezTo>
                <a:cubicBezTo>
                  <a:pt x="5790" y="15243"/>
                  <a:pt x="5761" y="14961"/>
                  <a:pt x="5734" y="14601"/>
                </a:cubicBezTo>
                <a:cubicBezTo>
                  <a:pt x="5665" y="13683"/>
                  <a:pt x="5629" y="12532"/>
                  <a:pt x="5590" y="11315"/>
                </a:cubicBezTo>
                <a:lnTo>
                  <a:pt x="5581" y="11095"/>
                </a:lnTo>
                <a:cubicBezTo>
                  <a:pt x="5572" y="10811"/>
                  <a:pt x="5564" y="10521"/>
                  <a:pt x="5555" y="10230"/>
                </a:cubicBezTo>
                <a:cubicBezTo>
                  <a:pt x="5509" y="8720"/>
                  <a:pt x="5461" y="7158"/>
                  <a:pt x="5374" y="5970"/>
                </a:cubicBezTo>
                <a:cubicBezTo>
                  <a:pt x="5325" y="5317"/>
                  <a:pt x="5270" y="4832"/>
                  <a:pt x="5203" y="4489"/>
                </a:cubicBezTo>
                <a:cubicBezTo>
                  <a:pt x="5148" y="4212"/>
                  <a:pt x="5034" y="3635"/>
                  <a:pt x="4579" y="3635"/>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941751"/>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tate of the Art”"/>
          <p:cNvSpPr txBox="1"/>
          <p:nvPr>
            <p:ph type="title"/>
          </p:nvPr>
        </p:nvSpPr>
        <p:spPr>
          <a:xfrm>
            <a:off x="3486700" y="296222"/>
            <a:ext cx="19621502" cy="2959101"/>
          </a:xfrm>
          <a:prstGeom prst="rect">
            <a:avLst/>
          </a:prstGeom>
        </p:spPr>
        <p:txBody>
          <a:bodyPr/>
          <a:lstStyle>
            <a:lvl1pPr>
              <a:defRPr sz="6000">
                <a:solidFill>
                  <a:srgbClr val="005493"/>
                </a:solidFill>
              </a:defRPr>
            </a:lvl1pPr>
          </a:lstStyle>
          <a:p>
            <a:pPr/>
            <a:r>
              <a:t>“State of the Art”</a:t>
            </a:r>
          </a:p>
        </p:txBody>
      </p:sp>
      <p:grpSp>
        <p:nvGrpSpPr>
          <p:cNvPr id="276" name="Tratamiento del tabaquismo: “ Lo esencial”"/>
          <p:cNvGrpSpPr/>
          <p:nvPr/>
        </p:nvGrpSpPr>
        <p:grpSpPr>
          <a:xfrm>
            <a:off x="19685595" y="794716"/>
            <a:ext cx="3789453" cy="495303"/>
            <a:chOff x="0" y="0"/>
            <a:chExt cx="3789451" cy="495301"/>
          </a:xfrm>
        </p:grpSpPr>
        <p:sp>
          <p:nvSpPr>
            <p:cNvPr id="27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7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77" name="Jiménez Ruiz CA, Cicero Guerrero A, Mayayo Ulibarri M, et al. Introducción al tratamiento del tabaquismo. En: Manual de Tabaquismo 3.ª edición. Solano S, Jiménez CA, Riesco JA (eds.). Barcelona: Editorial Elsevier. SEPAR, 2012."/>
          <p:cNvSpPr txBox="1"/>
          <p:nvPr/>
        </p:nvSpPr>
        <p:spPr>
          <a:xfrm>
            <a:off x="11182215" y="12579019"/>
            <a:ext cx="1174622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Jiménez Ruiz CA, Cicero Guerrero A, Mayayo Ulibarri M, et al. Introducción al tratamiento del tabaquismo. En: Manual de Tabaquismo 3.ª edición. Solano S, Jiménez CA, Riesco JA (eds.). Barcelona: Editorial Elsevier. SEPAR, 2012.</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pic>
        <p:nvPicPr>
          <p:cNvPr id="278" name="Captura de pantalla 2021-02-01 a las 23.33.34.png" descr="Captura de pantalla 2021-02-01 a las 23.33.34.png"/>
          <p:cNvPicPr>
            <a:picLocks noChangeAspect="1"/>
          </p:cNvPicPr>
          <p:nvPr/>
        </p:nvPicPr>
        <p:blipFill>
          <a:blip r:embed="rId3">
            <a:extLst/>
          </a:blip>
          <a:stretch>
            <a:fillRect/>
          </a:stretch>
        </p:blipFill>
        <p:spPr>
          <a:xfrm>
            <a:off x="6864449" y="2829530"/>
            <a:ext cx="12407901" cy="4025902"/>
          </a:xfrm>
          <a:prstGeom prst="rect">
            <a:avLst/>
          </a:prstGeom>
          <a:ln w="12700">
            <a:miter lim="400000"/>
          </a:ln>
        </p:spPr>
      </p:pic>
      <p:sp>
        <p:nvSpPr>
          <p:cNvPr id="279" name="Rectángulo"/>
          <p:cNvSpPr/>
          <p:nvPr/>
        </p:nvSpPr>
        <p:spPr>
          <a:xfrm>
            <a:off x="10122344" y="4032436"/>
            <a:ext cx="1328704" cy="690867"/>
          </a:xfrm>
          <a:prstGeom prst="rect">
            <a:avLst/>
          </a:prstGeom>
          <a:ln w="63500">
            <a:solidFill>
              <a:srgbClr val="FF2600"/>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grpSp>
        <p:nvGrpSpPr>
          <p:cNvPr id="282" name="Cesación gradual"/>
          <p:cNvGrpSpPr/>
          <p:nvPr/>
        </p:nvGrpSpPr>
        <p:grpSpPr>
          <a:xfrm>
            <a:off x="8231805" y="8759893"/>
            <a:ext cx="2864504" cy="723903"/>
            <a:chOff x="0" y="0"/>
            <a:chExt cx="2864503" cy="723901"/>
          </a:xfrm>
        </p:grpSpPr>
        <p:sp>
          <p:nvSpPr>
            <p:cNvPr id="280" name="Cesación gradual"/>
            <p:cNvSpPr txBox="1"/>
            <p:nvPr/>
          </p:nvSpPr>
          <p:spPr>
            <a:xfrm>
              <a:off x="50800" y="50800"/>
              <a:ext cx="2762903"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solidFill>
                    <a:srgbClr val="0096FF"/>
                  </a:solidFill>
                </a:defRPr>
              </a:lvl1pPr>
            </a:lstStyle>
            <a:p>
              <a:pPr/>
              <a:r>
                <a:t>Cesación gradual</a:t>
              </a:r>
            </a:p>
          </p:txBody>
        </p:sp>
        <p:pic>
          <p:nvPicPr>
            <p:cNvPr id="281" name="Cesación gradual Cesación gradual" descr="Cesación gradual Cesación gradual"/>
            <p:cNvPicPr>
              <a:picLocks noChangeAspect="1"/>
            </p:cNvPicPr>
            <p:nvPr/>
          </p:nvPicPr>
          <p:blipFill>
            <a:blip r:embed="rId4">
              <a:extLst/>
            </a:blip>
            <a:stretch>
              <a:fillRect/>
            </a:stretch>
          </p:blipFill>
          <p:spPr>
            <a:xfrm>
              <a:off x="0" y="0"/>
              <a:ext cx="2864504" cy="723902"/>
            </a:xfrm>
            <a:prstGeom prst="rect">
              <a:avLst/>
            </a:prstGeom>
            <a:ln w="12700" cap="flat">
              <a:noFill/>
              <a:miter lim="400000"/>
            </a:ln>
            <a:effectLst/>
          </p:spPr>
        </p:pic>
      </p:grpSp>
      <p:sp>
        <p:nvSpPr>
          <p:cNvPr id="283" name="Rectángulo"/>
          <p:cNvSpPr/>
          <p:nvPr/>
        </p:nvSpPr>
        <p:spPr>
          <a:xfrm>
            <a:off x="7493727" y="6149159"/>
            <a:ext cx="1328704" cy="690867"/>
          </a:xfrm>
          <a:prstGeom prst="rect">
            <a:avLst/>
          </a:prstGeom>
          <a:ln w="63500">
            <a:solidFill>
              <a:srgbClr val="0096FF"/>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84" name="Línea"/>
          <p:cNvSpPr/>
          <p:nvPr/>
        </p:nvSpPr>
        <p:spPr>
          <a:xfrm>
            <a:off x="8638709" y="7027291"/>
            <a:ext cx="2" cy="1558144"/>
          </a:xfrm>
          <a:prstGeom prst="line">
            <a:avLst/>
          </a:prstGeom>
          <a:ln w="38100">
            <a:solidFill>
              <a:srgbClr val="797979"/>
            </a:solidFill>
            <a:miter lim="400000"/>
            <a:tailEnd type="triangle"/>
          </a:ln>
        </p:spPr>
        <p:txBody>
          <a:bodyPr lIns="45718" tIns="45718" rIns="45718" bIns="45718"/>
          <a:lstStyle/>
          <a:p>
            <a:pPr/>
          </a:p>
        </p:txBody>
      </p:sp>
      <p:grpSp>
        <p:nvGrpSpPr>
          <p:cNvPr id="287" name="Cesación brusca"/>
          <p:cNvGrpSpPr/>
          <p:nvPr/>
        </p:nvGrpSpPr>
        <p:grpSpPr>
          <a:xfrm>
            <a:off x="5015340" y="8888062"/>
            <a:ext cx="2758519" cy="723902"/>
            <a:chOff x="0" y="0"/>
            <a:chExt cx="2758518" cy="723901"/>
          </a:xfrm>
        </p:grpSpPr>
        <p:sp>
          <p:nvSpPr>
            <p:cNvPr id="285" name="Cesación brusca"/>
            <p:cNvSpPr txBox="1"/>
            <p:nvPr/>
          </p:nvSpPr>
          <p:spPr>
            <a:xfrm>
              <a:off x="50800" y="50800"/>
              <a:ext cx="265691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solidFill>
                    <a:srgbClr val="0096FF"/>
                  </a:solidFill>
                </a:defRPr>
              </a:lvl1pPr>
            </a:lstStyle>
            <a:p>
              <a:pPr/>
              <a:r>
                <a:t>Cesación brusca</a:t>
              </a:r>
            </a:p>
          </p:txBody>
        </p:sp>
        <p:pic>
          <p:nvPicPr>
            <p:cNvPr id="286" name="Cesación brusca Cesación brusca" descr="Cesación brusca Cesación brusca"/>
            <p:cNvPicPr>
              <a:picLocks noChangeAspect="1"/>
            </p:cNvPicPr>
            <p:nvPr/>
          </p:nvPicPr>
          <p:blipFill>
            <a:blip r:embed="rId5">
              <a:extLst/>
            </a:blip>
            <a:stretch>
              <a:fillRect/>
            </a:stretch>
          </p:blipFill>
          <p:spPr>
            <a:xfrm>
              <a:off x="0" y="0"/>
              <a:ext cx="2758519" cy="723902"/>
            </a:xfrm>
            <a:prstGeom prst="rect">
              <a:avLst/>
            </a:prstGeom>
            <a:ln w="12700" cap="flat">
              <a:noFill/>
              <a:miter lim="400000"/>
            </a:ln>
            <a:effectLst/>
          </p:spPr>
        </p:pic>
      </p:grpSp>
      <p:sp>
        <p:nvSpPr>
          <p:cNvPr id="288" name="Línea"/>
          <p:cNvSpPr/>
          <p:nvPr/>
        </p:nvSpPr>
        <p:spPr>
          <a:xfrm>
            <a:off x="7596175" y="7019121"/>
            <a:ext cx="2" cy="1574487"/>
          </a:xfrm>
          <a:prstGeom prst="line">
            <a:avLst/>
          </a:prstGeom>
          <a:ln w="38100">
            <a:solidFill>
              <a:srgbClr val="797979"/>
            </a:solidFill>
            <a:miter lim="400000"/>
            <a:tailEnd type="triangle"/>
          </a:ln>
        </p:spPr>
        <p:txBody>
          <a:bodyPr lIns="45718" tIns="45718" rIns="45718" bIns="45718"/>
          <a:lstStyle/>
          <a:p>
            <a:pPr/>
          </a:p>
        </p:txBody>
      </p:sp>
      <p:sp>
        <p:nvSpPr>
          <p:cNvPr id="289" name="3. Assess. Analizar:…"/>
          <p:cNvSpPr txBox="1"/>
          <p:nvPr/>
        </p:nvSpPr>
        <p:spPr>
          <a:xfrm>
            <a:off x="4381987" y="7107863"/>
            <a:ext cx="2498751" cy="1397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200">
                <a:solidFill>
                  <a:srgbClr val="0096FF"/>
                </a:solidFill>
              </a:defRPr>
            </a:pPr>
            <a:r>
              <a:t>3. Assess. Analizar:</a:t>
            </a:r>
          </a:p>
          <a:p>
            <a:pPr>
              <a:defRPr sz="2200">
                <a:solidFill>
                  <a:srgbClr val="0096FF"/>
                </a:solidFill>
              </a:defRPr>
            </a:pPr>
            <a:r>
              <a:t>-Motivación</a:t>
            </a:r>
          </a:p>
          <a:p>
            <a:pPr>
              <a:defRPr sz="2200">
                <a:solidFill>
                  <a:srgbClr val="0096FF"/>
                </a:solidFill>
              </a:defRPr>
            </a:pPr>
            <a:r>
              <a:t>- Dependencia </a:t>
            </a:r>
          </a:p>
        </p:txBody>
      </p:sp>
      <p:pic>
        <p:nvPicPr>
          <p:cNvPr id="290" name="Captura de pantalla 2021-02-06 a las 19.47.30.png" descr="Captura de pantalla 2021-02-06 a las 19.47.30.png"/>
          <p:cNvPicPr>
            <a:picLocks noChangeAspect="1"/>
          </p:cNvPicPr>
          <p:nvPr/>
        </p:nvPicPr>
        <p:blipFill>
          <a:blip r:embed="rId6">
            <a:extLst/>
          </a:blip>
          <a:stretch>
            <a:fillRect/>
          </a:stretch>
        </p:blipFill>
        <p:spPr>
          <a:xfrm>
            <a:off x="13614722" y="7019119"/>
            <a:ext cx="5657309" cy="5173403"/>
          </a:xfrm>
          <a:prstGeom prst="rect">
            <a:avLst/>
          </a:prstGeom>
          <a:ln w="12700">
            <a:miter lim="400000"/>
          </a:ln>
        </p:spPr>
      </p:pic>
      <p:sp>
        <p:nvSpPr>
          <p:cNvPr id="291" name="Línea"/>
          <p:cNvSpPr/>
          <p:nvPr/>
        </p:nvSpPr>
        <p:spPr>
          <a:xfrm flipH="1">
            <a:off x="8749689" y="7847296"/>
            <a:ext cx="4837876" cy="2"/>
          </a:xfrm>
          <a:prstGeom prst="line">
            <a:avLst/>
          </a:prstGeom>
          <a:ln w="38100">
            <a:solidFill>
              <a:srgbClr val="797979"/>
            </a:solidFill>
            <a:miter lim="400000"/>
            <a:tailEnd type="triangle"/>
          </a:ln>
        </p:spPr>
        <p:txBody>
          <a:bodyPr lIns="45718" tIns="45718" rIns="45718" bIns="45718"/>
          <a:lstStyle/>
          <a:p>
            <a:pPr/>
          </a:p>
        </p:txBody>
      </p:sp>
      <p:sp>
        <p:nvSpPr>
          <p:cNvPr id="292" name="Signo de flecha"/>
          <p:cNvSpPr/>
          <p:nvPr/>
        </p:nvSpPr>
        <p:spPr>
          <a:xfrm>
            <a:off x="8497669" y="4015918"/>
            <a:ext cx="1200319" cy="723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2" y="0"/>
                </a:moveTo>
                <a:cubicBezTo>
                  <a:pt x="827" y="0"/>
                  <a:pt x="0" y="1369"/>
                  <a:pt x="0" y="3051"/>
                </a:cubicBezTo>
                <a:lnTo>
                  <a:pt x="0" y="18546"/>
                </a:lnTo>
                <a:cubicBezTo>
                  <a:pt x="0" y="20228"/>
                  <a:pt x="827" y="21600"/>
                  <a:pt x="1842" y="21600"/>
                </a:cubicBezTo>
                <a:lnTo>
                  <a:pt x="19758" y="21600"/>
                </a:lnTo>
                <a:cubicBezTo>
                  <a:pt x="20773" y="21600"/>
                  <a:pt x="21600" y="20228"/>
                  <a:pt x="21600" y="18546"/>
                </a:cubicBezTo>
                <a:lnTo>
                  <a:pt x="21600" y="3051"/>
                </a:lnTo>
                <a:cubicBezTo>
                  <a:pt x="21600" y="1369"/>
                  <a:pt x="20773" y="0"/>
                  <a:pt x="19758" y="0"/>
                </a:cubicBezTo>
                <a:lnTo>
                  <a:pt x="1842" y="0"/>
                </a:lnTo>
                <a:close/>
                <a:moveTo>
                  <a:pt x="1842" y="1246"/>
                </a:moveTo>
                <a:lnTo>
                  <a:pt x="19758" y="1246"/>
                </a:lnTo>
                <a:cubicBezTo>
                  <a:pt x="20359" y="1246"/>
                  <a:pt x="20849" y="2054"/>
                  <a:pt x="20849" y="3051"/>
                </a:cubicBezTo>
                <a:lnTo>
                  <a:pt x="20849" y="18546"/>
                </a:lnTo>
                <a:cubicBezTo>
                  <a:pt x="20849" y="19543"/>
                  <a:pt x="20359" y="20354"/>
                  <a:pt x="19758" y="20354"/>
                </a:cubicBezTo>
                <a:lnTo>
                  <a:pt x="1842" y="20354"/>
                </a:lnTo>
                <a:cubicBezTo>
                  <a:pt x="1241" y="20354"/>
                  <a:pt x="751" y="19543"/>
                  <a:pt x="751" y="18546"/>
                </a:cubicBezTo>
                <a:lnTo>
                  <a:pt x="751" y="3051"/>
                </a:lnTo>
                <a:cubicBezTo>
                  <a:pt x="751" y="2054"/>
                  <a:pt x="1241" y="1246"/>
                  <a:pt x="1842" y="1246"/>
                </a:cubicBezTo>
                <a:close/>
                <a:moveTo>
                  <a:pt x="1842" y="2322"/>
                </a:moveTo>
                <a:cubicBezTo>
                  <a:pt x="1600" y="2322"/>
                  <a:pt x="1401" y="2651"/>
                  <a:pt x="1401" y="3051"/>
                </a:cubicBezTo>
                <a:lnTo>
                  <a:pt x="1401" y="18546"/>
                </a:lnTo>
                <a:cubicBezTo>
                  <a:pt x="1401" y="18947"/>
                  <a:pt x="1600" y="19278"/>
                  <a:pt x="1842" y="19278"/>
                </a:cubicBezTo>
                <a:lnTo>
                  <a:pt x="19758" y="19278"/>
                </a:lnTo>
                <a:cubicBezTo>
                  <a:pt x="20000" y="19278"/>
                  <a:pt x="20199" y="18947"/>
                  <a:pt x="20199" y="18546"/>
                </a:cubicBezTo>
                <a:lnTo>
                  <a:pt x="20199" y="3051"/>
                </a:lnTo>
                <a:cubicBezTo>
                  <a:pt x="20199" y="2651"/>
                  <a:pt x="20000" y="2322"/>
                  <a:pt x="19758" y="2322"/>
                </a:cubicBezTo>
                <a:lnTo>
                  <a:pt x="1842" y="2322"/>
                </a:lnTo>
                <a:close/>
                <a:moveTo>
                  <a:pt x="14089" y="5429"/>
                </a:moveTo>
                <a:cubicBezTo>
                  <a:pt x="14142" y="5435"/>
                  <a:pt x="14197" y="5466"/>
                  <a:pt x="14246" y="5527"/>
                </a:cubicBezTo>
                <a:lnTo>
                  <a:pt x="18336" y="10564"/>
                </a:lnTo>
                <a:cubicBezTo>
                  <a:pt x="18432" y="10679"/>
                  <a:pt x="18432" y="10921"/>
                  <a:pt x="18336" y="11036"/>
                </a:cubicBezTo>
                <a:lnTo>
                  <a:pt x="14246" y="16073"/>
                </a:lnTo>
                <a:cubicBezTo>
                  <a:pt x="14053" y="16314"/>
                  <a:pt x="13773" y="16082"/>
                  <a:pt x="13773" y="15681"/>
                </a:cubicBezTo>
                <a:lnTo>
                  <a:pt x="14181" y="13206"/>
                </a:lnTo>
                <a:lnTo>
                  <a:pt x="3472" y="13206"/>
                </a:lnTo>
                <a:cubicBezTo>
                  <a:pt x="3408" y="13206"/>
                  <a:pt x="3355" y="13118"/>
                  <a:pt x="3355" y="13011"/>
                </a:cubicBezTo>
                <a:lnTo>
                  <a:pt x="3355" y="8589"/>
                </a:lnTo>
                <a:cubicBezTo>
                  <a:pt x="3355" y="8482"/>
                  <a:pt x="3408" y="8391"/>
                  <a:pt x="3472" y="8391"/>
                </a:cubicBezTo>
                <a:lnTo>
                  <a:pt x="14176" y="8391"/>
                </a:lnTo>
                <a:lnTo>
                  <a:pt x="13773" y="5919"/>
                </a:lnTo>
                <a:cubicBezTo>
                  <a:pt x="13773" y="5618"/>
                  <a:pt x="13928" y="5412"/>
                  <a:pt x="14089" y="5429"/>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293" name="Esquí"/>
          <p:cNvSpPr/>
          <p:nvPr/>
        </p:nvSpPr>
        <p:spPr>
          <a:xfrm>
            <a:off x="19706866" y="9195646"/>
            <a:ext cx="1407867" cy="1092308"/>
          </a:xfrm>
          <a:custGeom>
            <a:avLst/>
            <a:gdLst/>
            <a:ahLst/>
            <a:cxnLst>
              <a:cxn ang="0">
                <a:pos x="wd2" y="hd2"/>
              </a:cxn>
              <a:cxn ang="5400000">
                <a:pos x="wd2" y="hd2"/>
              </a:cxn>
              <a:cxn ang="10800000">
                <a:pos x="wd2" y="hd2"/>
              </a:cxn>
              <a:cxn ang="16200000">
                <a:pos x="wd2" y="hd2"/>
              </a:cxn>
            </a:cxnLst>
            <a:rect l="0" t="0" r="r" b="b"/>
            <a:pathLst>
              <a:path w="21454" h="21528" fill="norm" stroke="1" extrusionOk="0">
                <a:moveTo>
                  <a:pt x="8549" y="6"/>
                </a:moveTo>
                <a:cubicBezTo>
                  <a:pt x="7767" y="-72"/>
                  <a:pt x="7023" y="568"/>
                  <a:pt x="6799" y="1581"/>
                </a:cubicBezTo>
                <a:cubicBezTo>
                  <a:pt x="6655" y="2233"/>
                  <a:pt x="6756" y="2902"/>
                  <a:pt x="7032" y="3420"/>
                </a:cubicBezTo>
                <a:cubicBezTo>
                  <a:pt x="7034" y="3425"/>
                  <a:pt x="7038" y="3429"/>
                  <a:pt x="7040" y="3435"/>
                </a:cubicBezTo>
                <a:lnTo>
                  <a:pt x="9028" y="7685"/>
                </a:lnTo>
                <a:lnTo>
                  <a:pt x="5634" y="10328"/>
                </a:lnTo>
                <a:cubicBezTo>
                  <a:pt x="5102" y="10742"/>
                  <a:pt x="4930" y="11634"/>
                  <a:pt x="5250" y="12322"/>
                </a:cubicBezTo>
                <a:cubicBezTo>
                  <a:pt x="5461" y="12776"/>
                  <a:pt x="5832" y="13027"/>
                  <a:pt x="6214" y="13027"/>
                </a:cubicBezTo>
                <a:cubicBezTo>
                  <a:pt x="6411" y="13027"/>
                  <a:pt x="6612" y="12960"/>
                  <a:pt x="6794" y="12818"/>
                </a:cubicBezTo>
                <a:lnTo>
                  <a:pt x="11153" y="9426"/>
                </a:lnTo>
                <a:cubicBezTo>
                  <a:pt x="11409" y="9227"/>
                  <a:pt x="11593" y="8906"/>
                  <a:pt x="11664" y="8531"/>
                </a:cubicBezTo>
                <a:cubicBezTo>
                  <a:pt x="11736" y="8156"/>
                  <a:pt x="11690" y="7758"/>
                  <a:pt x="11535" y="7428"/>
                </a:cubicBezTo>
                <a:lnTo>
                  <a:pt x="10501" y="5217"/>
                </a:lnTo>
                <a:lnTo>
                  <a:pt x="13421" y="6296"/>
                </a:lnTo>
                <a:cubicBezTo>
                  <a:pt x="13576" y="6353"/>
                  <a:pt x="13731" y="6381"/>
                  <a:pt x="13885" y="6381"/>
                </a:cubicBezTo>
                <a:cubicBezTo>
                  <a:pt x="13967" y="6381"/>
                  <a:pt x="14049" y="6372"/>
                  <a:pt x="14130" y="6357"/>
                </a:cubicBezTo>
                <a:lnTo>
                  <a:pt x="14725" y="9972"/>
                </a:lnTo>
                <a:lnTo>
                  <a:pt x="18087" y="11414"/>
                </a:lnTo>
                <a:cubicBezTo>
                  <a:pt x="18175" y="11452"/>
                  <a:pt x="18265" y="11470"/>
                  <a:pt x="18353" y="11470"/>
                </a:cubicBezTo>
                <a:cubicBezTo>
                  <a:pt x="18707" y="11470"/>
                  <a:pt x="19035" y="11180"/>
                  <a:pt x="19153" y="10722"/>
                </a:cubicBezTo>
                <a:cubicBezTo>
                  <a:pt x="19299" y="10151"/>
                  <a:pt x="19060" y="9533"/>
                  <a:pt x="18618" y="9344"/>
                </a:cubicBezTo>
                <a:lnTo>
                  <a:pt x="16173" y="8297"/>
                </a:lnTo>
                <a:lnTo>
                  <a:pt x="15551" y="4521"/>
                </a:lnTo>
                <a:cubicBezTo>
                  <a:pt x="15675" y="3453"/>
                  <a:pt x="15172" y="2406"/>
                  <a:pt x="14348" y="2102"/>
                </a:cubicBezTo>
                <a:lnTo>
                  <a:pt x="8884" y="84"/>
                </a:lnTo>
                <a:cubicBezTo>
                  <a:pt x="8772" y="42"/>
                  <a:pt x="8660" y="17"/>
                  <a:pt x="8549" y="6"/>
                </a:cubicBezTo>
                <a:close/>
                <a:moveTo>
                  <a:pt x="17534" y="1683"/>
                </a:moveTo>
                <a:cubicBezTo>
                  <a:pt x="17144" y="1683"/>
                  <a:pt x="16755" y="1875"/>
                  <a:pt x="16458" y="2260"/>
                </a:cubicBezTo>
                <a:cubicBezTo>
                  <a:pt x="15863" y="3029"/>
                  <a:pt x="15863" y="4276"/>
                  <a:pt x="16458" y="5045"/>
                </a:cubicBezTo>
                <a:cubicBezTo>
                  <a:pt x="17052" y="5814"/>
                  <a:pt x="18015" y="5814"/>
                  <a:pt x="18610" y="5045"/>
                </a:cubicBezTo>
                <a:cubicBezTo>
                  <a:pt x="19204" y="4276"/>
                  <a:pt x="19204" y="3029"/>
                  <a:pt x="18610" y="2260"/>
                </a:cubicBezTo>
                <a:cubicBezTo>
                  <a:pt x="18312" y="1875"/>
                  <a:pt x="17923" y="1683"/>
                  <a:pt x="17534" y="1683"/>
                </a:cubicBezTo>
                <a:close/>
                <a:moveTo>
                  <a:pt x="509" y="12489"/>
                </a:moveTo>
                <a:cubicBezTo>
                  <a:pt x="291" y="12516"/>
                  <a:pt x="96" y="12709"/>
                  <a:pt x="26" y="12996"/>
                </a:cubicBezTo>
                <a:cubicBezTo>
                  <a:pt x="-67" y="13379"/>
                  <a:pt x="98" y="13786"/>
                  <a:pt x="395" y="13907"/>
                </a:cubicBezTo>
                <a:lnTo>
                  <a:pt x="18804" y="21372"/>
                </a:lnTo>
                <a:cubicBezTo>
                  <a:pt x="18987" y="21459"/>
                  <a:pt x="19238" y="21528"/>
                  <a:pt x="19523" y="21528"/>
                </a:cubicBezTo>
                <a:cubicBezTo>
                  <a:pt x="20116" y="21528"/>
                  <a:pt x="20847" y="21230"/>
                  <a:pt x="21365" y="20188"/>
                </a:cubicBezTo>
                <a:cubicBezTo>
                  <a:pt x="21533" y="19851"/>
                  <a:pt x="21457" y="19402"/>
                  <a:pt x="21196" y="19185"/>
                </a:cubicBezTo>
                <a:cubicBezTo>
                  <a:pt x="20935" y="18968"/>
                  <a:pt x="20588" y="19064"/>
                  <a:pt x="20420" y="19402"/>
                </a:cubicBezTo>
                <a:cubicBezTo>
                  <a:pt x="19968" y="20310"/>
                  <a:pt x="19310" y="20062"/>
                  <a:pt x="19190" y="20006"/>
                </a:cubicBezTo>
                <a:lnTo>
                  <a:pt x="732" y="12519"/>
                </a:lnTo>
                <a:cubicBezTo>
                  <a:pt x="657" y="12489"/>
                  <a:pt x="581" y="12480"/>
                  <a:pt x="509" y="12489"/>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tate of the Art”"/>
          <p:cNvSpPr txBox="1"/>
          <p:nvPr>
            <p:ph type="title"/>
          </p:nvPr>
        </p:nvSpPr>
        <p:spPr>
          <a:xfrm>
            <a:off x="3486700" y="296222"/>
            <a:ext cx="19621502" cy="2959101"/>
          </a:xfrm>
          <a:prstGeom prst="rect">
            <a:avLst/>
          </a:prstGeom>
        </p:spPr>
        <p:txBody>
          <a:bodyPr/>
          <a:lstStyle>
            <a:lvl1pPr>
              <a:defRPr sz="6000">
                <a:solidFill>
                  <a:srgbClr val="005493"/>
                </a:solidFill>
              </a:defRPr>
            </a:lvl1pPr>
          </a:lstStyle>
          <a:p>
            <a:pPr/>
            <a:r>
              <a:t>“State of the Art”</a:t>
            </a:r>
          </a:p>
        </p:txBody>
      </p:sp>
      <p:grpSp>
        <p:nvGrpSpPr>
          <p:cNvPr id="298" name="Tratamiento del tabaquismo: “ Lo esencial”"/>
          <p:cNvGrpSpPr/>
          <p:nvPr/>
        </p:nvGrpSpPr>
        <p:grpSpPr>
          <a:xfrm>
            <a:off x="19685595" y="794716"/>
            <a:ext cx="3789453" cy="495303"/>
            <a:chOff x="0" y="0"/>
            <a:chExt cx="3789451" cy="495301"/>
          </a:xfrm>
        </p:grpSpPr>
        <p:sp>
          <p:nvSpPr>
            <p:cNvPr id="296"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297"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299" name="Jiménez Ruiz CA, Cicero Guerrero A, Mayayo Ulibarri M, et al. Introducción al tratamiento del tabaquismo. En: Manual de Tabaquismo 3.ª edición. Solano S, Jiménez CA, Riesco JA (eds.). Barcelona: Editorial Elsevier. SEPAR, 2012."/>
          <p:cNvSpPr txBox="1"/>
          <p:nvPr/>
        </p:nvSpPr>
        <p:spPr>
          <a:xfrm>
            <a:off x="11182215" y="12579019"/>
            <a:ext cx="1174622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Jiménez Ruiz CA, Cicero Guerrero A, Mayayo Ulibarri M, et al. Introducción al tratamiento del tabaquismo. En: Manual de Tabaquismo 3.ª edición. Solano S, Jiménez CA, Riesco JA (eds.). Barcelona: Editorial Elsevier. SEPAR, 2012.</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pic>
        <p:nvPicPr>
          <p:cNvPr id="300" name="Captura de pantalla 2021-02-01 a las 23.33.34.png" descr="Captura de pantalla 2021-02-01 a las 23.33.34.png"/>
          <p:cNvPicPr>
            <a:picLocks noChangeAspect="1"/>
          </p:cNvPicPr>
          <p:nvPr/>
        </p:nvPicPr>
        <p:blipFill>
          <a:blip r:embed="rId3">
            <a:extLst/>
          </a:blip>
          <a:stretch>
            <a:fillRect/>
          </a:stretch>
        </p:blipFill>
        <p:spPr>
          <a:xfrm>
            <a:off x="6864449" y="2829530"/>
            <a:ext cx="12407901" cy="4025902"/>
          </a:xfrm>
          <a:prstGeom prst="rect">
            <a:avLst/>
          </a:prstGeom>
          <a:ln w="12700">
            <a:miter lim="400000"/>
          </a:ln>
        </p:spPr>
      </p:pic>
      <p:sp>
        <p:nvSpPr>
          <p:cNvPr id="301" name="Rectángulo"/>
          <p:cNvSpPr/>
          <p:nvPr/>
        </p:nvSpPr>
        <p:spPr>
          <a:xfrm>
            <a:off x="10122344" y="4032436"/>
            <a:ext cx="1328704" cy="690867"/>
          </a:xfrm>
          <a:prstGeom prst="rect">
            <a:avLst/>
          </a:prstGeom>
          <a:ln w="63500">
            <a:solidFill>
              <a:srgbClr val="FF2600"/>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grpSp>
        <p:nvGrpSpPr>
          <p:cNvPr id="304" name="Cesación gradual"/>
          <p:cNvGrpSpPr/>
          <p:nvPr/>
        </p:nvGrpSpPr>
        <p:grpSpPr>
          <a:xfrm>
            <a:off x="6853997" y="7766267"/>
            <a:ext cx="2864504" cy="723902"/>
            <a:chOff x="0" y="0"/>
            <a:chExt cx="2864503" cy="723901"/>
          </a:xfrm>
        </p:grpSpPr>
        <p:sp>
          <p:nvSpPr>
            <p:cNvPr id="302" name="Cesación gradual"/>
            <p:cNvSpPr txBox="1"/>
            <p:nvPr/>
          </p:nvSpPr>
          <p:spPr>
            <a:xfrm>
              <a:off x="50800" y="50800"/>
              <a:ext cx="2762903"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solidFill>
                    <a:srgbClr val="0096FF"/>
                  </a:solidFill>
                </a:defRPr>
              </a:lvl1pPr>
            </a:lstStyle>
            <a:p>
              <a:pPr/>
              <a:r>
                <a:t>Cesación gradual</a:t>
              </a:r>
            </a:p>
          </p:txBody>
        </p:sp>
        <p:pic>
          <p:nvPicPr>
            <p:cNvPr id="303" name="Cesación gradual Cesación gradual" descr="Cesación gradual Cesación gradual"/>
            <p:cNvPicPr>
              <a:picLocks noChangeAspect="1"/>
            </p:cNvPicPr>
            <p:nvPr/>
          </p:nvPicPr>
          <p:blipFill>
            <a:blip r:embed="rId4">
              <a:extLst/>
            </a:blip>
            <a:stretch>
              <a:fillRect/>
            </a:stretch>
          </p:blipFill>
          <p:spPr>
            <a:xfrm>
              <a:off x="0" y="0"/>
              <a:ext cx="2864504" cy="723902"/>
            </a:xfrm>
            <a:prstGeom prst="rect">
              <a:avLst/>
            </a:prstGeom>
            <a:ln w="12700" cap="flat">
              <a:noFill/>
              <a:miter lim="400000"/>
            </a:ln>
            <a:effectLst/>
          </p:spPr>
        </p:pic>
      </p:grpSp>
      <p:sp>
        <p:nvSpPr>
          <p:cNvPr id="305" name="Rectángulo"/>
          <p:cNvSpPr/>
          <p:nvPr/>
        </p:nvSpPr>
        <p:spPr>
          <a:xfrm>
            <a:off x="7493727" y="6149159"/>
            <a:ext cx="1328704" cy="690867"/>
          </a:xfrm>
          <a:prstGeom prst="rect">
            <a:avLst/>
          </a:prstGeom>
          <a:ln w="63500">
            <a:solidFill>
              <a:srgbClr val="0096FF"/>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306" name="Línea"/>
          <p:cNvSpPr/>
          <p:nvPr/>
        </p:nvSpPr>
        <p:spPr>
          <a:xfrm>
            <a:off x="8158080" y="7019119"/>
            <a:ext cx="2" cy="599802"/>
          </a:xfrm>
          <a:prstGeom prst="line">
            <a:avLst/>
          </a:prstGeom>
          <a:ln w="38100">
            <a:solidFill>
              <a:srgbClr val="797979"/>
            </a:solidFill>
            <a:miter lim="400000"/>
            <a:tailEnd type="triangle"/>
          </a:ln>
        </p:spPr>
        <p:txBody>
          <a:bodyPr lIns="45718" tIns="45718" rIns="45718" bIns="45718"/>
          <a:lstStyle/>
          <a:p>
            <a:pPr/>
          </a:p>
        </p:txBody>
      </p:sp>
      <p:grpSp>
        <p:nvGrpSpPr>
          <p:cNvPr id="309" name="RHD"/>
          <p:cNvGrpSpPr/>
          <p:nvPr/>
        </p:nvGrpSpPr>
        <p:grpSpPr>
          <a:xfrm>
            <a:off x="7659845" y="9384658"/>
            <a:ext cx="996469" cy="723902"/>
            <a:chOff x="0" y="0"/>
            <a:chExt cx="996468" cy="723901"/>
          </a:xfrm>
        </p:grpSpPr>
        <p:sp>
          <p:nvSpPr>
            <p:cNvPr id="307" name="RHD"/>
            <p:cNvSpPr txBox="1"/>
            <p:nvPr/>
          </p:nvSpPr>
          <p:spPr>
            <a:xfrm>
              <a:off x="50800" y="50800"/>
              <a:ext cx="894867"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solidFill>
                    <a:srgbClr val="0096FF"/>
                  </a:solidFill>
                </a:defRPr>
              </a:lvl1pPr>
            </a:lstStyle>
            <a:p>
              <a:pPr/>
              <a:r>
                <a:t>RHD</a:t>
              </a:r>
            </a:p>
          </p:txBody>
        </p:sp>
        <p:pic>
          <p:nvPicPr>
            <p:cNvPr id="308" name="RHD RHD" descr="RHD RHD"/>
            <p:cNvPicPr>
              <a:picLocks noChangeAspect="1"/>
            </p:cNvPicPr>
            <p:nvPr/>
          </p:nvPicPr>
          <p:blipFill>
            <a:blip r:embed="rId5">
              <a:extLst/>
            </a:blip>
            <a:stretch>
              <a:fillRect/>
            </a:stretch>
          </p:blipFill>
          <p:spPr>
            <a:xfrm>
              <a:off x="-1" y="0"/>
              <a:ext cx="996470" cy="723902"/>
            </a:xfrm>
            <a:prstGeom prst="rect">
              <a:avLst/>
            </a:prstGeom>
            <a:ln w="12700" cap="flat">
              <a:noFill/>
              <a:miter lim="400000"/>
            </a:ln>
            <a:effectLst/>
          </p:spPr>
        </p:pic>
      </p:grpSp>
      <p:sp>
        <p:nvSpPr>
          <p:cNvPr id="310" name="Línea"/>
          <p:cNvSpPr/>
          <p:nvPr/>
        </p:nvSpPr>
        <p:spPr>
          <a:xfrm>
            <a:off x="8158078" y="8532656"/>
            <a:ext cx="2" cy="647702"/>
          </a:xfrm>
          <a:prstGeom prst="line">
            <a:avLst/>
          </a:prstGeom>
          <a:ln w="38100">
            <a:solidFill>
              <a:srgbClr val="797979"/>
            </a:solidFill>
            <a:miter lim="400000"/>
            <a:tailEnd type="triangle"/>
          </a:ln>
        </p:spPr>
        <p:txBody>
          <a:bodyPr lIns="45718" tIns="45718" rIns="45718" bIns="45718"/>
          <a:lstStyle/>
          <a:p>
            <a:pPr/>
          </a:p>
        </p:txBody>
      </p:sp>
      <p:sp>
        <p:nvSpPr>
          <p:cNvPr id="311" name="4. Assist. Ayudar."/>
          <p:cNvSpPr txBox="1"/>
          <p:nvPr/>
        </p:nvSpPr>
        <p:spPr>
          <a:xfrm>
            <a:off x="5117291" y="8651663"/>
            <a:ext cx="2631431" cy="5715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8F00"/>
                </a:solidFill>
              </a:defRPr>
            </a:pPr>
            <a:r>
              <a:t>4. Assist. Ayudar.</a:t>
            </a:r>
            <a:r>
              <a:rPr>
                <a:solidFill>
                  <a:srgbClr val="3E231A"/>
                </a:solidFill>
              </a:rPr>
              <a:t> </a:t>
            </a:r>
          </a:p>
        </p:txBody>
      </p:sp>
      <p:sp>
        <p:nvSpPr>
          <p:cNvPr id="312" name="Senderismo"/>
          <p:cNvSpPr/>
          <p:nvPr/>
        </p:nvSpPr>
        <p:spPr>
          <a:xfrm>
            <a:off x="9099592" y="9132810"/>
            <a:ext cx="802600" cy="1227610"/>
          </a:xfrm>
          <a:custGeom>
            <a:avLst/>
            <a:gdLst/>
            <a:ahLst/>
            <a:cxnLst>
              <a:cxn ang="0">
                <a:pos x="wd2" y="hd2"/>
              </a:cxn>
              <a:cxn ang="5400000">
                <a:pos x="wd2" y="hd2"/>
              </a:cxn>
              <a:cxn ang="10800000">
                <a:pos x="wd2" y="hd2"/>
              </a:cxn>
              <a:cxn ang="16200000">
                <a:pos x="wd2" y="hd2"/>
              </a:cxn>
            </a:cxnLst>
            <a:rect l="0" t="0" r="r" b="b"/>
            <a:pathLst>
              <a:path w="21361" h="21470" fill="norm" stroke="1" extrusionOk="0">
                <a:moveTo>
                  <a:pt x="13808" y="0"/>
                </a:moveTo>
                <a:cubicBezTo>
                  <a:pt x="13160" y="0"/>
                  <a:pt x="12512" y="162"/>
                  <a:pt x="12018" y="486"/>
                </a:cubicBezTo>
                <a:cubicBezTo>
                  <a:pt x="11030" y="1136"/>
                  <a:pt x="11030" y="2190"/>
                  <a:pt x="12018" y="2840"/>
                </a:cubicBezTo>
                <a:cubicBezTo>
                  <a:pt x="13007" y="3489"/>
                  <a:pt x="14609" y="3489"/>
                  <a:pt x="15597" y="2840"/>
                </a:cubicBezTo>
                <a:cubicBezTo>
                  <a:pt x="16585" y="2190"/>
                  <a:pt x="16585" y="1136"/>
                  <a:pt x="15597" y="486"/>
                </a:cubicBezTo>
                <a:cubicBezTo>
                  <a:pt x="15103" y="162"/>
                  <a:pt x="14455" y="0"/>
                  <a:pt x="13808" y="0"/>
                </a:cubicBezTo>
                <a:close/>
                <a:moveTo>
                  <a:pt x="5512" y="1761"/>
                </a:moveTo>
                <a:cubicBezTo>
                  <a:pt x="4661" y="1803"/>
                  <a:pt x="3900" y="2199"/>
                  <a:pt x="3692" y="2786"/>
                </a:cubicBezTo>
                <a:lnTo>
                  <a:pt x="2231" y="6906"/>
                </a:lnTo>
                <a:cubicBezTo>
                  <a:pt x="1377" y="6961"/>
                  <a:pt x="596" y="7320"/>
                  <a:pt x="253" y="7879"/>
                </a:cubicBezTo>
                <a:cubicBezTo>
                  <a:pt x="-239" y="8681"/>
                  <a:pt x="353" y="9592"/>
                  <a:pt x="1573" y="9915"/>
                </a:cubicBezTo>
                <a:cubicBezTo>
                  <a:pt x="2793" y="10239"/>
                  <a:pt x="4180" y="9851"/>
                  <a:pt x="4672" y="9050"/>
                </a:cubicBezTo>
                <a:cubicBezTo>
                  <a:pt x="4845" y="8767"/>
                  <a:pt x="8802" y="2442"/>
                  <a:pt x="8802" y="2442"/>
                </a:cubicBezTo>
                <a:lnTo>
                  <a:pt x="6377" y="1843"/>
                </a:lnTo>
                <a:cubicBezTo>
                  <a:pt x="6091" y="1773"/>
                  <a:pt x="5795" y="1747"/>
                  <a:pt x="5512" y="1761"/>
                </a:cubicBezTo>
                <a:close/>
                <a:moveTo>
                  <a:pt x="11584" y="3288"/>
                </a:moveTo>
                <a:cubicBezTo>
                  <a:pt x="9747" y="3252"/>
                  <a:pt x="7972" y="4760"/>
                  <a:pt x="6497" y="7059"/>
                </a:cubicBezTo>
                <a:cubicBezTo>
                  <a:pt x="4811" y="9686"/>
                  <a:pt x="5907" y="11797"/>
                  <a:pt x="5907" y="11797"/>
                </a:cubicBezTo>
                <a:lnTo>
                  <a:pt x="3880" y="14760"/>
                </a:lnTo>
                <a:lnTo>
                  <a:pt x="161" y="20126"/>
                </a:lnTo>
                <a:cubicBezTo>
                  <a:pt x="-198" y="20570"/>
                  <a:pt x="62" y="21127"/>
                  <a:pt x="738" y="21364"/>
                </a:cubicBezTo>
                <a:cubicBezTo>
                  <a:pt x="1414" y="21600"/>
                  <a:pt x="2260" y="21429"/>
                  <a:pt x="2619" y="20985"/>
                </a:cubicBezTo>
                <a:lnTo>
                  <a:pt x="3255" y="20235"/>
                </a:lnTo>
                <a:lnTo>
                  <a:pt x="8651" y="13911"/>
                </a:lnTo>
                <a:lnTo>
                  <a:pt x="9614" y="15382"/>
                </a:lnTo>
                <a:cubicBezTo>
                  <a:pt x="9629" y="15414"/>
                  <a:pt x="9647" y="15447"/>
                  <a:pt x="9667" y="15479"/>
                </a:cubicBezTo>
                <a:lnTo>
                  <a:pt x="13157" y="20817"/>
                </a:lnTo>
                <a:cubicBezTo>
                  <a:pt x="13472" y="21306"/>
                  <a:pt x="14339" y="21537"/>
                  <a:pt x="15084" y="21330"/>
                </a:cubicBezTo>
                <a:cubicBezTo>
                  <a:pt x="15758" y="21143"/>
                  <a:pt x="16067" y="20642"/>
                  <a:pt x="15886" y="20186"/>
                </a:cubicBezTo>
                <a:lnTo>
                  <a:pt x="15875" y="20164"/>
                </a:lnTo>
                <a:cubicBezTo>
                  <a:pt x="15867" y="20144"/>
                  <a:pt x="15858" y="20125"/>
                  <a:pt x="15847" y="20106"/>
                </a:cubicBezTo>
                <a:lnTo>
                  <a:pt x="14540" y="17420"/>
                </a:lnTo>
                <a:lnTo>
                  <a:pt x="13236" y="14726"/>
                </a:lnTo>
                <a:cubicBezTo>
                  <a:pt x="13232" y="14720"/>
                  <a:pt x="13225" y="14714"/>
                  <a:pt x="13221" y="14708"/>
                </a:cubicBezTo>
                <a:lnTo>
                  <a:pt x="10992" y="10123"/>
                </a:lnTo>
                <a:lnTo>
                  <a:pt x="12297" y="7830"/>
                </a:lnTo>
                <a:lnTo>
                  <a:pt x="13435" y="9350"/>
                </a:lnTo>
                <a:lnTo>
                  <a:pt x="19582" y="9865"/>
                </a:lnTo>
                <a:lnTo>
                  <a:pt x="17808" y="21174"/>
                </a:lnTo>
                <a:lnTo>
                  <a:pt x="18668" y="21174"/>
                </a:lnTo>
                <a:lnTo>
                  <a:pt x="21361" y="6899"/>
                </a:lnTo>
                <a:lnTo>
                  <a:pt x="20046" y="6899"/>
                </a:lnTo>
                <a:lnTo>
                  <a:pt x="19814" y="8389"/>
                </a:lnTo>
                <a:cubicBezTo>
                  <a:pt x="19070" y="8282"/>
                  <a:pt x="17633" y="8072"/>
                  <a:pt x="16074" y="7823"/>
                </a:cubicBezTo>
                <a:cubicBezTo>
                  <a:pt x="13879" y="7474"/>
                  <a:pt x="15668" y="4276"/>
                  <a:pt x="12376" y="3400"/>
                </a:cubicBezTo>
                <a:cubicBezTo>
                  <a:pt x="12111" y="3330"/>
                  <a:pt x="11847" y="3293"/>
                  <a:pt x="11584" y="3288"/>
                </a:cubicBez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tate of the Art”…"/>
          <p:cNvSpPr txBox="1"/>
          <p:nvPr>
            <p:ph type="title"/>
          </p:nvPr>
        </p:nvSpPr>
        <p:spPr>
          <a:xfrm>
            <a:off x="2541460" y="680726"/>
            <a:ext cx="19621502" cy="2959101"/>
          </a:xfrm>
          <a:prstGeom prst="rect">
            <a:avLst/>
          </a:prstGeom>
        </p:spPr>
        <p:txBody>
          <a:bodyPr/>
          <a:lstStyle/>
          <a:p>
            <a:pPr defTabSz="718184">
              <a:defRPr sz="4300">
                <a:solidFill>
                  <a:srgbClr val="005493"/>
                </a:solidFill>
              </a:defRPr>
            </a:pPr>
            <a:r>
              <a:t>“State of the Art”</a:t>
            </a:r>
          </a:p>
          <a:p>
            <a:pPr defTabSz="718184">
              <a:defRPr sz="3800">
                <a:solidFill>
                  <a:srgbClr val="0096FF"/>
                </a:solidFill>
              </a:defRPr>
            </a:pPr>
            <a:r>
              <a:t>Intervención terapéutica en pacientes </a:t>
            </a:r>
            <a:r>
              <a:rPr sz="4600" u="sng"/>
              <a:t> motivados</a:t>
            </a:r>
            <a:r>
              <a:rPr u="sng"/>
              <a:t> </a:t>
            </a:r>
            <a:r>
              <a:t>para dejar de fumar. </a:t>
            </a:r>
            <a:r>
              <a:rPr u="sng"/>
              <a:t>Cesación gradual</a:t>
            </a:r>
          </a:p>
        </p:txBody>
      </p:sp>
      <p:grpSp>
        <p:nvGrpSpPr>
          <p:cNvPr id="317" name="Tratamiento del tabaquismo: “ Lo esencial”"/>
          <p:cNvGrpSpPr/>
          <p:nvPr/>
        </p:nvGrpSpPr>
        <p:grpSpPr>
          <a:xfrm>
            <a:off x="19685595" y="794716"/>
            <a:ext cx="3789453" cy="495303"/>
            <a:chOff x="0" y="0"/>
            <a:chExt cx="3789451" cy="495301"/>
          </a:xfrm>
        </p:grpSpPr>
        <p:sp>
          <p:nvSpPr>
            <p:cNvPr id="315"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16"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18" name="Use of varenicline for 4 weeks before quitting smoking: Decrease in ad lib smoking and increase in smoking cessation rates. Archives of Internal Medicine. 2011; 171(8):770–7.…"/>
          <p:cNvSpPr txBox="1"/>
          <p:nvPr/>
        </p:nvSpPr>
        <p:spPr>
          <a:xfrm>
            <a:off x="12367770" y="11951300"/>
            <a:ext cx="10841770"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Use of varenicline for 4 weeks before quitting smoking: Decrease in ad lib smoking and increase in smoking cessation rates. Archives of Internal Medicine. 2011; 171(8):770–7. </a:t>
            </a:r>
            <a:endParaRPr sz="1200"/>
          </a:p>
          <a:p>
            <a:pPr algn="l" defTabSz="457200">
              <a:spcBef>
                <a:spcPts val="1200"/>
              </a:spcBef>
              <a:defRPr sz="1000">
                <a:solidFill>
                  <a:srgbClr val="000000"/>
                </a:solidFill>
              </a:defRPr>
            </a:pPr>
            <a:r>
              <a:t>Jimenez C, Barrios M, Peña B, Cicero A, Mayayo M, Cristobal M, Perera L. Increasing the dose of varenicline in patients who do not respond to the standard dose. Mayo Clin Proc. 2013; 88:144 </a:t>
            </a:r>
          </a:p>
          <a:p>
            <a:pPr algn="l" defTabSz="457200">
              <a:spcBef>
                <a:spcPts val="1200"/>
              </a:spcBef>
              <a:defRPr sz="1000">
                <a:solidFill>
                  <a:srgbClr val="000000"/>
                </a:solidFill>
              </a:defRPr>
            </a:pPr>
            <a:r>
              <a:t>Jiménez Ruiz CA, Fagerström KO. Un nuevo planteamiento del tratamiento del tabaquismo. Prev Tab. 2006; 8(1). </a:t>
            </a:r>
            <a:endParaRPr sz="1200"/>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br/>
          </a:p>
        </p:txBody>
      </p:sp>
      <p:sp>
        <p:nvSpPr>
          <p:cNvPr id="319" name="Reducción previa:"/>
          <p:cNvSpPr txBox="1"/>
          <p:nvPr/>
        </p:nvSpPr>
        <p:spPr>
          <a:xfrm>
            <a:off x="1706430" y="3456874"/>
            <a:ext cx="5225890" cy="97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71500" indent="-571500" algn="l">
              <a:lnSpc>
                <a:spcPct val="150000"/>
              </a:lnSpc>
              <a:buSzPct val="25000"/>
              <a:buBlip>
                <a:blip r:embed="rId3"/>
              </a:buBlip>
              <a:defRPr sz="4500" u="sng">
                <a:solidFill>
                  <a:srgbClr val="424242"/>
                </a:solidFill>
              </a:defRPr>
            </a:pPr>
            <a:r>
              <a:t>Reducción previa</a:t>
            </a:r>
            <a:r>
              <a:rPr sz="2900" u="none"/>
              <a:t>:</a:t>
            </a:r>
            <a:r>
              <a:rPr sz="2900" u="none">
                <a:solidFill>
                  <a:srgbClr val="3E231A"/>
                </a:solidFill>
              </a:rPr>
              <a:t> </a:t>
            </a:r>
          </a:p>
        </p:txBody>
      </p:sp>
      <p:sp>
        <p:nvSpPr>
          <p:cNvPr id="320" name="Propuesta para fumadores que:…"/>
          <p:cNvSpPr txBox="1"/>
          <p:nvPr/>
        </p:nvSpPr>
        <p:spPr>
          <a:xfrm>
            <a:off x="2036891" y="3987758"/>
            <a:ext cx="9610451"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pPr>
            <a:r>
              <a:t>Propuesta para fumadores que:</a:t>
            </a:r>
          </a:p>
          <a:p>
            <a:pPr marL="854807" indent="-854807" algn="l">
              <a:buSzPct val="100000"/>
              <a:buAutoNum type="arabicPeriod" startAt="1"/>
              <a:defRPr sz="3000"/>
            </a:pPr>
            <a:r>
              <a:t>No quiere dejarlo pero quiere reducir consumo.</a:t>
            </a:r>
          </a:p>
          <a:p>
            <a:pPr marL="512884" indent="-512884" algn="l">
              <a:buSzPct val="100000"/>
              <a:buAutoNum type="arabicPeriod" startAt="1"/>
              <a:defRPr sz="3000"/>
            </a:pPr>
            <a:r>
              <a:t>Quiere hacer intento pero con reducción progresiva.</a:t>
            </a:r>
            <a:r>
              <a:rPr sz="5000"/>
              <a:t> </a:t>
            </a:r>
          </a:p>
        </p:txBody>
      </p:sp>
      <p:pic>
        <p:nvPicPr>
          <p:cNvPr id="321" name="Método Reducir hasta dejarlo (RHD) Método Reducir hasta dejarlo (RHD)" descr="Método Reducir hasta dejarlo (RHD) Método Reducir hasta dejarlo (RHD)"/>
          <p:cNvPicPr>
            <a:picLocks noChangeAspect="1"/>
          </p:cNvPicPr>
          <p:nvPr/>
        </p:nvPicPr>
        <p:blipFill>
          <a:blip r:embed="rId4">
            <a:extLst/>
          </a:blip>
          <a:stretch>
            <a:fillRect/>
          </a:stretch>
        </p:blipFill>
        <p:spPr>
          <a:xfrm>
            <a:off x="14636900" y="3739448"/>
            <a:ext cx="6901677" cy="1206502"/>
          </a:xfrm>
          <a:prstGeom prst="rect">
            <a:avLst/>
          </a:prstGeom>
          <a:ln w="12700">
            <a:miter lim="400000"/>
          </a:ln>
          <a:effectLst>
            <a:outerShdw sx="100000" sy="100000" kx="0" ky="0" algn="b" rotWithShape="0" blurRad="38100" dist="138971" dir="5400000">
              <a:srgbClr val="000000">
                <a:alpha val="47648"/>
              </a:srgbClr>
            </a:outerShdw>
          </a:effectLst>
        </p:spPr>
      </p:pic>
      <p:grpSp>
        <p:nvGrpSpPr>
          <p:cNvPr id="324" name="TSN 1-4 meses…"/>
          <p:cNvGrpSpPr/>
          <p:nvPr/>
        </p:nvGrpSpPr>
        <p:grpSpPr>
          <a:xfrm>
            <a:off x="14256066" y="5788678"/>
            <a:ext cx="2184155" cy="1143002"/>
            <a:chOff x="0" y="0"/>
            <a:chExt cx="2184153" cy="1143000"/>
          </a:xfrm>
        </p:grpSpPr>
        <p:sp>
          <p:nvSpPr>
            <p:cNvPr id="322" name="TSN 1-4 meses…"/>
            <p:cNvSpPr txBox="1"/>
            <p:nvPr/>
          </p:nvSpPr>
          <p:spPr>
            <a:xfrm>
              <a:off x="50801" y="50800"/>
              <a:ext cx="2082553"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solidFill>
                    <a:srgbClr val="0096FF"/>
                  </a:solidFill>
                </a:defRPr>
              </a:pPr>
              <a:r>
                <a:t>TSN 1-4 meses</a:t>
              </a:r>
            </a:p>
            <a:p>
              <a:pPr>
                <a:defRPr sz="2400">
                  <a:solidFill>
                    <a:srgbClr val="0096FF"/>
                  </a:solidFill>
                </a:defRPr>
              </a:pPr>
              <a:r>
                <a:t> previo a día D</a:t>
              </a:r>
            </a:p>
          </p:txBody>
        </p:sp>
        <p:pic>
          <p:nvPicPr>
            <p:cNvPr id="323" name="TSN 1-4 meses… TSN 1-4 meses previo a día D" descr="TSN 1-4 meses… TSN 1-4 meses previo a día D"/>
            <p:cNvPicPr>
              <a:picLocks noChangeAspect="1"/>
            </p:cNvPicPr>
            <p:nvPr/>
          </p:nvPicPr>
          <p:blipFill>
            <a:blip r:embed="rId5">
              <a:extLst/>
            </a:blip>
            <a:stretch>
              <a:fillRect/>
            </a:stretch>
          </p:blipFill>
          <p:spPr>
            <a:xfrm>
              <a:off x="0" y="0"/>
              <a:ext cx="2184154" cy="1143001"/>
            </a:xfrm>
            <a:prstGeom prst="rect">
              <a:avLst/>
            </a:prstGeom>
            <a:ln w="12700" cap="flat">
              <a:noFill/>
              <a:miter lim="400000"/>
            </a:ln>
            <a:effectLst/>
          </p:spPr>
        </p:pic>
      </p:grpSp>
      <p:grpSp>
        <p:nvGrpSpPr>
          <p:cNvPr id="327" name="Vareniclina 4-12 semanas…"/>
          <p:cNvGrpSpPr/>
          <p:nvPr/>
        </p:nvGrpSpPr>
        <p:grpSpPr>
          <a:xfrm>
            <a:off x="18844014" y="5788678"/>
            <a:ext cx="3519887" cy="1143002"/>
            <a:chOff x="0" y="0"/>
            <a:chExt cx="3519885" cy="1143000"/>
          </a:xfrm>
        </p:grpSpPr>
        <p:sp>
          <p:nvSpPr>
            <p:cNvPr id="325" name="Vareniclina 4-12 semanas…"/>
            <p:cNvSpPr txBox="1"/>
            <p:nvPr/>
          </p:nvSpPr>
          <p:spPr>
            <a:xfrm>
              <a:off x="50800" y="50800"/>
              <a:ext cx="3418286"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solidFill>
                    <a:srgbClr val="0096FF"/>
                  </a:solidFill>
                </a:defRPr>
              </a:pPr>
              <a:r>
                <a:t>Vareniclina 4-12 semanas</a:t>
              </a:r>
            </a:p>
            <a:p>
              <a:pPr>
                <a:defRPr sz="2400">
                  <a:solidFill>
                    <a:srgbClr val="0096FF"/>
                  </a:solidFill>
                </a:defRPr>
              </a:pPr>
              <a:r>
                <a:t> previo a día D</a:t>
              </a:r>
            </a:p>
          </p:txBody>
        </p:sp>
        <p:pic>
          <p:nvPicPr>
            <p:cNvPr id="326" name="Vareniclina 4-12 semanas… Vareniclina 4-12 semanas previo a día D" descr="Vareniclina 4-12 semanas… Vareniclina 4-12 semanas previo a día D"/>
            <p:cNvPicPr>
              <a:picLocks noChangeAspect="1"/>
            </p:cNvPicPr>
            <p:nvPr/>
          </p:nvPicPr>
          <p:blipFill>
            <a:blip r:embed="rId6">
              <a:extLst/>
            </a:blip>
            <a:stretch>
              <a:fillRect/>
            </a:stretch>
          </p:blipFill>
          <p:spPr>
            <a:xfrm>
              <a:off x="0" y="0"/>
              <a:ext cx="3519887" cy="1143001"/>
            </a:xfrm>
            <a:prstGeom prst="rect">
              <a:avLst/>
            </a:prstGeom>
            <a:ln w="12700" cap="flat">
              <a:noFill/>
              <a:miter lim="400000"/>
            </a:ln>
            <a:effectLst/>
          </p:spPr>
        </p:pic>
      </p:grpSp>
      <p:sp>
        <p:nvSpPr>
          <p:cNvPr id="328" name="Línea"/>
          <p:cNvSpPr/>
          <p:nvPr/>
        </p:nvSpPr>
        <p:spPr>
          <a:xfrm>
            <a:off x="18089134" y="5054424"/>
            <a:ext cx="357867" cy="712539"/>
          </a:xfrm>
          <a:prstGeom prst="line">
            <a:avLst/>
          </a:prstGeom>
          <a:ln w="38100">
            <a:solidFill>
              <a:srgbClr val="3E231A"/>
            </a:solidFill>
            <a:miter lim="400000"/>
            <a:tailEnd type="triangle"/>
          </a:ln>
        </p:spPr>
        <p:txBody>
          <a:bodyPr lIns="45718" tIns="45718" rIns="45718" bIns="45718"/>
          <a:lstStyle/>
          <a:p>
            <a:pPr/>
          </a:p>
        </p:txBody>
      </p:sp>
      <p:sp>
        <p:nvSpPr>
          <p:cNvPr id="329" name="Línea"/>
          <p:cNvSpPr/>
          <p:nvPr/>
        </p:nvSpPr>
        <p:spPr>
          <a:xfrm flipH="1">
            <a:off x="16784493" y="5053677"/>
            <a:ext cx="343999" cy="712631"/>
          </a:xfrm>
          <a:prstGeom prst="line">
            <a:avLst/>
          </a:prstGeom>
          <a:ln w="38100">
            <a:solidFill>
              <a:srgbClr val="3E231A"/>
            </a:solidFill>
            <a:miter lim="400000"/>
            <a:tailEnd type="triangle"/>
          </a:ln>
        </p:spPr>
        <p:txBody>
          <a:bodyPr lIns="45718" tIns="45718" rIns="45718" bIns="45718"/>
          <a:lstStyle/>
          <a:p>
            <a:pPr/>
          </a:p>
        </p:txBody>
      </p:sp>
      <p:sp>
        <p:nvSpPr>
          <p:cNvPr id="330" name="El programa consta de 3 fases:…"/>
          <p:cNvSpPr txBox="1"/>
          <p:nvPr/>
        </p:nvSpPr>
        <p:spPr>
          <a:xfrm>
            <a:off x="1634493" y="7124189"/>
            <a:ext cx="21954847" cy="2250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3700"/>
            </a:pPr>
            <a:r>
              <a:t>El programa consta de 3 fases:</a:t>
            </a:r>
          </a:p>
          <a:p>
            <a:pPr marL="632557" indent="-632557" algn="l">
              <a:lnSpc>
                <a:spcPct val="120000"/>
              </a:lnSpc>
              <a:buSzPct val="100000"/>
              <a:buAutoNum type="arabicPeriod" startAt="1"/>
              <a:defRPr sz="2100"/>
            </a:pPr>
            <a:r>
              <a:t>Reducción progresiva de hasta al menos el 50% del consumo inicial, sustituyendo cigarrillos por TSN (formas de liberación rápida) o vareniclina a dosis bajas. Duración 6-8 semanas.</a:t>
            </a:r>
          </a:p>
          <a:p>
            <a:pPr marL="632557" indent="-632557" algn="l">
              <a:lnSpc>
                <a:spcPct val="120000"/>
              </a:lnSpc>
              <a:buSzPct val="100000"/>
              <a:buAutoNum type="arabicPeriod" startAt="1"/>
              <a:defRPr sz="2100"/>
            </a:pPr>
            <a:r>
              <a:t>Mantenimiento de la reducción y planteamiento de abandono completo. Duración de 6-8 semanas (hasta 4 meses). </a:t>
            </a:r>
          </a:p>
          <a:p>
            <a:pPr marL="632557" indent="-632557" algn="l">
              <a:lnSpc>
                <a:spcPct val="120000"/>
              </a:lnSpc>
              <a:buSzPct val="100000"/>
              <a:buAutoNum type="arabicPeriod" startAt="1"/>
              <a:defRPr sz="2100"/>
            </a:pPr>
            <a:r>
              <a:t>Mantenimiento de abstinencia y reducción progresiva de TSN. </a:t>
            </a:r>
          </a:p>
        </p:txBody>
      </p:sp>
      <p:pic>
        <p:nvPicPr>
          <p:cNvPr id="331" name="Captura de pantalla 2021-02-07 a las 20.09.51.png" descr="Captura de pantalla 2021-02-07 a las 20.09.51.png"/>
          <p:cNvPicPr>
            <a:picLocks noChangeAspect="1"/>
          </p:cNvPicPr>
          <p:nvPr/>
        </p:nvPicPr>
        <p:blipFill>
          <a:blip r:embed="rId7">
            <a:extLst/>
          </a:blip>
          <a:stretch>
            <a:fillRect/>
          </a:stretch>
        </p:blipFill>
        <p:spPr>
          <a:xfrm>
            <a:off x="3567558" y="9400954"/>
            <a:ext cx="7294442" cy="32296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tate of the Art”"/>
          <p:cNvSpPr txBox="1"/>
          <p:nvPr>
            <p:ph type="title"/>
          </p:nvPr>
        </p:nvSpPr>
        <p:spPr>
          <a:xfrm>
            <a:off x="3486700" y="296222"/>
            <a:ext cx="19621502" cy="2959101"/>
          </a:xfrm>
          <a:prstGeom prst="rect">
            <a:avLst/>
          </a:prstGeom>
        </p:spPr>
        <p:txBody>
          <a:bodyPr/>
          <a:lstStyle>
            <a:lvl1pPr>
              <a:defRPr sz="6000">
                <a:solidFill>
                  <a:srgbClr val="005493"/>
                </a:solidFill>
              </a:defRPr>
            </a:lvl1pPr>
          </a:lstStyle>
          <a:p>
            <a:pPr/>
            <a:r>
              <a:t>“State of the Art”</a:t>
            </a:r>
          </a:p>
        </p:txBody>
      </p:sp>
      <p:grpSp>
        <p:nvGrpSpPr>
          <p:cNvPr id="336" name="Tratamiento del tabaquismo: “ Lo esencial”"/>
          <p:cNvGrpSpPr/>
          <p:nvPr/>
        </p:nvGrpSpPr>
        <p:grpSpPr>
          <a:xfrm>
            <a:off x="19685595" y="794716"/>
            <a:ext cx="3789453" cy="495303"/>
            <a:chOff x="0" y="0"/>
            <a:chExt cx="3789451" cy="495301"/>
          </a:xfrm>
        </p:grpSpPr>
        <p:sp>
          <p:nvSpPr>
            <p:cNvPr id="33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3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37" name="Jiménez Ruiz CA, Cicero Guerrero A, Mayayo Ulibarri M, et al. Introducción al tratamiento del tabaquismo. En: Manual de Tabaquismo 3.ª edición. Solano S, Jiménez CA, Riesco JA (eds.). Barcelona: Editorial Elsevier. SEPAR, 2012."/>
          <p:cNvSpPr txBox="1"/>
          <p:nvPr/>
        </p:nvSpPr>
        <p:spPr>
          <a:xfrm>
            <a:off x="11182215" y="12579019"/>
            <a:ext cx="11746223"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Jiménez Ruiz CA, Cicero Guerrero A, Mayayo Ulibarri M, et al. Introducción al tratamiento del tabaquismo. En: Manual de Tabaquismo 3.ª edición. Solano S, Jiménez CA, Riesco JA (eds.). Barcelona: Editorial Elsevier. SEPAR, 2012.</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pic>
        <p:nvPicPr>
          <p:cNvPr id="338" name="Captura de pantalla 2021-02-01 a las 23.33.34.png" descr="Captura de pantalla 2021-02-01 a las 23.33.34.png"/>
          <p:cNvPicPr>
            <a:picLocks noChangeAspect="1"/>
          </p:cNvPicPr>
          <p:nvPr/>
        </p:nvPicPr>
        <p:blipFill>
          <a:blip r:embed="rId3">
            <a:extLst/>
          </a:blip>
          <a:stretch>
            <a:fillRect/>
          </a:stretch>
        </p:blipFill>
        <p:spPr>
          <a:xfrm>
            <a:off x="6864449" y="2829530"/>
            <a:ext cx="12407901" cy="4025902"/>
          </a:xfrm>
          <a:prstGeom prst="rect">
            <a:avLst/>
          </a:prstGeom>
          <a:ln w="12700">
            <a:miter lim="400000"/>
          </a:ln>
        </p:spPr>
      </p:pic>
      <p:sp>
        <p:nvSpPr>
          <p:cNvPr id="339" name="Rectángulo"/>
          <p:cNvSpPr/>
          <p:nvPr/>
        </p:nvSpPr>
        <p:spPr>
          <a:xfrm>
            <a:off x="10122344" y="4032436"/>
            <a:ext cx="1328704" cy="690867"/>
          </a:xfrm>
          <a:prstGeom prst="rect">
            <a:avLst/>
          </a:prstGeom>
          <a:ln w="63500">
            <a:solidFill>
              <a:srgbClr val="FF2600"/>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340" name="Rectángulo"/>
          <p:cNvSpPr/>
          <p:nvPr/>
        </p:nvSpPr>
        <p:spPr>
          <a:xfrm>
            <a:off x="7493727" y="6149159"/>
            <a:ext cx="1328704" cy="690867"/>
          </a:xfrm>
          <a:prstGeom prst="rect">
            <a:avLst/>
          </a:prstGeom>
          <a:ln w="63500">
            <a:solidFill>
              <a:srgbClr val="0096FF"/>
            </a:solidFill>
            <a:miter lim="400000"/>
          </a:ln>
          <a:effectLst>
            <a:outerShdw sx="100000" sy="100000" kx="0" ky="0" algn="b" rotWithShape="0" blurRad="304800" dist="203685" dir="5400000">
              <a:srgbClr val="000000">
                <a:alpha val="44493"/>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grpSp>
        <p:nvGrpSpPr>
          <p:cNvPr id="343" name="Cesación brusca"/>
          <p:cNvGrpSpPr/>
          <p:nvPr/>
        </p:nvGrpSpPr>
        <p:grpSpPr>
          <a:xfrm>
            <a:off x="6633463" y="7798631"/>
            <a:ext cx="2758520" cy="723902"/>
            <a:chOff x="0" y="0"/>
            <a:chExt cx="2758519" cy="723901"/>
          </a:xfrm>
        </p:grpSpPr>
        <p:sp>
          <p:nvSpPr>
            <p:cNvPr id="341" name="Cesación brusca"/>
            <p:cNvSpPr txBox="1"/>
            <p:nvPr/>
          </p:nvSpPr>
          <p:spPr>
            <a:xfrm>
              <a:off x="50801" y="50800"/>
              <a:ext cx="2656917"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solidFill>
                    <a:srgbClr val="0096FF"/>
                  </a:solidFill>
                </a:defRPr>
              </a:lvl1pPr>
            </a:lstStyle>
            <a:p>
              <a:pPr/>
              <a:r>
                <a:t>Cesación brusca</a:t>
              </a:r>
            </a:p>
          </p:txBody>
        </p:sp>
        <p:pic>
          <p:nvPicPr>
            <p:cNvPr id="342" name="Cesación brusca Cesación brusca" descr="Cesación brusca Cesación brusca"/>
            <p:cNvPicPr>
              <a:picLocks noChangeAspect="1"/>
            </p:cNvPicPr>
            <p:nvPr/>
          </p:nvPicPr>
          <p:blipFill>
            <a:blip r:embed="rId4">
              <a:extLst/>
            </a:blip>
            <a:stretch>
              <a:fillRect/>
            </a:stretch>
          </p:blipFill>
          <p:spPr>
            <a:xfrm>
              <a:off x="0" y="0"/>
              <a:ext cx="2758520" cy="723902"/>
            </a:xfrm>
            <a:prstGeom prst="rect">
              <a:avLst/>
            </a:prstGeom>
            <a:ln w="12700" cap="flat">
              <a:noFill/>
              <a:miter lim="400000"/>
            </a:ln>
            <a:effectLst/>
          </p:spPr>
        </p:pic>
      </p:grpSp>
      <p:sp>
        <p:nvSpPr>
          <p:cNvPr id="344" name="Línea"/>
          <p:cNvSpPr/>
          <p:nvPr/>
        </p:nvSpPr>
        <p:spPr>
          <a:xfrm>
            <a:off x="8158080" y="6971056"/>
            <a:ext cx="2" cy="599802"/>
          </a:xfrm>
          <a:prstGeom prst="line">
            <a:avLst/>
          </a:prstGeom>
          <a:ln w="38100">
            <a:solidFill>
              <a:srgbClr val="797979"/>
            </a:solidFill>
            <a:miter lim="400000"/>
            <a:tailEnd type="triangle"/>
          </a:ln>
        </p:spPr>
        <p:txBody>
          <a:bodyPr lIns="45718" tIns="45718" rIns="45718" bIns="45718"/>
          <a:lstStyle/>
          <a:p>
            <a:pPr/>
          </a:p>
        </p:txBody>
      </p:sp>
      <p:grpSp>
        <p:nvGrpSpPr>
          <p:cNvPr id="347" name="En primer lugar……"/>
          <p:cNvGrpSpPr/>
          <p:nvPr/>
        </p:nvGrpSpPr>
        <p:grpSpPr>
          <a:xfrm>
            <a:off x="3224008" y="9299103"/>
            <a:ext cx="11597893" cy="2806702"/>
            <a:chOff x="0" y="0"/>
            <a:chExt cx="11597892" cy="2806701"/>
          </a:xfrm>
        </p:grpSpPr>
        <p:sp>
          <p:nvSpPr>
            <p:cNvPr id="345" name="En primer lugar……"/>
            <p:cNvSpPr txBox="1"/>
            <p:nvPr/>
          </p:nvSpPr>
          <p:spPr>
            <a:xfrm>
              <a:off x="25400" y="50800"/>
              <a:ext cx="11496290" cy="270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700">
                  <a:solidFill>
                    <a:srgbClr val="0096FF"/>
                  </a:solidFill>
                </a:defRPr>
              </a:pPr>
              <a:r>
                <a:t>En primer lugar…</a:t>
              </a:r>
            </a:p>
            <a:p>
              <a:pPr marL="461596" indent="-461596" algn="l">
                <a:buSzPct val="100000"/>
                <a:buAutoNum type="arabicPeriod" startAt="1"/>
                <a:defRPr sz="2700">
                  <a:solidFill>
                    <a:srgbClr val="424242"/>
                  </a:solidFill>
                </a:defRPr>
              </a:pPr>
              <a:r>
                <a:t>Felicitar por la decisión.</a:t>
              </a:r>
            </a:p>
            <a:p>
              <a:pPr marL="461596" indent="-461596" algn="l">
                <a:buSzPct val="100000"/>
                <a:buAutoNum type="arabicPeriod" startAt="1"/>
                <a:defRPr sz="2700">
                  <a:solidFill>
                    <a:srgbClr val="424242"/>
                  </a:solidFill>
                </a:defRPr>
              </a:pPr>
              <a:r>
                <a:t>Elegir la fecha de abandono.</a:t>
              </a:r>
            </a:p>
            <a:p>
              <a:pPr marL="461596" indent="-461596" algn="l">
                <a:buSzPct val="100000"/>
                <a:buAutoNum type="arabicPeriod" startAt="1"/>
                <a:defRPr sz="2700">
                  <a:solidFill>
                    <a:srgbClr val="424242"/>
                  </a:solidFill>
                </a:defRPr>
              </a:pPr>
              <a:r>
                <a:t>Hacer una intervención psicosocial y ofrecer tratamiento farmacológico.</a:t>
              </a:r>
            </a:p>
            <a:p>
              <a:pPr marL="461596" indent="-461596" algn="l">
                <a:buSzPct val="100000"/>
                <a:buAutoNum type="arabicPeriod" startAt="1"/>
                <a:defRPr sz="2700">
                  <a:solidFill>
                    <a:srgbClr val="424242"/>
                  </a:solidFill>
                </a:defRPr>
              </a:pPr>
              <a:r>
                <a:t>Acordar un plan de seguimiento. Plan para prevenir recaídas.</a:t>
              </a:r>
            </a:p>
          </p:txBody>
        </p:sp>
        <p:pic>
          <p:nvPicPr>
            <p:cNvPr id="346" name="En primer lugar…… En primer lugar…Felicitar por la decisión.Elegir la fecha de abandono.Hacer una intervención psicosocial y ofrecer tratamiento farmacológico.Acordar un plan de seguimiento. Plan para prevenir recaídas." descr="En primer lugar…… En primer lugar…Felicitar por la decisión.Elegir la fecha de abandono.Hacer una intervención psicosocial y ofrecer tratamiento farmacológico.Acordar un plan de seguimiento. Plan para prevenir recaídas."/>
            <p:cNvPicPr>
              <a:picLocks noChangeAspect="1"/>
            </p:cNvPicPr>
            <p:nvPr/>
          </p:nvPicPr>
          <p:blipFill>
            <a:blip r:embed="rId5">
              <a:extLst/>
            </a:blip>
            <a:stretch>
              <a:fillRect/>
            </a:stretch>
          </p:blipFill>
          <p:spPr>
            <a:xfrm>
              <a:off x="0" y="-1"/>
              <a:ext cx="11597893" cy="2806703"/>
            </a:xfrm>
            <a:prstGeom prst="rect">
              <a:avLst/>
            </a:prstGeom>
            <a:ln w="12700" cap="flat">
              <a:noFill/>
              <a:miter lim="400000"/>
            </a:ln>
            <a:effectLst/>
          </p:spPr>
        </p:pic>
      </p:grpSp>
      <p:sp>
        <p:nvSpPr>
          <p:cNvPr id="348" name="Línea"/>
          <p:cNvSpPr/>
          <p:nvPr/>
        </p:nvSpPr>
        <p:spPr>
          <a:xfrm>
            <a:off x="8158080" y="8548840"/>
            <a:ext cx="2" cy="599802"/>
          </a:xfrm>
          <a:prstGeom prst="line">
            <a:avLst/>
          </a:prstGeom>
          <a:ln w="38100">
            <a:solidFill>
              <a:srgbClr val="797979"/>
            </a:solidFill>
            <a:miter lim="400000"/>
            <a:tailEnd type="triangle"/>
          </a:ln>
        </p:spPr>
        <p:txBody>
          <a:bodyPr lIns="45718" tIns="45718" rIns="45718" bIns="45718"/>
          <a:lstStyle/>
          <a:p>
            <a:pPr/>
          </a:p>
        </p:txBody>
      </p:sp>
      <p:sp>
        <p:nvSpPr>
          <p:cNvPr id="349" name="4. Assist.Ayudar."/>
          <p:cNvSpPr txBox="1"/>
          <p:nvPr/>
        </p:nvSpPr>
        <p:spPr>
          <a:xfrm>
            <a:off x="15271415" y="10830397"/>
            <a:ext cx="2573760"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8F00"/>
                </a:solidFill>
              </a:defRPr>
            </a:pPr>
            <a:r>
              <a:t>4. Assist.Ayudar.</a:t>
            </a:r>
            <a:r>
              <a:rPr sz="2800">
                <a:solidFill>
                  <a:srgbClr val="3E231A"/>
                </a:solidFill>
              </a:rPr>
              <a:t> </a:t>
            </a:r>
          </a:p>
        </p:txBody>
      </p:sp>
      <p:sp>
        <p:nvSpPr>
          <p:cNvPr id="350" name="5. Arrange.Arreglar."/>
          <p:cNvSpPr txBox="1"/>
          <p:nvPr/>
        </p:nvSpPr>
        <p:spPr>
          <a:xfrm>
            <a:off x="15268286" y="11593900"/>
            <a:ext cx="2900438" cy="647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9051"/>
                </a:solidFill>
              </a:defRPr>
            </a:pPr>
            <a:r>
              <a:t>5. Arrange.Arreglar.</a:t>
            </a:r>
            <a:r>
              <a:rPr sz="2800">
                <a:solidFill>
                  <a:srgbClr val="3E231A"/>
                </a:solidFill>
              </a:rP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ratamiento del tabaquismo:…"/>
          <p:cNvSpPr txBox="1"/>
          <p:nvPr>
            <p:ph type="ctrTitle"/>
          </p:nvPr>
        </p:nvSpPr>
        <p:spPr>
          <a:prstGeom prst="rect">
            <a:avLst/>
          </a:prstGeom>
        </p:spPr>
        <p:txBody>
          <a:bodyPr/>
          <a:lstStyle/>
          <a:p>
            <a:pPr/>
            <a:r>
              <a:t>Tratamiento del tabaquismo: </a:t>
            </a:r>
          </a:p>
          <a:p>
            <a:pPr>
              <a:defRPr>
                <a:solidFill>
                  <a:srgbClr val="005493"/>
                </a:solidFill>
              </a:defRPr>
            </a:pPr>
            <a:r>
              <a:t>“Lo esencial”</a:t>
            </a:r>
          </a:p>
        </p:txBody>
      </p:sp>
      <p:sp>
        <p:nvSpPr>
          <p:cNvPr id="124" name="José Carlos Serrano Rebollo…"/>
          <p:cNvSpPr txBox="1"/>
          <p:nvPr>
            <p:ph type="subTitle" sz="quarter" idx="1"/>
          </p:nvPr>
        </p:nvSpPr>
        <p:spPr>
          <a:xfrm>
            <a:off x="9280241" y="7604162"/>
            <a:ext cx="5256713" cy="2057402"/>
          </a:xfrm>
          <a:prstGeom prst="rect">
            <a:avLst/>
          </a:prstGeom>
        </p:spPr>
        <p:txBody>
          <a:bodyPr/>
          <a:lstStyle/>
          <a:p>
            <a:pPr defTabSz="470534">
              <a:defRPr sz="2300"/>
            </a:pPr>
            <a:r>
              <a:t>José Carlos Serrano Rebollo</a:t>
            </a:r>
          </a:p>
          <a:p>
            <a:pPr defTabSz="470534">
              <a:defRPr sz="2300"/>
            </a:pPr>
            <a:r>
              <a:t>FEA Neumología</a:t>
            </a:r>
          </a:p>
          <a:p>
            <a:pPr defTabSz="470534">
              <a:defRPr sz="2300"/>
            </a:pPr>
            <a:r>
              <a:t>Hospital de Llerena-Zafra</a:t>
            </a:r>
          </a:p>
          <a:p>
            <a:pPr defTabSz="470534">
              <a:defRPr sz="2300"/>
            </a:pPr>
            <a:r>
              <a:t>22 de febrero de 2021</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355" name="Tratamiento del tabaquismo: “ Lo esencial”"/>
          <p:cNvGrpSpPr/>
          <p:nvPr/>
        </p:nvGrpSpPr>
        <p:grpSpPr>
          <a:xfrm>
            <a:off x="19685595" y="794716"/>
            <a:ext cx="3789453" cy="495303"/>
            <a:chOff x="0" y="0"/>
            <a:chExt cx="3789451" cy="495301"/>
          </a:xfrm>
        </p:grpSpPr>
        <p:sp>
          <p:nvSpPr>
            <p:cNvPr id="353"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54"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56" name="Elegir la fecha de abandono: dentro de las siguientes 2 semanas o próximo mes, elegir un momento adecuado (sin estrés, sin compromisos sociales, etc.).                                                              Notificarla a familiares, amigos y/o comp"/>
          <p:cNvSpPr txBox="1"/>
          <p:nvPr/>
        </p:nvSpPr>
        <p:spPr>
          <a:xfrm>
            <a:off x="-1193376" y="3287731"/>
            <a:ext cx="24434801" cy="749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4" marL="2874429" indent="-232829" algn="l" defTabSz="457200">
              <a:spcBef>
                <a:spcPts val="1300"/>
              </a:spcBef>
              <a:buSzPct val="25000"/>
              <a:buBlip>
                <a:blip r:embed="rId3"/>
              </a:buBlip>
              <a:defRPr sz="2300" u="sng">
                <a:solidFill>
                  <a:srgbClr val="0096FF"/>
                </a:solidFill>
              </a:defRPr>
            </a:pPr>
            <a:r>
              <a:t>Elegir la fecha de abandono</a:t>
            </a:r>
            <a:r>
              <a:rPr u="none"/>
              <a:t>:</a:t>
            </a:r>
            <a:r>
              <a:rPr u="none">
                <a:solidFill>
                  <a:srgbClr val="000000"/>
                </a:solidFill>
              </a:rPr>
              <a:t> dentro de las siguientes 2 semanas o próximo mes, elegir un momento adecuado (sin estrés, sin compromisos sociales, etc.).                                                              Notificarla a familiares, amigos y/o compañeros para aumentar el compromiso y buscar su apoyo y colaboración en todo el proceso. </a:t>
            </a:r>
            <a:endParaRPr>
              <a:solidFill>
                <a:srgbClr val="000000"/>
              </a:solidFill>
            </a:endParaRPr>
          </a:p>
          <a:p>
            <a:pPr lvl="4" marL="2874429" indent="-232829" algn="l" defTabSz="457200">
              <a:spcBef>
                <a:spcPts val="1300"/>
              </a:spcBef>
              <a:buSzPct val="25000"/>
              <a:buBlip>
                <a:blip r:embed="rId3"/>
              </a:buBlip>
              <a:defRPr sz="2300" u="sng">
                <a:solidFill>
                  <a:srgbClr val="0096FF"/>
                </a:solidFill>
              </a:defRPr>
            </a:pPr>
            <a:r>
              <a:t>Intervención psicosocial inicial.</a:t>
            </a:r>
            <a:r>
              <a:rPr u="none">
                <a:solidFill>
                  <a:srgbClr val="212121"/>
                </a:solidFill>
              </a:rPr>
              <a:t> Objetivos: que el fumador conozca su adicción, modifique su comportamiento y desarrollar habilidades para manejar la abstinencia.</a:t>
            </a:r>
            <a:endParaRPr>
              <a:solidFill>
                <a:srgbClr val="212121"/>
              </a:solidFill>
            </a:endParaR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212121"/>
                </a:solidFill>
              </a:defRPr>
            </a:pPr>
          </a:p>
          <a:p>
            <a:pPr algn="l" defTabSz="457200">
              <a:spcBef>
                <a:spcPts val="1300"/>
              </a:spcBef>
              <a:defRPr sz="2300">
                <a:solidFill>
                  <a:srgbClr val="0096FF"/>
                </a:solidFill>
              </a:defRPr>
            </a:pPr>
          </a:p>
          <a:p>
            <a:pPr algn="l" defTabSz="457200">
              <a:spcBef>
                <a:spcPts val="1300"/>
              </a:spcBef>
              <a:defRPr b="1" sz="1300">
                <a:solidFill>
                  <a:srgbClr val="000000"/>
                </a:solidFill>
                <a:latin typeface="Times Roman"/>
                <a:ea typeface="Times Roman"/>
                <a:cs typeface="Times Roman"/>
                <a:sym typeface="Times Roman"/>
              </a:defRPr>
            </a:pPr>
            <a:br>
              <a:rPr sz="2300">
                <a:solidFill>
                  <a:srgbClr val="0096FF"/>
                </a:solidFill>
              </a:rPr>
            </a:br>
          </a:p>
        </p:txBody>
      </p:sp>
      <p:pic>
        <p:nvPicPr>
          <p:cNvPr id="357" name="Captura de pantalla 2021-02-06 a las 19.08.06.png" descr="Captura de pantalla 2021-02-06 a las 19.08.06.png"/>
          <p:cNvPicPr>
            <a:picLocks noChangeAspect="1"/>
          </p:cNvPicPr>
          <p:nvPr/>
        </p:nvPicPr>
        <p:blipFill>
          <a:blip r:embed="rId4">
            <a:extLst/>
          </a:blip>
          <a:stretch>
            <a:fillRect/>
          </a:stretch>
        </p:blipFill>
        <p:spPr>
          <a:xfrm>
            <a:off x="6918279" y="5464099"/>
            <a:ext cx="9791702" cy="3949702"/>
          </a:xfrm>
          <a:prstGeom prst="rect">
            <a:avLst/>
          </a:prstGeom>
          <a:ln w="12700">
            <a:miter lim="400000"/>
          </a:ln>
        </p:spPr>
      </p:pic>
      <p:sp>
        <p:nvSpPr>
          <p:cNvPr id="358" name="Tratamiento integral: farmacológico y psicológico (cognitivo-conductual)"/>
          <p:cNvSpPr txBox="1"/>
          <p:nvPr/>
        </p:nvSpPr>
        <p:spPr>
          <a:xfrm>
            <a:off x="1848730" y="9949935"/>
            <a:ext cx="11971103"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buSzPct val="25000"/>
              <a:buBlip>
                <a:blip r:embed="rId3"/>
              </a:buBlip>
              <a:defRPr sz="3400" u="sng">
                <a:solidFill>
                  <a:srgbClr val="0096FF"/>
                </a:solidFill>
              </a:defRPr>
            </a:pPr>
            <a:r>
              <a:t>Tratamiento integral</a:t>
            </a:r>
            <a:r>
              <a:rPr u="none"/>
              <a:t>:</a:t>
            </a:r>
            <a:r>
              <a:rPr u="none">
                <a:solidFill>
                  <a:srgbClr val="3E231A"/>
                </a:solidFill>
              </a:rPr>
              <a:t> </a:t>
            </a:r>
            <a:r>
              <a:rPr sz="2500" u="none">
                <a:solidFill>
                  <a:srgbClr val="3E231A"/>
                </a:solidFill>
              </a:rPr>
              <a:t>farmacológico y psicológico (cognitivo-conductual)</a:t>
            </a:r>
            <a:r>
              <a:rPr sz="5000" u="none">
                <a:solidFill>
                  <a:srgbClr val="3E231A"/>
                </a:solidFill>
              </a:rPr>
              <a:t> </a:t>
            </a:r>
          </a:p>
        </p:txBody>
      </p:sp>
      <p:sp>
        <p:nvSpPr>
          <p:cNvPr id="359" name="Fiore MC, Jaen CR, Baker TB, Bailey WC, Benowitz NL, Curry SJ, et al. Treating tobacco use and dependence: 2008 Update. Clinical Practice Guideline. Rockville, MD: U.S. Department of Health and Human Services. Public Health Service, 2008.…"/>
          <p:cNvSpPr txBox="1"/>
          <p:nvPr/>
        </p:nvSpPr>
        <p:spPr>
          <a:xfrm>
            <a:off x="10333100" y="12429887"/>
            <a:ext cx="12560779"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br/>
          </a:p>
          <a:p>
            <a:pPr algn="l" defTabSz="457200">
              <a:spcBef>
                <a:spcPts val="900"/>
              </a:spcBef>
              <a:defRPr sz="900">
                <a:solidFill>
                  <a:srgbClr val="000000"/>
                </a:solidFill>
              </a:defRPr>
            </a:pPr>
            <a:b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tate of the Art”…"/>
          <p:cNvSpPr txBox="1"/>
          <p:nvPr>
            <p:ph type="title"/>
          </p:nvPr>
        </p:nvSpPr>
        <p:spPr>
          <a:xfrm>
            <a:off x="2541460" y="680726"/>
            <a:ext cx="19621502" cy="2959101"/>
          </a:xfrm>
          <a:prstGeom prst="rect">
            <a:avLst/>
          </a:prstGeom>
        </p:spPr>
        <p:txBody>
          <a:bodyPr/>
          <a:lstStyle/>
          <a:p>
            <a:pPr defTabSz="668655">
              <a:defRPr sz="4000">
                <a:solidFill>
                  <a:srgbClr val="005493"/>
                </a:solidFill>
              </a:defRPr>
            </a:pPr>
            <a:r>
              <a:t>“State of the Art”</a:t>
            </a:r>
          </a:p>
          <a:p>
            <a:pPr defTabSz="668655">
              <a:defRPr sz="3500">
                <a:solidFill>
                  <a:srgbClr val="0096FF"/>
                </a:solidFill>
              </a:defRPr>
            </a:pPr>
            <a:r>
              <a:t>Intervención terapéutica en pacientes </a:t>
            </a:r>
            <a:r>
              <a:rPr sz="4200" u="sng"/>
              <a:t> motivados</a:t>
            </a:r>
            <a:r>
              <a:rPr u="sng"/>
              <a:t> </a:t>
            </a:r>
            <a:r>
              <a:t>para dejar de fumar</a:t>
            </a:r>
          </a:p>
          <a:p>
            <a:pPr defTabSz="668655">
              <a:defRPr sz="3500" u="sng">
                <a:solidFill>
                  <a:srgbClr val="FF7E79"/>
                </a:solidFill>
              </a:defRPr>
            </a:pPr>
            <a:r>
              <a:t>Predictores de éxito en el abandono de tabaco</a:t>
            </a:r>
          </a:p>
        </p:txBody>
      </p:sp>
      <p:grpSp>
        <p:nvGrpSpPr>
          <p:cNvPr id="364" name="Tratamiento del tabaquismo: “ Lo esencial”"/>
          <p:cNvGrpSpPr/>
          <p:nvPr/>
        </p:nvGrpSpPr>
        <p:grpSpPr>
          <a:xfrm>
            <a:off x="19685595" y="794716"/>
            <a:ext cx="3789453" cy="495303"/>
            <a:chOff x="0" y="0"/>
            <a:chExt cx="3789451" cy="495301"/>
          </a:xfrm>
        </p:grpSpPr>
        <p:sp>
          <p:nvSpPr>
            <p:cNvPr id="362"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63"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65" name="Menos años fumando y edad de inicio tardío.…"/>
          <p:cNvSpPr txBox="1"/>
          <p:nvPr/>
        </p:nvSpPr>
        <p:spPr>
          <a:xfrm>
            <a:off x="3475756" y="3515931"/>
            <a:ext cx="16109728" cy="764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125000"/>
              <a:buChar char="•"/>
              <a:defRPr sz="3500"/>
            </a:pPr>
            <a:r>
              <a:t>Menos años fumando y edad de inicio tardío.</a:t>
            </a:r>
          </a:p>
          <a:p>
            <a:pPr marL="635000" indent="-635000" algn="l">
              <a:buSzPct val="125000"/>
              <a:buChar char="•"/>
              <a:defRPr sz="3500"/>
            </a:pPr>
            <a:r>
              <a:t>Menor dependencia física por la nicotina.</a:t>
            </a:r>
          </a:p>
          <a:p>
            <a:pPr marL="635000" indent="-635000" algn="l">
              <a:buSzPct val="125000"/>
              <a:buChar char="•"/>
              <a:defRPr sz="3500"/>
            </a:pPr>
            <a:r>
              <a:t>Alto nivel social y educativo.</a:t>
            </a:r>
          </a:p>
          <a:p>
            <a:pPr marL="635000" indent="-635000" algn="l">
              <a:buSzPct val="125000"/>
              <a:buChar char="•"/>
              <a:defRPr sz="3500"/>
            </a:pPr>
            <a:r>
              <a:t>Buen apoyo socio-familiar.</a:t>
            </a:r>
          </a:p>
          <a:p>
            <a:pPr marL="635000" indent="-635000" algn="l">
              <a:buSzPct val="125000"/>
              <a:buChar char="•"/>
              <a:defRPr sz="3500"/>
            </a:pPr>
            <a:r>
              <a:t>Apoyo farmacológico (&gt; con vareniclina) + apoyo psicológico</a:t>
            </a:r>
          </a:p>
          <a:p>
            <a:pPr marL="635000" indent="-635000" algn="l">
              <a:buSzPct val="125000"/>
              <a:buChar char="•"/>
              <a:defRPr sz="3500"/>
            </a:pPr>
            <a:r>
              <a:t>Seguimiento y control intensivo-estrecho.</a:t>
            </a:r>
          </a:p>
          <a:p>
            <a:pPr marL="635000" indent="-635000" algn="l">
              <a:buSzPct val="125000"/>
              <a:buChar char="•"/>
              <a:defRPr sz="3500"/>
            </a:pPr>
            <a:r>
              <a:t>Más jóvenes.</a:t>
            </a:r>
          </a:p>
          <a:p>
            <a:pPr marL="635000" indent="-635000" algn="l">
              <a:buSzPct val="125000"/>
              <a:buChar char="•"/>
              <a:defRPr sz="3500"/>
            </a:pPr>
            <a:r>
              <a:t>Evento cardiopatía isquémica agudo actual</a:t>
            </a:r>
          </a:p>
          <a:p>
            <a:pPr marL="635000" indent="-635000" algn="l">
              <a:buSzPct val="125000"/>
              <a:buChar char="•"/>
              <a:defRPr sz="3500"/>
            </a:pPr>
            <a:r>
              <a:t>Alto IMC fue predictor de éxito en hombres, pero no en mujeres</a:t>
            </a:r>
          </a:p>
          <a:p>
            <a:pPr marL="635000" indent="-635000" algn="l">
              <a:buSzPct val="125000"/>
              <a:buChar char="•"/>
              <a:defRPr sz="3500"/>
            </a:pPr>
            <a:r>
              <a:t>No otras drogodependencias…(alcohol, cocaína, cannabis…)</a:t>
            </a:r>
          </a:p>
          <a:p>
            <a:pPr marL="635000" indent="-635000" algn="l">
              <a:buSzPct val="125000"/>
              <a:buChar char="•"/>
              <a:defRPr sz="3500"/>
            </a:pPr>
            <a:r>
              <a:t>Intentos previos de éxito (… incluso intentos sin apoyo, abstinencia &gt;5-7 días)</a:t>
            </a:r>
          </a:p>
        </p:txBody>
      </p:sp>
      <p:pic>
        <p:nvPicPr>
          <p:cNvPr id="366" name="Captura de pantalla 2021-02-07 a las 17.23.28.png" descr="Captura de pantalla 2021-02-07 a las 17.23.28.png"/>
          <p:cNvPicPr>
            <a:picLocks noChangeAspect="1"/>
          </p:cNvPicPr>
          <p:nvPr/>
        </p:nvPicPr>
        <p:blipFill>
          <a:blip r:embed="rId3">
            <a:extLst/>
          </a:blip>
          <a:stretch>
            <a:fillRect/>
          </a:stretch>
        </p:blipFill>
        <p:spPr>
          <a:xfrm>
            <a:off x="918819" y="1413131"/>
            <a:ext cx="4146127" cy="1494290"/>
          </a:xfrm>
          <a:prstGeom prst="rect">
            <a:avLst/>
          </a:prstGeom>
          <a:ln w="12700">
            <a:miter lim="400000"/>
          </a:ln>
        </p:spPr>
      </p:pic>
      <p:pic>
        <p:nvPicPr>
          <p:cNvPr id="367" name="Captura de pantalla 2021-02-07 a las 17.24.29.png" descr="Captura de pantalla 2021-02-07 a las 17.24.29.png"/>
          <p:cNvPicPr>
            <a:picLocks noChangeAspect="1"/>
          </p:cNvPicPr>
          <p:nvPr/>
        </p:nvPicPr>
        <p:blipFill>
          <a:blip r:embed="rId4">
            <a:extLst/>
          </a:blip>
          <a:stretch>
            <a:fillRect/>
          </a:stretch>
        </p:blipFill>
        <p:spPr>
          <a:xfrm>
            <a:off x="19635874" y="1563550"/>
            <a:ext cx="3625180" cy="1622700"/>
          </a:xfrm>
          <a:prstGeom prst="rect">
            <a:avLst/>
          </a:prstGeom>
          <a:ln w="12700">
            <a:miter lim="400000"/>
          </a:ln>
        </p:spPr>
      </p:pic>
      <p:pic>
        <p:nvPicPr>
          <p:cNvPr id="368" name="Captura de pantalla 2021-02-07 a las 16.46.05.png" descr="Captura de pantalla 2021-02-07 a las 16.46.05.png"/>
          <p:cNvPicPr>
            <a:picLocks noChangeAspect="1"/>
          </p:cNvPicPr>
          <p:nvPr/>
        </p:nvPicPr>
        <p:blipFill>
          <a:blip r:embed="rId5">
            <a:extLst/>
          </a:blip>
          <a:stretch>
            <a:fillRect/>
          </a:stretch>
        </p:blipFill>
        <p:spPr>
          <a:xfrm>
            <a:off x="16921354" y="4130904"/>
            <a:ext cx="6222888" cy="3964269"/>
          </a:xfrm>
          <a:prstGeom prst="rect">
            <a:avLst/>
          </a:prstGeom>
          <a:ln w="12700">
            <a:miter lim="400000"/>
          </a:ln>
        </p:spPr>
      </p:pic>
      <p:sp>
        <p:nvSpPr>
          <p:cNvPr id="369" name="Lámpara"/>
          <p:cNvSpPr/>
          <p:nvPr/>
        </p:nvSpPr>
        <p:spPr>
          <a:xfrm>
            <a:off x="14753185" y="3235369"/>
            <a:ext cx="2438102" cy="2264185"/>
          </a:xfrm>
          <a:custGeom>
            <a:avLst/>
            <a:gdLst/>
            <a:ahLst/>
            <a:cxnLst>
              <a:cxn ang="0">
                <a:pos x="wd2" y="hd2"/>
              </a:cxn>
              <a:cxn ang="5400000">
                <a:pos x="wd2" y="hd2"/>
              </a:cxn>
              <a:cxn ang="10800000">
                <a:pos x="wd2" y="hd2"/>
              </a:cxn>
              <a:cxn ang="16200000">
                <a:pos x="wd2" y="hd2"/>
              </a:cxn>
            </a:cxnLst>
            <a:rect l="0" t="0" r="r" b="b"/>
            <a:pathLst>
              <a:path w="21537" h="21600" fill="norm" stroke="1" extrusionOk="0">
                <a:moveTo>
                  <a:pt x="16002" y="0"/>
                </a:moveTo>
                <a:lnTo>
                  <a:pt x="15692" y="171"/>
                </a:lnTo>
                <a:lnTo>
                  <a:pt x="15886" y="578"/>
                </a:lnTo>
                <a:lnTo>
                  <a:pt x="15308" y="898"/>
                </a:lnTo>
                <a:lnTo>
                  <a:pt x="16044" y="3041"/>
                </a:lnTo>
                <a:lnTo>
                  <a:pt x="15405" y="3377"/>
                </a:lnTo>
                <a:lnTo>
                  <a:pt x="14353" y="2744"/>
                </a:lnTo>
                <a:cubicBezTo>
                  <a:pt x="14137" y="2614"/>
                  <a:pt x="13873" y="2784"/>
                  <a:pt x="13877" y="3051"/>
                </a:cubicBezTo>
                <a:lnTo>
                  <a:pt x="13877" y="3091"/>
                </a:lnTo>
                <a:lnTo>
                  <a:pt x="2084" y="5347"/>
                </a:lnTo>
                <a:cubicBezTo>
                  <a:pt x="1994" y="5133"/>
                  <a:pt x="1750" y="5044"/>
                  <a:pt x="1557" y="5163"/>
                </a:cubicBezTo>
                <a:lnTo>
                  <a:pt x="189" y="6011"/>
                </a:lnTo>
                <a:cubicBezTo>
                  <a:pt x="-16" y="6138"/>
                  <a:pt x="-63" y="6434"/>
                  <a:pt x="92" y="6626"/>
                </a:cubicBezTo>
                <a:lnTo>
                  <a:pt x="779" y="7478"/>
                </a:lnTo>
                <a:cubicBezTo>
                  <a:pt x="871" y="7592"/>
                  <a:pt x="1012" y="7637"/>
                  <a:pt x="1144" y="7604"/>
                </a:cubicBezTo>
                <a:lnTo>
                  <a:pt x="7842" y="17569"/>
                </a:lnTo>
                <a:cubicBezTo>
                  <a:pt x="7796" y="17616"/>
                  <a:pt x="7773" y="17684"/>
                  <a:pt x="7782" y="17753"/>
                </a:cubicBezTo>
                <a:cubicBezTo>
                  <a:pt x="7805" y="17919"/>
                  <a:pt x="7846" y="18228"/>
                  <a:pt x="7866" y="18410"/>
                </a:cubicBezTo>
                <a:cubicBezTo>
                  <a:pt x="7867" y="18424"/>
                  <a:pt x="7870" y="18437"/>
                  <a:pt x="7874" y="18450"/>
                </a:cubicBezTo>
                <a:lnTo>
                  <a:pt x="7811" y="18450"/>
                </a:lnTo>
                <a:lnTo>
                  <a:pt x="6110" y="18999"/>
                </a:lnTo>
                <a:lnTo>
                  <a:pt x="4674" y="20383"/>
                </a:lnTo>
                <a:lnTo>
                  <a:pt x="4674" y="21600"/>
                </a:lnTo>
                <a:lnTo>
                  <a:pt x="11853" y="21600"/>
                </a:lnTo>
                <a:lnTo>
                  <a:pt x="11853" y="20383"/>
                </a:lnTo>
                <a:lnTo>
                  <a:pt x="10417" y="18999"/>
                </a:lnTo>
                <a:lnTo>
                  <a:pt x="8936" y="18522"/>
                </a:lnTo>
                <a:lnTo>
                  <a:pt x="9489" y="18094"/>
                </a:lnTo>
                <a:cubicBezTo>
                  <a:pt x="9571" y="18031"/>
                  <a:pt x="9596" y="17911"/>
                  <a:pt x="9547" y="17817"/>
                </a:cubicBezTo>
                <a:lnTo>
                  <a:pt x="9431" y="17599"/>
                </a:lnTo>
                <a:cubicBezTo>
                  <a:pt x="9405" y="17549"/>
                  <a:pt x="9399" y="17490"/>
                  <a:pt x="9414" y="17435"/>
                </a:cubicBezTo>
                <a:lnTo>
                  <a:pt x="9598" y="16747"/>
                </a:lnTo>
                <a:cubicBezTo>
                  <a:pt x="9619" y="16666"/>
                  <a:pt x="9595" y="16579"/>
                  <a:pt x="9535" y="16525"/>
                </a:cubicBezTo>
                <a:lnTo>
                  <a:pt x="9365" y="16373"/>
                </a:lnTo>
                <a:cubicBezTo>
                  <a:pt x="9291" y="16306"/>
                  <a:pt x="9183" y="16306"/>
                  <a:pt x="9110" y="16374"/>
                </a:cubicBezTo>
                <a:lnTo>
                  <a:pt x="8838" y="16630"/>
                </a:lnTo>
                <a:lnTo>
                  <a:pt x="2301" y="6905"/>
                </a:lnTo>
                <a:cubicBezTo>
                  <a:pt x="2345" y="6870"/>
                  <a:pt x="2380" y="6825"/>
                  <a:pt x="2405" y="6775"/>
                </a:cubicBezTo>
                <a:lnTo>
                  <a:pt x="13948" y="4567"/>
                </a:lnTo>
                <a:cubicBezTo>
                  <a:pt x="14038" y="4712"/>
                  <a:pt x="14225" y="4774"/>
                  <a:pt x="14380" y="4673"/>
                </a:cubicBezTo>
                <a:lnTo>
                  <a:pt x="15437" y="3990"/>
                </a:lnTo>
                <a:cubicBezTo>
                  <a:pt x="15522" y="3936"/>
                  <a:pt x="15571" y="3851"/>
                  <a:pt x="15587" y="3759"/>
                </a:cubicBezTo>
                <a:lnTo>
                  <a:pt x="16161" y="3456"/>
                </a:lnTo>
                <a:lnTo>
                  <a:pt x="15784" y="7603"/>
                </a:lnTo>
                <a:lnTo>
                  <a:pt x="21537" y="4414"/>
                </a:lnTo>
                <a:lnTo>
                  <a:pt x="18153" y="2300"/>
                </a:lnTo>
                <a:lnTo>
                  <a:pt x="16771" y="86"/>
                </a:lnTo>
                <a:lnTo>
                  <a:pt x="16194" y="406"/>
                </a:lnTo>
                <a:lnTo>
                  <a:pt x="16002" y="0"/>
                </a:lnTo>
                <a:close/>
                <a:moveTo>
                  <a:pt x="13884" y="3526"/>
                </a:moveTo>
                <a:lnTo>
                  <a:pt x="13892" y="4143"/>
                </a:lnTo>
                <a:lnTo>
                  <a:pt x="2395" y="6342"/>
                </a:lnTo>
                <a:lnTo>
                  <a:pt x="2213" y="5758"/>
                </a:lnTo>
                <a:lnTo>
                  <a:pt x="13884" y="3526"/>
                </a:lnTo>
                <a:close/>
                <a:moveTo>
                  <a:pt x="1958" y="7124"/>
                </a:moveTo>
                <a:lnTo>
                  <a:pt x="8537" y="16914"/>
                </a:lnTo>
                <a:lnTo>
                  <a:pt x="8143" y="17287"/>
                </a:lnTo>
                <a:lnTo>
                  <a:pt x="1503" y="7406"/>
                </a:lnTo>
                <a:lnTo>
                  <a:pt x="1958" y="7124"/>
                </a:ln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9300"/>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374" name="Tratamiento del tabaquismo: “ Lo esencial”"/>
          <p:cNvGrpSpPr/>
          <p:nvPr/>
        </p:nvGrpSpPr>
        <p:grpSpPr>
          <a:xfrm>
            <a:off x="19685595" y="794716"/>
            <a:ext cx="3789453" cy="495303"/>
            <a:chOff x="0" y="0"/>
            <a:chExt cx="3789451" cy="495301"/>
          </a:xfrm>
        </p:grpSpPr>
        <p:sp>
          <p:nvSpPr>
            <p:cNvPr id="372"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73"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75" name="Tratamiento farmacológico.…"/>
          <p:cNvSpPr txBox="1"/>
          <p:nvPr/>
        </p:nvSpPr>
        <p:spPr>
          <a:xfrm>
            <a:off x="2664737" y="2851889"/>
            <a:ext cx="18484128" cy="8851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p>
          <a:p>
            <a:pPr marL="581268" indent="-581268" algn="l">
              <a:buSzPct val="100000"/>
              <a:buAutoNum type="arabicPeriod" startAt="1"/>
              <a:defRPr sz="3400">
                <a:solidFill>
                  <a:srgbClr val="212121"/>
                </a:solidFill>
              </a:defRPr>
            </a:pPr>
            <a:r>
              <a:t>Eficaces y seguros.</a:t>
            </a:r>
          </a:p>
          <a:p>
            <a:pPr marL="581268" indent="-581268" algn="l">
              <a:buSzPct val="100000"/>
              <a:buAutoNum type="arabicPeriod" startAt="1"/>
              <a:defRPr sz="3400">
                <a:solidFill>
                  <a:srgbClr val="212121"/>
                </a:solidFill>
              </a:defRPr>
            </a:pPr>
            <a:r>
              <a:t>Aumentan las tasas de abandono frente a placebo y se controlan síntomas de S. Abstinencia.</a:t>
            </a:r>
          </a:p>
          <a:p>
            <a:pPr marL="581268" indent="-581268" algn="l">
              <a:buSzPct val="100000"/>
              <a:buAutoNum type="arabicPeriod" startAt="1"/>
              <a:defRPr sz="3400">
                <a:solidFill>
                  <a:srgbClr val="212121"/>
                </a:solidFill>
              </a:defRPr>
            </a:pPr>
            <a:r>
              <a:t>Coste-eficaces.</a:t>
            </a:r>
          </a:p>
          <a:p>
            <a:pPr marL="581268" indent="-581268" algn="l">
              <a:buSzPct val="100000"/>
              <a:buAutoNum type="arabicPeriod" startAt="1"/>
              <a:defRPr sz="3400">
                <a:solidFill>
                  <a:srgbClr val="212121"/>
                </a:solidFill>
              </a:defRPr>
            </a:pPr>
            <a:r>
              <a:t>Debe ofrecerse siempre, salvo que existan contraindicaciones.</a:t>
            </a:r>
          </a:p>
          <a:p>
            <a:pPr marL="581268" indent="-581268" algn="l">
              <a:buSzPct val="100000"/>
              <a:buAutoNum type="arabicPeriod" startAt="1"/>
              <a:defRPr sz="3400">
                <a:solidFill>
                  <a:srgbClr val="212121"/>
                </a:solidFill>
              </a:defRPr>
            </a:pPr>
            <a:r>
              <a:t>Poblaciones específicas sin evidencia suficiente de uso (embarazo, adolescentes,…)</a:t>
            </a:r>
          </a:p>
          <a:p>
            <a:pPr algn="l">
              <a:defRPr sz="3400">
                <a:solidFill>
                  <a:srgbClr val="212121"/>
                </a:solidFill>
              </a:defRPr>
            </a:pPr>
          </a:p>
          <a:p>
            <a:pPr marL="431800" indent="-431800" algn="l">
              <a:buSzPct val="25000"/>
              <a:buBlip>
                <a:blip r:embed="rId3"/>
              </a:buBlip>
              <a:defRPr sz="3400">
                <a:solidFill>
                  <a:srgbClr val="4F8F00"/>
                </a:solidFill>
              </a:defRPr>
            </a:pPr>
            <a:r>
              <a:t>Fármacos de 1ª línea:</a:t>
            </a:r>
            <a:endParaRPr>
              <a:solidFill>
                <a:srgbClr val="212121"/>
              </a:solidFill>
            </a:endParaRPr>
          </a:p>
          <a:p>
            <a:pPr marL="581268" indent="-581268" algn="l">
              <a:buSzPct val="100000"/>
              <a:buAutoNum type="arabicPeriod" startAt="1"/>
              <a:defRPr sz="3400">
                <a:solidFill>
                  <a:srgbClr val="212121"/>
                </a:solidFill>
              </a:defRPr>
            </a:pPr>
            <a:r>
              <a:t>Vareniclina</a:t>
            </a:r>
          </a:p>
          <a:p>
            <a:pPr marL="581268" indent="-581268" algn="l">
              <a:buSzPct val="100000"/>
              <a:buAutoNum type="arabicPeriod" startAt="1"/>
              <a:defRPr sz="3400">
                <a:solidFill>
                  <a:srgbClr val="212121"/>
                </a:solidFill>
              </a:defRPr>
            </a:pPr>
            <a:r>
              <a:t>Bupropion</a:t>
            </a:r>
          </a:p>
          <a:p>
            <a:pPr marL="581268" indent="-581268" algn="l">
              <a:buSzPct val="100000"/>
              <a:buAutoNum type="arabicPeriod" startAt="1"/>
              <a:defRPr sz="3400">
                <a:solidFill>
                  <a:srgbClr val="212121"/>
                </a:solidFill>
              </a:defRPr>
            </a:pPr>
            <a:r>
              <a:t>Terapia sustitutiva con nicotina</a:t>
            </a:r>
          </a:p>
          <a:p>
            <a:pPr algn="l">
              <a:defRPr sz="3400">
                <a:solidFill>
                  <a:srgbClr val="0096FF"/>
                </a:solidFill>
              </a:defRPr>
            </a:pPr>
          </a:p>
          <a:p>
            <a:pPr marL="431800" indent="-431800" algn="l">
              <a:buSzPct val="25000"/>
              <a:buBlip>
                <a:blip r:embed="rId3"/>
              </a:buBlip>
              <a:defRPr sz="3400">
                <a:solidFill>
                  <a:srgbClr val="797979"/>
                </a:solidFill>
              </a:defRPr>
            </a:pPr>
            <a:r>
              <a:t>Fármacos de 2ª línea:</a:t>
            </a:r>
            <a:r>
              <a:rPr>
                <a:solidFill>
                  <a:srgbClr val="212121"/>
                </a:solidFill>
              </a:rPr>
              <a:t> Nortriptilina, clonidina y citisina. </a:t>
            </a:r>
          </a:p>
        </p:txBody>
      </p:sp>
      <p:sp>
        <p:nvSpPr>
          <p:cNvPr id="376"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r>
              <a:t>-JC Serrano Rebollo, JA Riesco Miranda y cols. Fármacos de segunda línea en el tratamiento del tabaquismo. Tratado de Tabaquismo. K Fagerstrom, CA Jiménez. 3ª edición. 2011</a:t>
            </a:r>
            <a:br/>
          </a:p>
          <a:p>
            <a:pPr algn="l" defTabSz="457200">
              <a:spcBef>
                <a:spcPts val="900"/>
              </a:spcBef>
              <a:defRPr sz="900">
                <a:solidFill>
                  <a:srgbClr val="000000"/>
                </a:solidFill>
              </a:defRPr>
            </a:pPr>
            <a:b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381" name="Tratamiento del tabaquismo: “ Lo esencial”"/>
          <p:cNvGrpSpPr/>
          <p:nvPr/>
        </p:nvGrpSpPr>
        <p:grpSpPr>
          <a:xfrm>
            <a:off x="19685595" y="794716"/>
            <a:ext cx="3789453" cy="495303"/>
            <a:chOff x="0" y="0"/>
            <a:chExt cx="3789451" cy="495301"/>
          </a:xfrm>
        </p:grpSpPr>
        <p:sp>
          <p:nvSpPr>
            <p:cNvPr id="379"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80"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82" name="Tratamiento farmacológico:…"/>
          <p:cNvSpPr txBox="1"/>
          <p:nvPr/>
        </p:nvSpPr>
        <p:spPr>
          <a:xfrm>
            <a:off x="3369662" y="3893798"/>
            <a:ext cx="10906561" cy="548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endParaRPr>
              <a:solidFill>
                <a:srgbClr val="212121"/>
              </a:solidFill>
            </a:endParaRPr>
          </a:p>
          <a:p>
            <a:pPr algn="l">
              <a:defRPr sz="3400">
                <a:solidFill>
                  <a:srgbClr val="212121"/>
                </a:solidFill>
              </a:defRPr>
            </a:pPr>
          </a:p>
          <a:p>
            <a:pPr marL="431800" indent="-431800" algn="l">
              <a:buSzPct val="25000"/>
              <a:buBlip>
                <a:blip r:embed="rId3"/>
              </a:buBlip>
              <a:defRPr sz="3400" u="sng">
                <a:solidFill>
                  <a:srgbClr val="005493"/>
                </a:solidFill>
              </a:defRPr>
            </a:pPr>
            <a:r>
              <a:t>Fármacos de 1ª línea:</a:t>
            </a:r>
          </a:p>
          <a:p>
            <a:pPr marL="581268" indent="-581268" algn="l">
              <a:buSzPct val="100000"/>
              <a:buAutoNum type="arabicPeriod" startAt="1"/>
              <a:defRPr sz="3400">
                <a:solidFill>
                  <a:srgbClr val="212121"/>
                </a:solidFill>
              </a:defRPr>
            </a:pPr>
            <a:r>
              <a:t>Vareniclina</a:t>
            </a:r>
          </a:p>
          <a:p>
            <a:pPr marL="581268" indent="-581268" algn="l">
              <a:buSzPct val="100000"/>
              <a:buAutoNum type="arabicPeriod" startAt="1"/>
              <a:defRPr sz="3400">
                <a:solidFill>
                  <a:srgbClr val="212121"/>
                </a:solidFill>
              </a:defRPr>
            </a:pPr>
            <a:r>
              <a:t>Bupropion</a:t>
            </a:r>
          </a:p>
          <a:p>
            <a:pPr marL="581268" indent="-581268" algn="l">
              <a:buSzPct val="100000"/>
              <a:buAutoNum type="arabicPeriod" startAt="1"/>
              <a:defRPr sz="3400">
                <a:solidFill>
                  <a:srgbClr val="212121"/>
                </a:solidFill>
              </a:defRPr>
            </a:pPr>
            <a:r>
              <a:t>Terapia sustitutiva con nicotina</a:t>
            </a:r>
          </a:p>
          <a:p>
            <a:pPr algn="l">
              <a:defRPr sz="3400">
                <a:solidFill>
                  <a:srgbClr val="0096FF"/>
                </a:solidFill>
              </a:defRPr>
            </a:pPr>
          </a:p>
          <a:p>
            <a:pPr marL="431800" indent="-431800" algn="l">
              <a:buSzPct val="25000"/>
              <a:buBlip>
                <a:blip r:embed="rId3"/>
              </a:buBlip>
              <a:defRPr sz="3400">
                <a:solidFill>
                  <a:srgbClr val="005493"/>
                </a:solidFill>
              </a:defRPr>
            </a:pPr>
            <a:r>
              <a:t>Fármacos de 2ª línea:</a:t>
            </a:r>
            <a:r>
              <a:rPr>
                <a:solidFill>
                  <a:srgbClr val="212121"/>
                </a:solidFill>
              </a:rPr>
              <a:t> Nortriptilina, clonidina y citisina. </a:t>
            </a:r>
          </a:p>
        </p:txBody>
      </p:sp>
      <p:sp>
        <p:nvSpPr>
          <p:cNvPr id="383"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r>
              <a:t>-JC Serrano Rebollo, JA Riesco Miranda y cols. Fármacos de segunda línea en el tratamiento del tabaquismo. Tratado de Tabaquismo. K Fagerstrom, CA Jiménez. 3ª edición. 2011</a:t>
            </a:r>
            <a:br/>
          </a:p>
          <a:p>
            <a:pPr algn="l" defTabSz="457200">
              <a:spcBef>
                <a:spcPts val="900"/>
              </a:spcBef>
              <a:defRPr sz="900">
                <a:solidFill>
                  <a:srgbClr val="000000"/>
                </a:solidFill>
              </a:defRPr>
            </a:pPr>
            <a:br/>
          </a:p>
        </p:txBody>
      </p:sp>
      <p:sp>
        <p:nvSpPr>
          <p:cNvPr id="384" name="OR abstinencia a los 6 meses o más.…"/>
          <p:cNvSpPr txBox="1"/>
          <p:nvPr/>
        </p:nvSpPr>
        <p:spPr>
          <a:xfrm>
            <a:off x="12883336" y="5239998"/>
            <a:ext cx="6980301" cy="279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400" u="sng">
                <a:solidFill>
                  <a:srgbClr val="005493"/>
                </a:solidFill>
              </a:defRPr>
            </a:pPr>
            <a:r>
              <a:t>OR abstinencia a los 6 meses o más</a:t>
            </a:r>
            <a:r>
              <a:rPr u="none"/>
              <a:t>.</a:t>
            </a:r>
          </a:p>
          <a:p>
            <a:pPr algn="l">
              <a:defRPr sz="3400"/>
            </a:pPr>
            <a:r>
              <a:t>OR= 2,88, IC 95%; 2.40-3,47</a:t>
            </a:r>
          </a:p>
          <a:p>
            <a:pPr algn="l">
              <a:defRPr sz="3400"/>
            </a:pPr>
            <a:r>
              <a:t>OR= 1,82, IC 95%; 1,60-2,06</a:t>
            </a:r>
          </a:p>
          <a:p>
            <a:pPr algn="l">
              <a:defRPr sz="3400"/>
            </a:pPr>
            <a:r>
              <a:t>OR= 1,84, IC 95%; 1,71-1,99</a:t>
            </a:r>
          </a:p>
        </p:txBody>
      </p:sp>
      <p:sp>
        <p:nvSpPr>
          <p:cNvPr id="385" name="Línea"/>
          <p:cNvSpPr/>
          <p:nvPr/>
        </p:nvSpPr>
        <p:spPr>
          <a:xfrm>
            <a:off x="6402609" y="6357196"/>
            <a:ext cx="6425214" cy="2"/>
          </a:xfrm>
          <a:prstGeom prst="line">
            <a:avLst/>
          </a:prstGeom>
          <a:ln w="38100">
            <a:solidFill>
              <a:srgbClr val="3E231A"/>
            </a:solidFill>
            <a:miter lim="400000"/>
          </a:ln>
        </p:spPr>
        <p:txBody>
          <a:bodyPr lIns="45718" tIns="45718" rIns="45718" bIns="45718"/>
          <a:lstStyle/>
          <a:p>
            <a:pPr/>
          </a:p>
        </p:txBody>
      </p:sp>
      <p:sp>
        <p:nvSpPr>
          <p:cNvPr id="386" name="Línea"/>
          <p:cNvSpPr/>
          <p:nvPr/>
        </p:nvSpPr>
        <p:spPr>
          <a:xfrm>
            <a:off x="6402609" y="6996869"/>
            <a:ext cx="6425214" cy="2"/>
          </a:xfrm>
          <a:prstGeom prst="line">
            <a:avLst/>
          </a:prstGeom>
          <a:ln w="38100">
            <a:solidFill>
              <a:srgbClr val="3E231A"/>
            </a:solidFill>
            <a:miter lim="400000"/>
          </a:ln>
        </p:spPr>
        <p:txBody>
          <a:bodyPr lIns="45718" tIns="45718" rIns="45718" bIns="45718"/>
          <a:lstStyle/>
          <a:p>
            <a:pPr/>
          </a:p>
        </p:txBody>
      </p:sp>
      <p:sp>
        <p:nvSpPr>
          <p:cNvPr id="387" name="Línea"/>
          <p:cNvSpPr/>
          <p:nvPr/>
        </p:nvSpPr>
        <p:spPr>
          <a:xfrm>
            <a:off x="10336917" y="7670665"/>
            <a:ext cx="2341504" cy="2"/>
          </a:xfrm>
          <a:prstGeom prst="line">
            <a:avLst/>
          </a:prstGeom>
          <a:ln w="38100">
            <a:solidFill>
              <a:srgbClr val="3E231A"/>
            </a:solidFill>
            <a:miter lim="400000"/>
          </a:ln>
        </p:spPr>
        <p:txBody>
          <a:bodyPr lIns="45718" tIns="45718" rIns="45718" bIns="45718"/>
          <a:lstStyle/>
          <a:p>
            <a:pPr/>
          </a:p>
        </p:txBody>
      </p:sp>
      <p:pic>
        <p:nvPicPr>
          <p:cNvPr id="388" name="Captura de pantalla 2021-02-06 a las 20.23.18.png" descr="Captura de pantalla 2021-02-06 a las 20.23.18.png"/>
          <p:cNvPicPr>
            <a:picLocks noChangeAspect="1"/>
          </p:cNvPicPr>
          <p:nvPr/>
        </p:nvPicPr>
        <p:blipFill>
          <a:blip r:embed="rId4">
            <a:extLst/>
          </a:blip>
          <a:stretch>
            <a:fillRect/>
          </a:stretch>
        </p:blipFill>
        <p:spPr>
          <a:xfrm>
            <a:off x="18640384" y="5962896"/>
            <a:ext cx="4543531" cy="1790207"/>
          </a:xfrm>
          <a:prstGeom prst="rect">
            <a:avLst/>
          </a:prstGeom>
          <a:ln w="12700">
            <a:miter lim="400000"/>
          </a:ln>
        </p:spPr>
      </p:pic>
      <p:pic>
        <p:nvPicPr>
          <p:cNvPr id="389" name="Captura de pantalla 2021-02-06 a las 20.23.46.png" descr="Captura de pantalla 2021-02-06 a las 20.23.46.png"/>
          <p:cNvPicPr>
            <a:picLocks noChangeAspect="1"/>
          </p:cNvPicPr>
          <p:nvPr/>
        </p:nvPicPr>
        <p:blipFill>
          <a:blip r:embed="rId5">
            <a:extLst/>
          </a:blip>
          <a:stretch>
            <a:fillRect/>
          </a:stretch>
        </p:blipFill>
        <p:spPr>
          <a:xfrm>
            <a:off x="18651836" y="7787695"/>
            <a:ext cx="4520626" cy="608086"/>
          </a:xfrm>
          <a:prstGeom prst="rect">
            <a:avLst/>
          </a:prstGeom>
          <a:ln w="12700">
            <a:miter lim="400000"/>
          </a:ln>
        </p:spPr>
      </p:pic>
      <p:sp>
        <p:nvSpPr>
          <p:cNvPr id="390" name="Chincheta"/>
          <p:cNvSpPr/>
          <p:nvPr/>
        </p:nvSpPr>
        <p:spPr>
          <a:xfrm>
            <a:off x="20436571" y="4443115"/>
            <a:ext cx="685397" cy="1531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395" name="Tratamiento del tabaquismo: “ Lo esencial”"/>
          <p:cNvGrpSpPr/>
          <p:nvPr/>
        </p:nvGrpSpPr>
        <p:grpSpPr>
          <a:xfrm>
            <a:off x="19685595" y="794716"/>
            <a:ext cx="3789453" cy="495303"/>
            <a:chOff x="0" y="0"/>
            <a:chExt cx="3789451" cy="495301"/>
          </a:xfrm>
        </p:grpSpPr>
        <p:sp>
          <p:nvSpPr>
            <p:cNvPr id="393"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394"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396" name="Tratamiento farmacológico:…"/>
          <p:cNvSpPr txBox="1"/>
          <p:nvPr/>
        </p:nvSpPr>
        <p:spPr>
          <a:xfrm>
            <a:off x="2840969" y="3125115"/>
            <a:ext cx="6686162" cy="346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endParaRPr>
              <a:solidFill>
                <a:srgbClr val="212121"/>
              </a:solidFill>
            </a:endParaRPr>
          </a:p>
          <a:p>
            <a:pPr marL="431800" indent="-431800" algn="l">
              <a:buSzPct val="25000"/>
              <a:buBlip>
                <a:blip r:embed="rId3"/>
              </a:buBlip>
              <a:defRPr sz="3400" u="sng">
                <a:solidFill>
                  <a:srgbClr val="005493"/>
                </a:solidFill>
              </a:defRPr>
            </a:pPr>
            <a:r>
              <a:t>Fármacos de 1ª línea:</a:t>
            </a:r>
          </a:p>
          <a:p>
            <a:pPr marL="581268" indent="-581268" algn="l">
              <a:buSzPct val="100000"/>
              <a:buAutoNum type="arabicPeriod" startAt="1"/>
              <a:defRPr sz="3400">
                <a:solidFill>
                  <a:srgbClr val="212121"/>
                </a:solidFill>
              </a:defRPr>
            </a:pPr>
            <a:r>
              <a:t>Vareniclina</a:t>
            </a:r>
          </a:p>
          <a:p>
            <a:pPr marL="581268" indent="-581268" algn="l">
              <a:buSzPct val="100000"/>
              <a:buAutoNum type="arabicPeriod" startAt="1"/>
              <a:defRPr sz="3400">
                <a:solidFill>
                  <a:srgbClr val="212121"/>
                </a:solidFill>
              </a:defRPr>
            </a:pPr>
            <a:r>
              <a:t>Bupropion</a:t>
            </a:r>
          </a:p>
          <a:p>
            <a:pPr marL="581268" indent="-581268" algn="l">
              <a:buSzPct val="100000"/>
              <a:buAutoNum type="arabicPeriod" startAt="1"/>
              <a:defRPr sz="3400">
                <a:solidFill>
                  <a:srgbClr val="212121"/>
                </a:solidFill>
              </a:defRPr>
            </a:pPr>
            <a:r>
              <a:t>Terapia sustitutiva con nicotina </a:t>
            </a:r>
          </a:p>
        </p:txBody>
      </p:sp>
      <p:sp>
        <p:nvSpPr>
          <p:cNvPr id="397"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r>
              <a:t>-JC Serrano Rebollo, JA Riesco Miranda y cols. Fármacos de segunda línea en el tratamiento del tabaquismo. Tratado de Tabaquismo. K Fagerstrom, CA Jiménez. 3ª edición. 2011</a:t>
            </a:r>
            <a:br/>
          </a:p>
          <a:p>
            <a:pPr algn="l" defTabSz="457200">
              <a:spcBef>
                <a:spcPts val="900"/>
              </a:spcBef>
              <a:defRPr sz="900">
                <a:solidFill>
                  <a:srgbClr val="000000"/>
                </a:solidFill>
              </a:defRPr>
            </a:pPr>
            <a:b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02" name="Tratamiento del tabaquismo: “ Lo esencial”"/>
          <p:cNvGrpSpPr/>
          <p:nvPr/>
        </p:nvGrpSpPr>
        <p:grpSpPr>
          <a:xfrm>
            <a:off x="19685595" y="794716"/>
            <a:ext cx="3789453" cy="495303"/>
            <a:chOff x="0" y="0"/>
            <a:chExt cx="3789451" cy="495301"/>
          </a:xfrm>
        </p:grpSpPr>
        <p:sp>
          <p:nvSpPr>
            <p:cNvPr id="400"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01"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03" name="Tratamiento farmacológico: Fármacos de 1ª línea.…"/>
          <p:cNvSpPr txBox="1"/>
          <p:nvPr/>
        </p:nvSpPr>
        <p:spPr>
          <a:xfrm>
            <a:off x="2115137" y="3501224"/>
            <a:ext cx="24434801" cy="1060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a:solidFill>
                  <a:srgbClr val="212121"/>
                </a:solidFill>
              </a:rPr>
              <a:t> </a:t>
            </a:r>
            <a:r>
              <a:rPr u="none">
                <a:solidFill>
                  <a:srgbClr val="3E231A"/>
                </a:solidFill>
              </a:rPr>
              <a:t>Fármacos de 1ª línea.</a:t>
            </a:r>
          </a:p>
          <a:p>
            <a:pPr marL="635000" indent="-635000" algn="l">
              <a:buSzPct val="25000"/>
              <a:buBlip>
                <a:blip r:embed="rId3"/>
              </a:buBlip>
              <a:defRPr u="sng">
                <a:solidFill>
                  <a:srgbClr val="945200"/>
                </a:solidFill>
              </a:defRPr>
            </a:pPr>
            <a:r>
              <a:t>Vareniclina.</a:t>
            </a:r>
            <a:r>
              <a:rPr sz="3400" u="none">
                <a:solidFill>
                  <a:srgbClr val="005493"/>
                </a:solidFill>
              </a:rPr>
              <a:t>  </a:t>
            </a:r>
            <a:r>
              <a:rPr sz="2600" u="none">
                <a:solidFill>
                  <a:srgbClr val="212121"/>
                </a:solidFill>
              </a:rPr>
              <a:t>Agonista parcial de los receptores de la nicotina 𝞪4𝞫2. (ChampixⓇ).</a:t>
            </a:r>
            <a:endParaRPr sz="2600">
              <a:solidFill>
                <a:srgbClr val="212121"/>
              </a:solidFill>
            </a:endParaRPr>
          </a:p>
          <a:p>
            <a:pPr algn="l">
              <a:defRPr sz="2600">
                <a:solidFill>
                  <a:srgbClr val="212121"/>
                </a:solidFill>
              </a:defRPr>
            </a:pPr>
            <a:r>
              <a:t>     - Comprimidos de 0,5 y 1 mg.</a:t>
            </a:r>
          </a:p>
          <a:p>
            <a:pPr algn="l">
              <a:defRPr sz="2600">
                <a:solidFill>
                  <a:srgbClr val="212121"/>
                </a:solidFill>
              </a:defRPr>
            </a:pPr>
            <a:r>
              <a:t>     - Duración estándar del tratamiento: 12 semanas. </a:t>
            </a:r>
          </a:p>
          <a:p>
            <a:pPr algn="l">
              <a:defRPr sz="2600">
                <a:solidFill>
                  <a:srgbClr val="212121"/>
                </a:solidFill>
              </a:defRPr>
            </a:pPr>
            <a:r>
              <a:t>     - Del 1º al 3º día: 0,5 mg/día. Del 4º al 7º día: 0,5 mg/12 horas.  Del 8º día al final del tto: 1 mg/12 horas.</a:t>
            </a:r>
          </a:p>
          <a:p>
            <a:pPr algn="l">
              <a:defRPr sz="2600">
                <a:solidFill>
                  <a:srgbClr val="212121"/>
                </a:solidFill>
              </a:defRPr>
            </a:pPr>
            <a:r>
              <a:t>     - Tomar los comprimidos durante la comida o al final de la misma.</a:t>
            </a:r>
          </a:p>
          <a:p>
            <a:pPr algn="l">
              <a:defRPr sz="2600">
                <a:solidFill>
                  <a:srgbClr val="212121"/>
                </a:solidFill>
              </a:defRPr>
            </a:pPr>
            <a:r>
              <a:t>     - Efectos adversos mas comunes: náuseas, cefalea, insomnio-sueños anormales. Si impte reducir a 0,5 mg/12 h.</a:t>
            </a:r>
          </a:p>
          <a:p>
            <a:pPr lvl="8" algn="l">
              <a:defRPr sz="2600">
                <a:solidFill>
                  <a:srgbClr val="212121"/>
                </a:solidFill>
              </a:defRPr>
            </a:pPr>
            <a:r>
              <a:t>     - Precauciones: </a:t>
            </a:r>
            <a:r>
              <a:rPr>
                <a:solidFill>
                  <a:srgbClr val="945200"/>
                </a:solidFill>
              </a:rPr>
              <a:t>	</a:t>
            </a:r>
            <a:endParaRPr>
              <a:solidFill>
                <a:srgbClr val="945200"/>
              </a:solidFill>
            </a:endParaRPr>
          </a:p>
          <a:p>
            <a:pPr lvl="8" algn="l">
              <a:defRPr sz="2600">
                <a:solidFill>
                  <a:srgbClr val="945200"/>
                </a:solidFill>
              </a:defRPr>
            </a:pPr>
            <a:r>
              <a:t>           -   No se recomienda su uso en &lt; 18 años.</a:t>
            </a:r>
            <a:br/>
            <a:r>
              <a:t>	–  No usar en embarazo ni lactancia. </a:t>
            </a:r>
            <a:br/>
            <a:r>
              <a:t>	–  No existen interacciones clínicamente significativas. </a:t>
            </a:r>
            <a:br/>
            <a:r>
              <a:t>	–  En insuficiencia renal grave, disminuir dosis a 1 mg/día (iniciar dosis con 0,5 mg una vez al día durante los 3                                                                                                        primeros días y evitar durante este tiempo el uso de cimetidina).</a:t>
            </a:r>
            <a:br/>
            <a:r>
              <a:t>	–  Precaución en pacientes con alteraciones psiquiátricas subyacentes (realizar un seguimiento algo más estrecho),                                                                                                     y en caso de que aparezca ideación o comportamiento suicida, debe suspenderse el tratamiento inmediatamente. </a:t>
            </a:r>
            <a:br/>
            <a:endParaRPr sz="1200"/>
          </a:p>
          <a:p>
            <a:pPr algn="l">
              <a:defRPr sz="3400">
                <a:solidFill>
                  <a:srgbClr val="212121"/>
                </a:solidFill>
              </a:defRPr>
            </a:pPr>
          </a:p>
          <a:p>
            <a:pPr algn="l">
              <a:defRPr sz="3400">
                <a:solidFill>
                  <a:srgbClr val="212121"/>
                </a:solidFill>
              </a:defRPr>
            </a:pPr>
          </a:p>
        </p:txBody>
      </p:sp>
      <p:sp>
        <p:nvSpPr>
          <p:cNvPr id="404"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5" y="12159975"/>
            <a:ext cx="12560778"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p:txBody>
      </p:sp>
      <p:pic>
        <p:nvPicPr>
          <p:cNvPr id="405" name="Captura de pantalla 2021-02-07 a las 17.41.02.png" descr="Captura de pantalla 2021-02-07 a las 17.41.02.png"/>
          <p:cNvPicPr>
            <a:picLocks noChangeAspect="1"/>
          </p:cNvPicPr>
          <p:nvPr/>
        </p:nvPicPr>
        <p:blipFill>
          <a:blip r:embed="rId4">
            <a:extLst/>
          </a:blip>
          <a:stretch>
            <a:fillRect/>
          </a:stretch>
        </p:blipFill>
        <p:spPr>
          <a:xfrm>
            <a:off x="20099539" y="2828124"/>
            <a:ext cx="2395169" cy="2076779"/>
          </a:xfrm>
          <a:prstGeom prst="rect">
            <a:avLst/>
          </a:prstGeom>
          <a:ln w="12700">
            <a:miter lim="400000"/>
          </a:ln>
        </p:spPr>
      </p:pic>
      <p:pic>
        <p:nvPicPr>
          <p:cNvPr id="406" name="Captura de pantalla 2021-02-07 a las 17.48.29.png" descr="Captura de pantalla 2021-02-07 a las 17.48.29.png"/>
          <p:cNvPicPr>
            <a:picLocks noChangeAspect="1"/>
          </p:cNvPicPr>
          <p:nvPr/>
        </p:nvPicPr>
        <p:blipFill>
          <a:blip r:embed="rId5">
            <a:extLst/>
          </a:blip>
          <a:stretch>
            <a:fillRect/>
          </a:stretch>
        </p:blipFill>
        <p:spPr>
          <a:xfrm>
            <a:off x="19034616" y="5174133"/>
            <a:ext cx="3789452" cy="2643259"/>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11" name="Tratamiento del tabaquismo: “ Lo esencial”"/>
          <p:cNvGrpSpPr/>
          <p:nvPr/>
        </p:nvGrpSpPr>
        <p:grpSpPr>
          <a:xfrm>
            <a:off x="19685595" y="794716"/>
            <a:ext cx="3789453" cy="495303"/>
            <a:chOff x="0" y="0"/>
            <a:chExt cx="3789451" cy="495301"/>
          </a:xfrm>
        </p:grpSpPr>
        <p:sp>
          <p:nvSpPr>
            <p:cNvPr id="409"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10"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12" name="Tratamiento farmacológico: Fármacos de 1ª línea.…"/>
          <p:cNvSpPr txBox="1"/>
          <p:nvPr/>
        </p:nvSpPr>
        <p:spPr>
          <a:xfrm>
            <a:off x="2691896" y="3220213"/>
            <a:ext cx="19965585" cy="802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a:solidFill>
                  <a:srgbClr val="212121"/>
                </a:solidFill>
              </a:rPr>
              <a:t> </a:t>
            </a:r>
            <a:r>
              <a:rPr u="none">
                <a:solidFill>
                  <a:srgbClr val="3E231A"/>
                </a:solidFill>
              </a:rPr>
              <a:t>Fármacos de 1ª línea.</a:t>
            </a:r>
          </a:p>
          <a:p>
            <a:pPr marL="635000" indent="-635000" algn="l">
              <a:buSzPct val="25000"/>
              <a:buBlip>
                <a:blip r:embed="rId3"/>
              </a:buBlip>
              <a:defRPr u="sng">
                <a:solidFill>
                  <a:srgbClr val="945200"/>
                </a:solidFill>
              </a:defRPr>
            </a:pPr>
            <a:r>
              <a:t>Vareniclina.</a:t>
            </a:r>
            <a:r>
              <a:rPr sz="3400" u="none">
                <a:solidFill>
                  <a:srgbClr val="005493"/>
                </a:solidFill>
              </a:rPr>
              <a:t>  </a:t>
            </a:r>
            <a:r>
              <a:rPr sz="2600" u="none">
                <a:solidFill>
                  <a:srgbClr val="212121"/>
                </a:solidFill>
              </a:rPr>
              <a:t>Agonista parcial de los receptores de la nicotina 𝞪4𝞫2. (ChampixⓇ).</a:t>
            </a:r>
            <a:endParaRPr sz="2600">
              <a:solidFill>
                <a:srgbClr val="212121"/>
              </a:solidFill>
            </a:endParaRPr>
          </a:p>
          <a:p>
            <a:pPr algn="l">
              <a:defRPr sz="2600">
                <a:solidFill>
                  <a:srgbClr val="212121"/>
                </a:solidFill>
              </a:defRPr>
            </a:pPr>
            <a:r>
              <a:t>   </a:t>
            </a:r>
            <a:r>
              <a:rPr sz="3700"/>
              <a:t>Otros aspectos relevantes. </a:t>
            </a:r>
            <a:endParaRPr>
              <a:solidFill>
                <a:srgbClr val="945200"/>
              </a:solidFill>
            </a:endParaRPr>
          </a:p>
          <a:p>
            <a:pPr algn="l">
              <a:defRPr sz="3100">
                <a:solidFill>
                  <a:srgbClr val="945200"/>
                </a:solidFill>
              </a:defRPr>
            </a:pPr>
            <a:r>
              <a:t>   1. </a:t>
            </a:r>
            <a:r>
              <a:rPr u="sng"/>
              <a:t>Perfil cardiovascular.</a:t>
            </a:r>
            <a:r>
              <a:t> </a:t>
            </a:r>
            <a:r>
              <a:rPr>
                <a:solidFill>
                  <a:srgbClr val="212121"/>
                </a:solidFill>
              </a:rPr>
              <a:t>Extensión a 52 semanas de estudio EAGLES.</a:t>
            </a:r>
            <a:endParaRPr>
              <a:solidFill>
                <a:srgbClr val="212121"/>
              </a:solidFill>
            </a:endParaRPr>
          </a:p>
          <a:p>
            <a:pPr algn="l">
              <a:defRPr sz="3100">
                <a:solidFill>
                  <a:srgbClr val="212121"/>
                </a:solidFill>
              </a:defRPr>
            </a:pPr>
            <a:r>
              <a:t>     -Vareniclina no aumentó riesgo de AA graves fatales y no fatales (muertes CV, IAM no fatal, ACVA no fatal).</a:t>
            </a:r>
          </a:p>
          <a:p>
            <a:pPr algn="l">
              <a:defRPr sz="3100">
                <a:solidFill>
                  <a:srgbClr val="212121"/>
                </a:solidFill>
              </a:defRPr>
            </a:pPr>
            <a:r>
              <a:t>     -Otros metaanálisis corroboran esto (Chelladurai 2014, Sterling 2016 y Benowitz 2018).</a:t>
            </a:r>
          </a:p>
          <a:p>
            <a:pPr algn="l">
              <a:defRPr sz="3100">
                <a:solidFill>
                  <a:srgbClr val="212121"/>
                </a:solidFill>
              </a:defRPr>
            </a:pPr>
            <a:r>
              <a:t>    - Un metaanálisis 2017 compara eficacia de vareniclina vs bupropion o TSN en ECV, y demostró mayor eficacacia </a:t>
            </a:r>
          </a:p>
          <a:p>
            <a:pPr algn="l">
              <a:defRPr sz="3100">
                <a:solidFill>
                  <a:srgbClr val="212121"/>
                </a:solidFill>
              </a:defRPr>
            </a:pPr>
            <a:r>
              <a:t>     en la cesación tabáquica de este subgrupo de pacientes. </a:t>
            </a:r>
          </a:p>
          <a:p>
            <a:pPr algn="l">
              <a:defRPr sz="3400">
                <a:solidFill>
                  <a:srgbClr val="212121"/>
                </a:solidFill>
              </a:defRPr>
            </a:pPr>
          </a:p>
          <a:p>
            <a:pPr algn="l">
              <a:defRPr sz="3100">
                <a:solidFill>
                  <a:srgbClr val="945200"/>
                </a:solidFill>
              </a:defRPr>
            </a:pPr>
            <a:r>
              <a:t>  2.</a:t>
            </a:r>
            <a:r>
              <a:rPr u="sng"/>
              <a:t> Tno. psiquiátricos.</a:t>
            </a:r>
            <a:r>
              <a:t> </a:t>
            </a:r>
          </a:p>
          <a:p>
            <a:pPr algn="l">
              <a:defRPr sz="3100">
                <a:solidFill>
                  <a:srgbClr val="945200"/>
                </a:solidFill>
              </a:defRPr>
            </a:pPr>
            <a:r>
              <a:t>    </a:t>
            </a:r>
            <a:r>
              <a:rPr>
                <a:solidFill>
                  <a:srgbClr val="212121"/>
                </a:solidFill>
              </a:rPr>
              <a:t>- El uso de vareniclina en estudio EAGLES (más de 8000 pacientes) no ha demostrado producir mayor número</a:t>
            </a:r>
            <a:endParaRPr>
              <a:solidFill>
                <a:srgbClr val="212121"/>
              </a:solidFill>
            </a:endParaRPr>
          </a:p>
          <a:p>
            <a:pPr algn="l">
              <a:defRPr sz="3100">
                <a:solidFill>
                  <a:srgbClr val="212121"/>
                </a:solidFill>
              </a:defRPr>
            </a:pPr>
            <a:r>
              <a:t>       de efectos adversos neuropsiquiátricos. </a:t>
            </a:r>
          </a:p>
        </p:txBody>
      </p:sp>
      <p:pic>
        <p:nvPicPr>
          <p:cNvPr id="413" name="Captura de pantalla 2021-02-07 a las 17.41.02.png" descr="Captura de pantalla 2021-02-07 a las 17.41.02.png"/>
          <p:cNvPicPr>
            <a:picLocks noChangeAspect="1"/>
          </p:cNvPicPr>
          <p:nvPr/>
        </p:nvPicPr>
        <p:blipFill>
          <a:blip r:embed="rId4">
            <a:extLst/>
          </a:blip>
          <a:stretch>
            <a:fillRect/>
          </a:stretch>
        </p:blipFill>
        <p:spPr>
          <a:xfrm>
            <a:off x="20099539" y="2828124"/>
            <a:ext cx="2395169" cy="2076779"/>
          </a:xfrm>
          <a:prstGeom prst="rect">
            <a:avLst/>
          </a:prstGeom>
          <a:ln w="12700">
            <a:miter lim="400000"/>
          </a:ln>
        </p:spPr>
      </p:pic>
      <p:sp>
        <p:nvSpPr>
          <p:cNvPr id="414" name="Anthenelli RM, Benowitz NL, West R, et al. Neuropsychiatric safety and efficacy of varenicline, bupropion, and nicotine patch in smokers with and without psychiatric disorders (EAGLES): a double-blind, randomized, placebo-controlled clinical trial. Lance"/>
          <p:cNvSpPr txBox="1"/>
          <p:nvPr/>
        </p:nvSpPr>
        <p:spPr>
          <a:xfrm>
            <a:off x="7527811" y="12156069"/>
            <a:ext cx="1550114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200"/>
              </a:spcBef>
              <a:defRPr sz="1000">
                <a:solidFill>
                  <a:srgbClr val="424242"/>
                </a:solidFill>
              </a:defRPr>
            </a:pPr>
            <a:r>
              <a:t>Anthenelli RM, Benowitz NL, West R, et al. Neuropsychiatric safety and efficacy of varenicline, bupropion, and nicotine patch in smokers with and without psychiatric disorders (EAGLES): a double-blind, randomized, placebo-controlled clinical trial. Lancet 2016;387:2507-20.</a:t>
            </a:r>
            <a:r>
              <a:rPr sz="1200">
                <a:solidFill>
                  <a:srgbClr val="000000"/>
                </a:solidFill>
              </a:rPr>
              <a:t>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19" name="Tratamiento del tabaquismo: “ Lo esencial”"/>
          <p:cNvGrpSpPr/>
          <p:nvPr/>
        </p:nvGrpSpPr>
        <p:grpSpPr>
          <a:xfrm>
            <a:off x="19685595" y="794716"/>
            <a:ext cx="3789453" cy="495303"/>
            <a:chOff x="0" y="0"/>
            <a:chExt cx="3789451" cy="495301"/>
          </a:xfrm>
        </p:grpSpPr>
        <p:sp>
          <p:nvSpPr>
            <p:cNvPr id="41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1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20" name="Tratamiento farmacológico: Fármacos de 1ª línea.…"/>
          <p:cNvSpPr txBox="1"/>
          <p:nvPr/>
        </p:nvSpPr>
        <p:spPr>
          <a:xfrm>
            <a:off x="2163200" y="3850549"/>
            <a:ext cx="24434801" cy="1131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u="none">
                <a:solidFill>
                  <a:srgbClr val="212121"/>
                </a:solidFill>
              </a:rPr>
              <a:t> </a:t>
            </a:r>
            <a:r>
              <a:rPr u="none">
                <a:solidFill>
                  <a:srgbClr val="3E231A"/>
                </a:solidFill>
              </a:rPr>
              <a:t>Fármacos de 1ª línea.</a:t>
            </a:r>
          </a:p>
          <a:p>
            <a:pPr marL="431800" indent="-431800" algn="l">
              <a:buSzPct val="25000"/>
              <a:buBlip>
                <a:blip r:embed="rId3"/>
              </a:buBlip>
              <a:defRPr sz="3400" u="sng">
                <a:solidFill>
                  <a:srgbClr val="005493"/>
                </a:solidFill>
              </a:defRPr>
            </a:pPr>
            <a:r>
              <a:t>Bupropion.</a:t>
            </a:r>
            <a:r>
              <a:rPr sz="2500" u="none">
                <a:solidFill>
                  <a:srgbClr val="212121"/>
                </a:solidFill>
              </a:rPr>
              <a:t>Primer fármaco no nicotínico con eficacia en la cesación tabáquica. Antidepresivo.</a:t>
            </a:r>
            <a:endParaRPr sz="2600">
              <a:solidFill>
                <a:srgbClr val="212121"/>
              </a:solidFill>
            </a:endParaRPr>
          </a:p>
          <a:p>
            <a:pPr algn="l">
              <a:defRPr sz="2600">
                <a:solidFill>
                  <a:srgbClr val="212121"/>
                </a:solidFill>
              </a:defRPr>
            </a:pPr>
            <a:r>
              <a:t>     - Comprimidos de  150 mg.</a:t>
            </a:r>
          </a:p>
          <a:p>
            <a:pPr algn="l">
              <a:defRPr sz="2600">
                <a:solidFill>
                  <a:srgbClr val="212121"/>
                </a:solidFill>
              </a:defRPr>
            </a:pPr>
            <a:r>
              <a:t>     - Duración estándar del tratamiento: 7-9 semanas. </a:t>
            </a:r>
          </a:p>
          <a:p>
            <a:pPr algn="l">
              <a:defRPr sz="2600">
                <a:solidFill>
                  <a:srgbClr val="212121"/>
                </a:solidFill>
              </a:defRPr>
            </a:pPr>
            <a:r>
              <a:t>     - 1º semana: 150 mg/día. A partir de la 2ª semana hasta el final del tto: 150 mg/12 horas.</a:t>
            </a:r>
          </a:p>
          <a:p>
            <a:pPr algn="l">
              <a:defRPr sz="2600">
                <a:solidFill>
                  <a:srgbClr val="212121"/>
                </a:solidFill>
              </a:defRPr>
            </a:pPr>
            <a:r>
              <a:t>     - Efectos adversos mas comunes: insomnio, cefalea. </a:t>
            </a:r>
          </a:p>
          <a:p>
            <a:pPr algn="l">
              <a:defRPr sz="2600">
                <a:solidFill>
                  <a:srgbClr val="212121"/>
                </a:solidFill>
              </a:defRPr>
            </a:pPr>
            <a:r>
              <a:t>     - Contraindicaciones.</a:t>
            </a:r>
          </a:p>
          <a:p>
            <a:pPr algn="l">
              <a:defRPr sz="2600">
                <a:solidFill>
                  <a:srgbClr val="212121"/>
                </a:solidFill>
              </a:defRPr>
            </a:pPr>
          </a:p>
          <a:p>
            <a:pPr algn="l">
              <a:defRPr sz="2600">
                <a:solidFill>
                  <a:srgbClr val="212121"/>
                </a:solidFill>
              </a:defRPr>
            </a:pPr>
          </a:p>
          <a:p>
            <a:pPr algn="l">
              <a:defRPr sz="2600">
                <a:solidFill>
                  <a:srgbClr val="212121"/>
                </a:solidFill>
              </a:defRPr>
            </a:pPr>
            <a:r>
              <a:t>    - Precauciones: </a:t>
            </a:r>
            <a:r>
              <a:rPr>
                <a:solidFill>
                  <a:srgbClr val="945200"/>
                </a:solidFill>
              </a:rPr>
              <a:t>	</a:t>
            </a:r>
            <a:endParaRPr>
              <a:solidFill>
                <a:srgbClr val="945200"/>
              </a:solidFill>
            </a:endParaRPr>
          </a:p>
          <a:p>
            <a:pPr lvl="8" algn="l">
              <a:defRPr sz="2600">
                <a:solidFill>
                  <a:srgbClr val="945200"/>
                </a:solidFill>
              </a:defRPr>
            </a:pPr>
            <a:r>
              <a:t>           -  En insuficiencia hepática leve-moderada o insuficiencia renal y ancianos, la dosis recomendada es de 150 mg/día.                                                                                                      </a:t>
            </a:r>
          </a:p>
          <a:p>
            <a:pPr lvl="8" algn="l">
              <a:defRPr sz="2600">
                <a:solidFill>
                  <a:srgbClr val="945200"/>
                </a:solidFill>
              </a:defRPr>
            </a:pPr>
            <a:r>
              <a:t>           - Si el umbral convulsivo está disminuido (tratamiento con medicación que baja el umbral de convulsiones</a:t>
            </a:r>
            <a:r>
              <a:rPr baseline="46876" sz="500"/>
              <a:t>a</a:t>
            </a:r>
            <a:r>
              <a:t>, uso abusivo de alcohol, </a:t>
            </a:r>
          </a:p>
          <a:p>
            <a:pPr lvl="8" algn="l">
              <a:defRPr sz="2600">
                <a:solidFill>
                  <a:srgbClr val="945200"/>
                </a:solidFill>
              </a:defRPr>
            </a:pPr>
            <a:r>
              <a:t>               historia de traumatismo craneal, diabetes tratada con hipoglucemiantes o insulina, uso de estimulantes o productos anorexígenos), </a:t>
            </a:r>
          </a:p>
          <a:p>
            <a:pPr lvl="8" algn="l">
              <a:defRPr sz="2600">
                <a:solidFill>
                  <a:srgbClr val="945200"/>
                </a:solidFill>
              </a:defRPr>
            </a:pPr>
            <a:r>
              <a:t>               no debe usarse, salvo que exista una causa clínica justificada donde el beneficio de dejar de fumar supere el riesgo de convulsiones. </a:t>
            </a:r>
          </a:p>
          <a:p>
            <a:pPr lvl="8" algn="l">
              <a:defRPr sz="2600">
                <a:solidFill>
                  <a:srgbClr val="945200"/>
                </a:solidFill>
              </a:defRPr>
            </a:pPr>
            <a:r>
              <a:t>              En estos casos, la dosis será 150 mg/día. </a:t>
            </a:r>
          </a:p>
          <a:p>
            <a:pPr lvl="8" algn="l">
              <a:defRPr sz="2600">
                <a:solidFill>
                  <a:srgbClr val="945200"/>
                </a:solidFill>
              </a:defRPr>
            </a:pPr>
            <a:r>
              <a:t>          - Interacciones con otros medicamentos. </a:t>
            </a:r>
            <a:endParaRPr sz="1200"/>
          </a:p>
          <a:p>
            <a:pPr lvl="8" algn="l">
              <a:defRPr sz="2600">
                <a:solidFill>
                  <a:srgbClr val="945200"/>
                </a:solidFill>
              </a:defRPr>
            </a:pPr>
            <a:r>
              <a:t> </a:t>
            </a:r>
            <a:br/>
            <a:endParaRPr sz="1200"/>
          </a:p>
          <a:p>
            <a:pPr algn="l">
              <a:defRPr sz="3400">
                <a:solidFill>
                  <a:srgbClr val="212121"/>
                </a:solidFill>
              </a:defRPr>
            </a:pPr>
          </a:p>
          <a:p>
            <a:pPr algn="l">
              <a:defRPr sz="3400">
                <a:solidFill>
                  <a:srgbClr val="212121"/>
                </a:solidFill>
              </a:defRPr>
            </a:pPr>
          </a:p>
        </p:txBody>
      </p:sp>
      <p:sp>
        <p:nvSpPr>
          <p:cNvPr id="421"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5" y="12159975"/>
            <a:ext cx="12560778"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p:txBody>
      </p:sp>
      <p:pic>
        <p:nvPicPr>
          <p:cNvPr id="422" name="Captura de pantalla 2021-02-07 a las 19.56.42.png" descr="Captura de pantalla 2021-02-07 a las 19.56.42.png"/>
          <p:cNvPicPr>
            <a:picLocks noChangeAspect="1"/>
          </p:cNvPicPr>
          <p:nvPr/>
        </p:nvPicPr>
        <p:blipFill>
          <a:blip r:embed="rId4">
            <a:extLst/>
          </a:blip>
          <a:stretch>
            <a:fillRect/>
          </a:stretch>
        </p:blipFill>
        <p:spPr>
          <a:xfrm>
            <a:off x="17230253" y="3317061"/>
            <a:ext cx="3565373" cy="1687751"/>
          </a:xfrm>
          <a:prstGeom prst="rect">
            <a:avLst/>
          </a:prstGeom>
          <a:ln w="12700">
            <a:miter lim="400000"/>
          </a:ln>
        </p:spPr>
      </p:pic>
      <p:sp>
        <p:nvSpPr>
          <p:cNvPr id="423" name="Flecha"/>
          <p:cNvSpPr/>
          <p:nvPr/>
        </p:nvSpPr>
        <p:spPr>
          <a:xfrm>
            <a:off x="6125245" y="6732919"/>
            <a:ext cx="9756014" cy="858962"/>
          </a:xfrm>
          <a:prstGeom prst="rightArrow">
            <a:avLst>
              <a:gd name="adj1" fmla="val 32000"/>
              <a:gd name="adj2" fmla="val 94626"/>
            </a:avLst>
          </a:pr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pic>
        <p:nvPicPr>
          <p:cNvPr id="424" name="Captura de pantalla 2021-02-07 a las 20.01.22.png" descr="Captura de pantalla 2021-02-07 a las 20.01.22.png"/>
          <p:cNvPicPr>
            <a:picLocks noChangeAspect="1"/>
          </p:cNvPicPr>
          <p:nvPr/>
        </p:nvPicPr>
        <p:blipFill>
          <a:blip r:embed="rId6">
            <a:extLst/>
          </a:blip>
          <a:stretch>
            <a:fillRect/>
          </a:stretch>
        </p:blipFill>
        <p:spPr>
          <a:xfrm>
            <a:off x="16029131" y="5934695"/>
            <a:ext cx="5422902" cy="267970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29" name="Tratamiento del tabaquismo: “ Lo esencial”"/>
          <p:cNvGrpSpPr/>
          <p:nvPr/>
        </p:nvGrpSpPr>
        <p:grpSpPr>
          <a:xfrm>
            <a:off x="19685595" y="794716"/>
            <a:ext cx="3789453" cy="495303"/>
            <a:chOff x="0" y="0"/>
            <a:chExt cx="3789451" cy="495301"/>
          </a:xfrm>
        </p:grpSpPr>
        <p:sp>
          <p:nvSpPr>
            <p:cNvPr id="42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2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30" name="Tratamiento farmacológico: Fármacos de 1ª línea.…"/>
          <p:cNvSpPr txBox="1"/>
          <p:nvPr/>
        </p:nvSpPr>
        <p:spPr>
          <a:xfrm>
            <a:off x="2371474" y="3477902"/>
            <a:ext cx="20598310" cy="901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u="none">
                <a:solidFill>
                  <a:srgbClr val="212121"/>
                </a:solidFill>
              </a:rPr>
              <a:t> </a:t>
            </a:r>
            <a:r>
              <a:rPr u="none">
                <a:solidFill>
                  <a:srgbClr val="3E231A"/>
                </a:solidFill>
              </a:rPr>
              <a:t>Fármacos de 1ª línea.</a:t>
            </a:r>
          </a:p>
          <a:p>
            <a:pPr marL="431800" indent="-431800" algn="l">
              <a:buSzPct val="25000"/>
              <a:buBlip>
                <a:blip r:embed="rId3"/>
              </a:buBlip>
              <a:defRPr sz="3400" u="sng">
                <a:solidFill>
                  <a:srgbClr val="005493"/>
                </a:solidFill>
              </a:defRPr>
            </a:pPr>
            <a:r>
              <a:t>Terapia sustitutiva con nicotina (TSN).</a:t>
            </a:r>
            <a:r>
              <a:rPr sz="2500" u="none">
                <a:solidFill>
                  <a:srgbClr val="212121"/>
                </a:solidFill>
              </a:rPr>
              <a:t>Primer tratamiento para la cesación tabáquica. Amplia experiencia clínica. </a:t>
            </a:r>
            <a:endParaRPr sz="2600">
              <a:solidFill>
                <a:srgbClr val="212121"/>
              </a:solidFill>
            </a:endParaRPr>
          </a:p>
          <a:p>
            <a:pPr algn="l">
              <a:defRPr sz="2600">
                <a:solidFill>
                  <a:srgbClr val="212121"/>
                </a:solidFill>
              </a:defRPr>
            </a:pPr>
            <a:r>
              <a:t>     - Distintas formulaciones: Acción rápida (chicles, comprimidos, spray bucal) y acción sostenida ( parches transdérmicos de 16 y 24 horas)</a:t>
            </a:r>
          </a:p>
          <a:p>
            <a:pPr algn="l">
              <a:defRPr sz="2600">
                <a:solidFill>
                  <a:srgbClr val="212121"/>
                </a:solidFill>
              </a:defRPr>
            </a:pPr>
            <a:r>
              <a:t>     - Duración estándar del tratamiento: 12 semanas. </a:t>
            </a:r>
          </a:p>
          <a:p>
            <a:pPr algn="l">
              <a:defRPr sz="2600">
                <a:solidFill>
                  <a:srgbClr val="212121"/>
                </a:solidFill>
              </a:defRPr>
            </a:pPr>
            <a:r>
              <a:t>     - TSN en monoterapia o TSN combinada (&gt; eficacia que en monoterapia).</a:t>
            </a:r>
          </a:p>
          <a:p>
            <a:pPr algn="l">
              <a:defRPr sz="2600">
                <a:solidFill>
                  <a:srgbClr val="212121"/>
                </a:solidFill>
              </a:defRPr>
            </a:pPr>
            <a:r>
              <a:t>     - Efectos adversos generales: problemas GI, cefalea, insomnio, palpitaciones, mareos.</a:t>
            </a:r>
          </a:p>
          <a:p>
            <a:pPr algn="l">
              <a:defRPr sz="2600">
                <a:solidFill>
                  <a:srgbClr val="212121"/>
                </a:solidFill>
              </a:defRPr>
            </a:pPr>
          </a:p>
          <a:p>
            <a:pPr algn="l">
              <a:defRPr sz="2600">
                <a:solidFill>
                  <a:srgbClr val="212121"/>
                </a:solidFill>
              </a:defRPr>
            </a:pPr>
          </a:p>
          <a:p>
            <a:pPr algn="l">
              <a:defRPr sz="2600">
                <a:solidFill>
                  <a:srgbClr val="212121"/>
                </a:solidFill>
              </a:defRPr>
            </a:pPr>
            <a:r>
              <a:t>    - Precauciones: </a:t>
            </a:r>
            <a:r>
              <a:rPr>
                <a:solidFill>
                  <a:srgbClr val="945200"/>
                </a:solidFill>
              </a:rPr>
              <a:t>	</a:t>
            </a:r>
            <a:endParaRPr>
              <a:solidFill>
                <a:srgbClr val="945200"/>
              </a:solidFill>
            </a:endParaRPr>
          </a:p>
          <a:p>
            <a:pPr lvl="8" algn="l">
              <a:defRPr sz="2600">
                <a:solidFill>
                  <a:srgbClr val="945200"/>
                </a:solidFill>
              </a:defRPr>
            </a:pPr>
            <a:r>
              <a:t>           - HTA no controlada, hipertiroidismo, adolescentes (12-17 años) bajo vigilancia médica, úlcera péptica activa, feocromocitoma, </a:t>
            </a:r>
          </a:p>
          <a:p>
            <a:pPr lvl="8" algn="l">
              <a:defRPr sz="2600">
                <a:solidFill>
                  <a:srgbClr val="945200"/>
                </a:solidFill>
              </a:defRPr>
            </a:pPr>
            <a:r>
              <a:t>              hepatopatías o nefropatías graves. </a:t>
            </a: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r>
              <a:t>   </a:t>
            </a:r>
            <a:r>
              <a:rPr>
                <a:solidFill>
                  <a:srgbClr val="212121"/>
                </a:solidFill>
              </a:rPr>
              <a:t> - Contraindicaciones generales:</a:t>
            </a:r>
            <a:r>
              <a:t> Hipersensibilidad, embarazo?, lactancia, niños, IAM reciente, angina inestable, arritmias graves </a:t>
            </a:r>
            <a:endParaRPr sz="1200"/>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sp>
        <p:nvSpPr>
          <p:cNvPr id="431" name="- Fiore MC, Jaen CR, Baker TB, Bailey WC, Benowitz NL, Curry SJ, et al. Treating tobacco use and dependence: 2008 Update. Clinical Practice Guideline. Rockville, MD: U.S. Department of Health and Human Services. Public Health Service, 2008.…"/>
          <p:cNvSpPr txBox="1"/>
          <p:nvPr/>
        </p:nvSpPr>
        <p:spPr>
          <a:xfrm>
            <a:off x="10236975" y="12159975"/>
            <a:ext cx="12639304"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 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p:txBody>
      </p:sp>
      <p:pic>
        <p:nvPicPr>
          <p:cNvPr id="432" name="Captura de pantalla 2021-02-07 a las 20.27.08.png" descr="Captura de pantalla 2021-02-07 a las 20.27.08.png"/>
          <p:cNvPicPr>
            <a:picLocks noChangeAspect="1"/>
          </p:cNvPicPr>
          <p:nvPr/>
        </p:nvPicPr>
        <p:blipFill>
          <a:blip r:embed="rId4">
            <a:extLst/>
          </a:blip>
          <a:stretch>
            <a:fillRect/>
          </a:stretch>
        </p:blipFill>
        <p:spPr>
          <a:xfrm>
            <a:off x="15810222" y="5981700"/>
            <a:ext cx="5372102" cy="1752600"/>
          </a:xfrm>
          <a:prstGeom prst="rect">
            <a:avLst/>
          </a:prstGeom>
          <a:ln w="12700">
            <a:miter lim="400000"/>
          </a:ln>
        </p:spPr>
      </p:pic>
      <p:sp>
        <p:nvSpPr>
          <p:cNvPr id="433" name="Línea"/>
          <p:cNvSpPr/>
          <p:nvPr/>
        </p:nvSpPr>
        <p:spPr>
          <a:xfrm>
            <a:off x="13892710" y="5756011"/>
            <a:ext cx="2475092" cy="2"/>
          </a:xfrm>
          <a:prstGeom prst="line">
            <a:avLst/>
          </a:prstGeom>
          <a:ln w="38100">
            <a:solidFill>
              <a:srgbClr val="0096FF"/>
            </a:solidFill>
            <a:miter lim="400000"/>
            <a:tailEnd type="triangle"/>
          </a:ln>
        </p:spPr>
        <p:txBody>
          <a:bodyPr lIns="45718" tIns="45718" rIns="45718" bIns="45718"/>
          <a:lstStyle/>
          <a:p>
            <a:pPr/>
          </a:p>
        </p:txBody>
      </p:sp>
      <p:pic>
        <p:nvPicPr>
          <p:cNvPr id="434" name="Captura de pantalla 2021-02-06 a las 20.23.46.png" descr="Captura de pantalla 2021-02-06 a las 20.23.46.png"/>
          <p:cNvPicPr>
            <a:picLocks noChangeAspect="1"/>
          </p:cNvPicPr>
          <p:nvPr/>
        </p:nvPicPr>
        <p:blipFill>
          <a:blip r:embed="rId5">
            <a:extLst/>
          </a:blip>
          <a:stretch>
            <a:fillRect/>
          </a:stretch>
        </p:blipFill>
        <p:spPr>
          <a:xfrm>
            <a:off x="16476276" y="5336478"/>
            <a:ext cx="4520626" cy="608086"/>
          </a:xfrm>
          <a:prstGeom prst="rect">
            <a:avLst/>
          </a:prstGeom>
          <a:ln w="12700">
            <a:miter lim="400000"/>
          </a:ln>
        </p:spPr>
      </p:pic>
      <p:sp>
        <p:nvSpPr>
          <p:cNvPr id="435" name="Gráfico de líneas"/>
          <p:cNvSpPr/>
          <p:nvPr/>
        </p:nvSpPr>
        <p:spPr>
          <a:xfrm>
            <a:off x="14825405" y="5070328"/>
            <a:ext cx="609701" cy="6080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7" y="20628"/>
                  <a:pt x="970" y="20539"/>
                  <a:pt x="970" y="20432"/>
                </a:cubicBezTo>
                <a:lnTo>
                  <a:pt x="970" y="194"/>
                </a:lnTo>
                <a:cubicBezTo>
                  <a:pt x="970" y="87"/>
                  <a:pt x="883" y="0"/>
                  <a:pt x="776" y="0"/>
                </a:cubicBezTo>
                <a:lnTo>
                  <a:pt x="194" y="0"/>
                </a:lnTo>
                <a:close/>
                <a:moveTo>
                  <a:pt x="19991" y="7364"/>
                </a:moveTo>
                <a:lnTo>
                  <a:pt x="17165" y="8228"/>
                </a:lnTo>
                <a:lnTo>
                  <a:pt x="17811" y="8832"/>
                </a:lnTo>
                <a:lnTo>
                  <a:pt x="13288" y="13689"/>
                </a:lnTo>
                <a:lnTo>
                  <a:pt x="10021" y="10341"/>
                </a:lnTo>
                <a:lnTo>
                  <a:pt x="2932" y="17951"/>
                </a:lnTo>
                <a:lnTo>
                  <a:pt x="3799" y="18763"/>
                </a:lnTo>
                <a:lnTo>
                  <a:pt x="10041" y="12061"/>
                </a:lnTo>
                <a:lnTo>
                  <a:pt x="13327" y="15430"/>
                </a:lnTo>
                <a:lnTo>
                  <a:pt x="13766" y="14916"/>
                </a:lnTo>
                <a:lnTo>
                  <a:pt x="18678" y="9644"/>
                </a:lnTo>
                <a:lnTo>
                  <a:pt x="19324" y="10250"/>
                </a:lnTo>
                <a:lnTo>
                  <a:pt x="19991" y="7364"/>
                </a:ln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436" name="&gt;20 cig/día, ≥ 5 ptos Test Fagerström, Fallo de TSN en monoterapia, recaída o abstinencia con TSN en monoterapia."/>
          <p:cNvSpPr txBox="1"/>
          <p:nvPr/>
        </p:nvSpPr>
        <p:spPr>
          <a:xfrm>
            <a:off x="21282722" y="6448859"/>
            <a:ext cx="2475093"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sz="1000">
                <a:solidFill>
                  <a:srgbClr val="000000"/>
                </a:solidFill>
              </a:defRPr>
            </a:pPr>
            <a:r>
              <a:t>&gt;20 cig/día,</a:t>
            </a:r>
            <a:br/>
            <a:r>
              <a:t>≥ 5 ptos Test Fagerström,</a:t>
            </a:r>
            <a:br/>
            <a:r>
              <a:t>Fallo de TSN en monoterapia,</a:t>
            </a:r>
            <a:br/>
            <a:r>
              <a:t>recaída o abstinencia con TSN en monoterapia. </a:t>
            </a:r>
          </a:p>
        </p:txBody>
      </p:sp>
      <p:sp>
        <p:nvSpPr>
          <p:cNvPr id="437" name="De Higes Martínez EB, Perera López L. Manejo diagnóstico y tratamiento del tabaquismo en la práctica clínica diaria. Manual SEPAR de procedimientos, 2015. (disponible en www.separ.es)"/>
          <p:cNvSpPr txBox="1"/>
          <p:nvPr/>
        </p:nvSpPr>
        <p:spPr>
          <a:xfrm>
            <a:off x="10267425" y="12521924"/>
            <a:ext cx="9725659"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14300" indent="-114300" algn="l">
              <a:buSzPct val="125000"/>
              <a:buChar char="-"/>
              <a:defRPr sz="900"/>
            </a:lvl1pPr>
          </a:lstStyle>
          <a:p>
            <a:pPr/>
            <a:r>
              <a:t>De Higes Martínez EB, Perera López L. Manejo diagnóstico y tratamiento del tabaquismo en la práctica clínica diaria. Manual SEPAR de procedimientos, 2015. (disponible en www.separ.es) </a:t>
            </a:r>
          </a:p>
        </p:txBody>
      </p:sp>
      <p:sp>
        <p:nvSpPr>
          <p:cNvPr id="438" name="En embarazo y lactancia: se debe recomendar siempre el abandono COMPLETO del tabaco sin terapia sustitutiva con nicotina (TSN). No obstante, en caso de no conseguirse en mujeres embarazadas fumadoras muy dependientes, puede recomendarse la TSN bajo super"/>
          <p:cNvSpPr txBox="1"/>
          <p:nvPr/>
        </p:nvSpPr>
        <p:spPr>
          <a:xfrm>
            <a:off x="2398113" y="11399355"/>
            <a:ext cx="19648526"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57200" indent="-317500" algn="l" defTabSz="457200">
              <a:spcBef>
                <a:spcPts val="1200"/>
              </a:spcBef>
              <a:buClr>
                <a:srgbClr val="000000"/>
              </a:buClr>
              <a:buSzPct val="125000"/>
              <a:buFont typeface="Times Roman"/>
              <a:buChar char="•"/>
              <a:defRPr sz="1000">
                <a:solidFill>
                  <a:srgbClr val="000000"/>
                </a:solidFill>
              </a:defRPr>
            </a:pPr>
            <a:r>
              <a:t>	 En embarazo y lactancia: se debe recomendar siempre el abandono COMPLETO del tabaco sin terapia sustitutiva con nicotina (TSN). No obstante, en caso de no conseguirse en mujeres embarazadas fumadoras muy dependientes, puede recomendarse la TSN bajo supervisión médica, valorando siempre la relación riesgo-beneficio </a:t>
            </a:r>
            <a:br/>
            <a:endParaRPr sz="1200"/>
          </a:p>
          <a:p>
            <a:pPr marL="457200" indent="-317500" algn="l" defTabSz="457200">
              <a:spcBef>
                <a:spcPts val="1200"/>
              </a:spcBef>
              <a:buClr>
                <a:srgbClr val="000000"/>
              </a:buClr>
              <a:buSzPct val="125000"/>
              <a:buFont typeface="Times Roman"/>
              <a:buChar char="•"/>
              <a:defRPr sz="1000">
                <a:solidFill>
                  <a:srgbClr val="000000"/>
                </a:solidFill>
              </a:defRPr>
            </a:pPr>
            <a:r>
              <a:t>	–  No recomendado su uso en niños. Puede ser utilizado en adolescentes (de 12 a 17 años) bajo control médico </a:t>
            </a:r>
            <a:b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43" name="Tratamiento del tabaquismo: “ Lo esencial”"/>
          <p:cNvGrpSpPr/>
          <p:nvPr/>
        </p:nvGrpSpPr>
        <p:grpSpPr>
          <a:xfrm>
            <a:off x="19685595" y="794716"/>
            <a:ext cx="3789453" cy="495303"/>
            <a:chOff x="0" y="0"/>
            <a:chExt cx="3789451" cy="495301"/>
          </a:xfrm>
        </p:grpSpPr>
        <p:sp>
          <p:nvSpPr>
            <p:cNvPr id="441"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42"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44" name="Tratamiento farmacológico: Fármacos de 1ª línea.…"/>
          <p:cNvSpPr txBox="1"/>
          <p:nvPr/>
        </p:nvSpPr>
        <p:spPr>
          <a:xfrm>
            <a:off x="2307391" y="3359150"/>
            <a:ext cx="9811880" cy="699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u="none">
                <a:solidFill>
                  <a:srgbClr val="212121"/>
                </a:solidFill>
              </a:rPr>
              <a:t> </a:t>
            </a:r>
            <a:r>
              <a:rPr u="none">
                <a:solidFill>
                  <a:srgbClr val="3E231A"/>
                </a:solidFill>
              </a:rPr>
              <a:t>Fármacos de 1ª línea.</a:t>
            </a:r>
          </a:p>
          <a:p>
            <a:pPr marL="431800" indent="-431800" algn="l">
              <a:buSzPct val="25000"/>
              <a:buBlip>
                <a:blip r:embed="rId3"/>
              </a:buBlip>
              <a:defRPr sz="3400" u="sng">
                <a:solidFill>
                  <a:srgbClr val="005493"/>
                </a:solidFill>
              </a:defRPr>
            </a:pPr>
            <a:r>
              <a:t>Terapia sustitutiva con nicotina (TSN).</a:t>
            </a:r>
            <a:r>
              <a:rPr sz="2500" u="none">
                <a:solidFill>
                  <a:srgbClr val="212121"/>
                </a:solidFill>
              </a:rPr>
              <a:t> </a:t>
            </a:r>
            <a:endParaRPr sz="2500">
              <a:solidFill>
                <a:srgbClr val="212121"/>
              </a:solidFill>
            </a:endParaRPr>
          </a:p>
          <a:p>
            <a:pPr algn="l">
              <a:defRPr sz="2500">
                <a:solidFill>
                  <a:srgbClr val="212121"/>
                </a:solidFill>
              </a:defRPr>
            </a:pPr>
            <a:r>
              <a:t>         </a:t>
            </a:r>
            <a:r>
              <a:rPr sz="4500">
                <a:solidFill>
                  <a:srgbClr val="005493"/>
                </a:solidFill>
              </a:rPr>
              <a:t>Parches de nicotina</a:t>
            </a:r>
            <a:endParaRPr sz="3700">
              <a:solidFill>
                <a:srgbClr val="005493"/>
              </a:solidFill>
            </a:endParaRPr>
          </a:p>
          <a:p>
            <a:pPr algn="l">
              <a:defRPr sz="3700">
                <a:solidFill>
                  <a:srgbClr val="005493"/>
                </a:solidFill>
              </a:defRPr>
            </a:pPr>
          </a:p>
          <a:p>
            <a:pPr algn="l">
              <a:defRPr sz="3700">
                <a:solidFill>
                  <a:srgbClr val="005493"/>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1200">
                <a:solidFill>
                  <a:srgbClr val="945200"/>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sp>
        <p:nvSpPr>
          <p:cNvPr id="445" name="- Fiore MC, Jaen CR, Baker TB, Bailey WC, Benowitz NL, Curry SJ, et al. Treating tobacco use and dependence: 2008 Update. Clinical Practice Guideline. Rockville, MD: U.S. Department of Health and Human Services. Public Health Service, 2008.…"/>
          <p:cNvSpPr txBox="1"/>
          <p:nvPr/>
        </p:nvSpPr>
        <p:spPr>
          <a:xfrm>
            <a:off x="10236975" y="12159975"/>
            <a:ext cx="12639304"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 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p:txBody>
      </p:sp>
      <p:sp>
        <p:nvSpPr>
          <p:cNvPr id="446" name="De Higes Martínez EB, Perera López L. Manejo diagnóstico y tratamiento del tabaquismo en la práctica clínica diaria. Manual SEPAR de procedimientos, 2015. (disponible en www.separ.es)"/>
          <p:cNvSpPr txBox="1"/>
          <p:nvPr/>
        </p:nvSpPr>
        <p:spPr>
          <a:xfrm>
            <a:off x="10267425" y="12521924"/>
            <a:ext cx="9725659"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14300" indent="-114300" algn="l">
              <a:buSzPct val="125000"/>
              <a:buChar char="-"/>
              <a:defRPr sz="900"/>
            </a:lvl1pPr>
          </a:lstStyle>
          <a:p>
            <a:pPr/>
            <a:r>
              <a:t>De Higes Martínez EB, Perera López L. Manejo diagnóstico y tratamiento del tabaquismo en la práctica clínica diaria. Manual SEPAR de procedimientos, 2015. (disponible en www.separ.es) </a:t>
            </a:r>
          </a:p>
        </p:txBody>
      </p:sp>
      <p:pic>
        <p:nvPicPr>
          <p:cNvPr id="447" name="Captura de pantalla 2021-02-07 a las 20.43.14.png" descr="Captura de pantalla 2021-02-07 a las 20.43.14.png"/>
          <p:cNvPicPr>
            <a:picLocks noChangeAspect="1"/>
          </p:cNvPicPr>
          <p:nvPr/>
        </p:nvPicPr>
        <p:blipFill>
          <a:blip r:embed="rId4">
            <a:extLst/>
          </a:blip>
          <a:stretch>
            <a:fillRect/>
          </a:stretch>
        </p:blipFill>
        <p:spPr>
          <a:xfrm>
            <a:off x="4465956" y="5729332"/>
            <a:ext cx="5841036" cy="4132222"/>
          </a:xfrm>
          <a:prstGeom prst="rect">
            <a:avLst/>
          </a:prstGeom>
          <a:ln w="12700">
            <a:miter lim="400000"/>
          </a:ln>
        </p:spPr>
      </p:pic>
      <p:pic>
        <p:nvPicPr>
          <p:cNvPr id="448" name="Captura de pantalla 2021-02-07 a las 20.43.59.png" descr="Captura de pantalla 2021-02-07 a las 20.43.59.png"/>
          <p:cNvPicPr>
            <a:picLocks noChangeAspect="1"/>
          </p:cNvPicPr>
          <p:nvPr/>
        </p:nvPicPr>
        <p:blipFill>
          <a:blip r:embed="rId5">
            <a:extLst/>
          </a:blip>
          <a:stretch>
            <a:fillRect/>
          </a:stretch>
        </p:blipFill>
        <p:spPr>
          <a:xfrm>
            <a:off x="10497297" y="7119253"/>
            <a:ext cx="2716524" cy="1352382"/>
          </a:xfrm>
          <a:prstGeom prst="rect">
            <a:avLst/>
          </a:prstGeom>
          <a:ln w="12700">
            <a:miter lim="400000"/>
          </a:ln>
        </p:spPr>
      </p:pic>
      <p:pic>
        <p:nvPicPr>
          <p:cNvPr id="449" name="Captura de pantalla 2021-02-14 a las 21.50.50.png" descr="Captura de pantalla 2021-02-14 a las 21.50.50.png"/>
          <p:cNvPicPr>
            <a:picLocks noChangeAspect="1"/>
          </p:cNvPicPr>
          <p:nvPr/>
        </p:nvPicPr>
        <p:blipFill>
          <a:blip r:embed="rId6">
            <a:extLst/>
          </a:blip>
          <a:stretch>
            <a:fillRect/>
          </a:stretch>
        </p:blipFill>
        <p:spPr>
          <a:xfrm>
            <a:off x="14323804" y="3234164"/>
            <a:ext cx="1612902" cy="1803402"/>
          </a:xfrm>
          <a:prstGeom prst="rect">
            <a:avLst/>
          </a:prstGeom>
          <a:ln w="12700">
            <a:miter lim="400000"/>
          </a:ln>
        </p:spPr>
      </p:pic>
      <p:pic>
        <p:nvPicPr>
          <p:cNvPr id="450" name="Captura de pantalla 2021-02-14 a las 21.51.43.png" descr="Captura de pantalla 2021-02-14 a las 21.51.43.png"/>
          <p:cNvPicPr>
            <a:picLocks noChangeAspect="1"/>
          </p:cNvPicPr>
          <p:nvPr/>
        </p:nvPicPr>
        <p:blipFill>
          <a:blip r:embed="rId7">
            <a:extLst/>
          </a:blip>
          <a:stretch>
            <a:fillRect/>
          </a:stretch>
        </p:blipFill>
        <p:spPr>
          <a:xfrm>
            <a:off x="16354659" y="3151920"/>
            <a:ext cx="2318516" cy="1967890"/>
          </a:xfrm>
          <a:prstGeom prst="rect">
            <a:avLst/>
          </a:prstGeom>
          <a:ln w="12700">
            <a:miter lim="400000"/>
          </a:ln>
        </p:spPr>
      </p:pic>
      <p:pic>
        <p:nvPicPr>
          <p:cNvPr id="451" name="Captura de pantalla 2021-02-14 a las 21.52.53.png" descr="Captura de pantalla 2021-02-14 a las 21.52.53.png"/>
          <p:cNvPicPr>
            <a:picLocks noChangeAspect="1"/>
          </p:cNvPicPr>
          <p:nvPr/>
        </p:nvPicPr>
        <p:blipFill>
          <a:blip r:embed="rId8">
            <a:extLst/>
          </a:blip>
          <a:stretch>
            <a:fillRect/>
          </a:stretch>
        </p:blipFill>
        <p:spPr>
          <a:xfrm>
            <a:off x="19331441" y="3234164"/>
            <a:ext cx="1650483" cy="18034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Índice"/>
          <p:cNvSpPr txBox="1"/>
          <p:nvPr>
            <p:ph type="title"/>
          </p:nvPr>
        </p:nvSpPr>
        <p:spPr>
          <a:prstGeom prst="rect">
            <a:avLst/>
          </a:prstGeom>
        </p:spPr>
        <p:txBody>
          <a:bodyPr/>
          <a:lstStyle>
            <a:lvl1pPr>
              <a:defRPr>
                <a:solidFill>
                  <a:srgbClr val="005493"/>
                </a:solidFill>
              </a:defRPr>
            </a:lvl1pPr>
          </a:lstStyle>
          <a:p>
            <a:pPr/>
            <a:r>
              <a:t>Índice</a:t>
            </a:r>
          </a:p>
        </p:txBody>
      </p:sp>
      <p:sp>
        <p:nvSpPr>
          <p:cNvPr id="127" name="Introducción…"/>
          <p:cNvSpPr txBox="1"/>
          <p:nvPr>
            <p:ph type="body" idx="1"/>
          </p:nvPr>
        </p:nvSpPr>
        <p:spPr>
          <a:xfrm>
            <a:off x="2381250" y="2413250"/>
            <a:ext cx="19621500" cy="8191501"/>
          </a:xfrm>
          <a:prstGeom prst="rect">
            <a:avLst/>
          </a:prstGeom>
        </p:spPr>
        <p:txBody>
          <a:bodyPr/>
          <a:lstStyle/>
          <a:p>
            <a:pPr>
              <a:buBlip>
                <a:blip r:embed="rId2"/>
              </a:buBlip>
            </a:pPr>
            <a:r>
              <a:t>Introducción</a:t>
            </a:r>
          </a:p>
          <a:p>
            <a:pPr>
              <a:buBlip>
                <a:blip r:embed="rId2"/>
              </a:buBlip>
            </a:pPr>
            <a:r>
              <a:t>“State of the Art”</a:t>
            </a:r>
          </a:p>
          <a:p>
            <a:pPr>
              <a:buBlip>
                <a:blip r:embed="rId2"/>
              </a:buBlip>
            </a:pPr>
            <a:r>
              <a:t>Conclusiones y puntos clave</a:t>
            </a:r>
          </a:p>
        </p:txBody>
      </p:sp>
      <p:grpSp>
        <p:nvGrpSpPr>
          <p:cNvPr id="130" name="Tratamiento del tabaquismo: “ Lo esencial”"/>
          <p:cNvGrpSpPr/>
          <p:nvPr/>
        </p:nvGrpSpPr>
        <p:grpSpPr>
          <a:xfrm>
            <a:off x="19525386" y="874822"/>
            <a:ext cx="3789452" cy="495302"/>
            <a:chOff x="0" y="0"/>
            <a:chExt cx="3789451" cy="495301"/>
          </a:xfrm>
        </p:grpSpPr>
        <p:sp>
          <p:nvSpPr>
            <p:cNvPr id="128"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29" name="Tratamiento del tabaquismo: “ Lo esencial” Tratamiento del tabaquismo: “ Lo esencial”" descr="Tratamiento del tabaquismo: “ Lo esencial” Tratamiento del tabaquismo: “ Lo esencial”"/>
            <p:cNvPicPr>
              <a:picLocks noChangeAspect="1"/>
            </p:cNvPicPr>
            <p:nvPr/>
          </p:nvPicPr>
          <p:blipFill>
            <a:blip r:embed="rId3">
              <a:extLst/>
            </a:blip>
            <a:stretch>
              <a:fillRect/>
            </a:stretch>
          </p:blipFill>
          <p:spPr>
            <a:xfrm>
              <a:off x="-1" y="0"/>
              <a:ext cx="3789453" cy="495302"/>
            </a:xfrm>
            <a:prstGeom prst="rect">
              <a:avLst/>
            </a:prstGeom>
            <a:ln w="12700" cap="flat">
              <a:noFill/>
              <a:miter lim="400000"/>
            </a:ln>
            <a:effectLst/>
          </p:spPr>
        </p:pic>
      </p:grpSp>
      <p:pic>
        <p:nvPicPr>
          <p:cNvPr id="131" name="Captura de pantalla 2021-02-14 a las 22.07.14.png" descr="Captura de pantalla 2021-02-14 a las 22.07.14.png"/>
          <p:cNvPicPr>
            <a:picLocks noChangeAspect="1"/>
          </p:cNvPicPr>
          <p:nvPr/>
        </p:nvPicPr>
        <p:blipFill>
          <a:blip r:embed="rId4">
            <a:extLst/>
          </a:blip>
          <a:stretch>
            <a:fillRect/>
          </a:stretch>
        </p:blipFill>
        <p:spPr>
          <a:xfrm>
            <a:off x="10297275" y="2975850"/>
            <a:ext cx="3789451" cy="1193938"/>
          </a:xfrm>
          <a:prstGeom prst="rect">
            <a:avLst/>
          </a:prstGeom>
          <a:ln w="12700">
            <a:miter lim="400000"/>
          </a:ln>
        </p:spPr>
      </p:pic>
      <p:sp>
        <p:nvSpPr>
          <p:cNvPr id="132" name="Birrete"/>
          <p:cNvSpPr/>
          <p:nvPr/>
        </p:nvSpPr>
        <p:spPr>
          <a:xfrm>
            <a:off x="14335757" y="1765982"/>
            <a:ext cx="1512097" cy="827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4"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2" y="10509"/>
                </a:cubicBezTo>
                <a:lnTo>
                  <a:pt x="19292"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4" y="6091"/>
                </a:cubicBezTo>
                <a:cubicBezTo>
                  <a:pt x="10084"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56" name="Tratamiento del tabaquismo: “ Lo esencial”"/>
          <p:cNvGrpSpPr/>
          <p:nvPr/>
        </p:nvGrpSpPr>
        <p:grpSpPr>
          <a:xfrm>
            <a:off x="19685595" y="794716"/>
            <a:ext cx="3789453" cy="495303"/>
            <a:chOff x="0" y="0"/>
            <a:chExt cx="3789451" cy="495301"/>
          </a:xfrm>
        </p:grpSpPr>
        <p:sp>
          <p:nvSpPr>
            <p:cNvPr id="45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5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57" name="Tratamiento farmacológico: Fármacos de 1ª línea.…"/>
          <p:cNvSpPr txBox="1"/>
          <p:nvPr/>
        </p:nvSpPr>
        <p:spPr>
          <a:xfrm>
            <a:off x="2307391" y="3359150"/>
            <a:ext cx="14707642" cy="699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r>
              <a:rPr u="none">
                <a:solidFill>
                  <a:srgbClr val="212121"/>
                </a:solidFill>
              </a:rPr>
              <a:t> </a:t>
            </a:r>
            <a:r>
              <a:rPr u="none">
                <a:solidFill>
                  <a:srgbClr val="3E231A"/>
                </a:solidFill>
              </a:rPr>
              <a:t>Fármacos de 1ª línea.</a:t>
            </a:r>
          </a:p>
          <a:p>
            <a:pPr marL="431800" indent="-431800" algn="l">
              <a:buSzPct val="25000"/>
              <a:buBlip>
                <a:blip r:embed="rId3"/>
              </a:buBlip>
              <a:defRPr sz="3400" u="sng">
                <a:solidFill>
                  <a:srgbClr val="005493"/>
                </a:solidFill>
              </a:defRPr>
            </a:pPr>
            <a:r>
              <a:t>Terapia sustitutiva con nicotina (TSN).</a:t>
            </a:r>
            <a:r>
              <a:rPr sz="2500" u="none">
                <a:solidFill>
                  <a:srgbClr val="212121"/>
                </a:solidFill>
              </a:rPr>
              <a:t> </a:t>
            </a:r>
            <a:endParaRPr sz="2500">
              <a:solidFill>
                <a:srgbClr val="212121"/>
              </a:solidFill>
            </a:endParaRPr>
          </a:p>
          <a:p>
            <a:pPr algn="l">
              <a:defRPr sz="2500">
                <a:solidFill>
                  <a:srgbClr val="212121"/>
                </a:solidFill>
              </a:defRPr>
            </a:pPr>
            <a:r>
              <a:t>         </a:t>
            </a:r>
            <a:r>
              <a:rPr sz="4500">
                <a:solidFill>
                  <a:srgbClr val="005493"/>
                </a:solidFill>
              </a:rPr>
              <a:t>Parches, chicles, comprimidos y spray bucal de nicotina</a:t>
            </a:r>
            <a:endParaRPr sz="3700">
              <a:solidFill>
                <a:srgbClr val="005493"/>
              </a:solidFill>
            </a:endParaRPr>
          </a:p>
          <a:p>
            <a:pPr algn="l">
              <a:defRPr sz="3700">
                <a:solidFill>
                  <a:srgbClr val="005493"/>
                </a:solidFill>
              </a:defRPr>
            </a:pPr>
          </a:p>
          <a:p>
            <a:pPr algn="l">
              <a:defRPr sz="3700">
                <a:solidFill>
                  <a:srgbClr val="005493"/>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1200">
                <a:solidFill>
                  <a:srgbClr val="945200"/>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sp>
        <p:nvSpPr>
          <p:cNvPr id="458" name="- Fiore MC, Jaen CR, Baker TB, Bailey WC, Benowitz NL, Curry SJ, et al. Treating tobacco use and dependence: 2008 Update. Clinical Practice Guideline. Rockville, MD: U.S. Department of Health and Human Services. Public Health Service, 2008.…"/>
          <p:cNvSpPr txBox="1"/>
          <p:nvPr/>
        </p:nvSpPr>
        <p:spPr>
          <a:xfrm>
            <a:off x="10236975" y="12159975"/>
            <a:ext cx="12639304"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 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p:txBody>
      </p:sp>
      <p:sp>
        <p:nvSpPr>
          <p:cNvPr id="459" name="De Higes Martínez EB, Perera López L. Manejo diagnóstico y tratamiento del tabaquismo en la práctica clínica diaria. Manual SEPAR de procedimientos, 2015. (disponible en www.separ.es)"/>
          <p:cNvSpPr txBox="1"/>
          <p:nvPr/>
        </p:nvSpPr>
        <p:spPr>
          <a:xfrm>
            <a:off x="10267425" y="12521924"/>
            <a:ext cx="9725659"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14300" indent="-114300" algn="l">
              <a:buSzPct val="125000"/>
              <a:buChar char="-"/>
              <a:defRPr sz="900"/>
            </a:lvl1pPr>
          </a:lstStyle>
          <a:p>
            <a:pPr/>
            <a:r>
              <a:t>De Higes Martínez EB, Perera López L. Manejo diagnóstico y tratamiento del tabaquismo en la práctica clínica diaria. Manual SEPAR de procedimientos, 2015. (disponible en www.separ.es) </a:t>
            </a:r>
          </a:p>
        </p:txBody>
      </p:sp>
      <p:pic>
        <p:nvPicPr>
          <p:cNvPr id="460" name="Captura de pantalla 2021-02-07 a las 20.52.37.png" descr="Captura de pantalla 2021-02-07 a las 20.52.37.png"/>
          <p:cNvPicPr>
            <a:picLocks noChangeAspect="1"/>
          </p:cNvPicPr>
          <p:nvPr/>
        </p:nvPicPr>
        <p:blipFill>
          <a:blip r:embed="rId4">
            <a:extLst/>
          </a:blip>
          <a:stretch>
            <a:fillRect/>
          </a:stretch>
        </p:blipFill>
        <p:spPr>
          <a:xfrm>
            <a:off x="6839505" y="5551885"/>
            <a:ext cx="8369301" cy="5562602"/>
          </a:xfrm>
          <a:prstGeom prst="rect">
            <a:avLst/>
          </a:prstGeom>
          <a:ln w="12700">
            <a:miter lim="400000"/>
          </a:ln>
        </p:spPr>
      </p:pic>
      <p:pic>
        <p:nvPicPr>
          <p:cNvPr id="461" name="Captura de pantalla 2021-02-14 a las 21.53.45.png" descr="Captura de pantalla 2021-02-14 a las 21.53.45.png"/>
          <p:cNvPicPr>
            <a:picLocks noChangeAspect="1"/>
          </p:cNvPicPr>
          <p:nvPr/>
        </p:nvPicPr>
        <p:blipFill>
          <a:blip r:embed="rId5">
            <a:extLst/>
          </a:blip>
          <a:stretch>
            <a:fillRect/>
          </a:stretch>
        </p:blipFill>
        <p:spPr>
          <a:xfrm>
            <a:off x="17826569" y="3232854"/>
            <a:ext cx="1119321" cy="1946092"/>
          </a:xfrm>
          <a:prstGeom prst="rect">
            <a:avLst/>
          </a:prstGeom>
          <a:ln w="12700">
            <a:miter lim="400000"/>
          </a:ln>
        </p:spPr>
      </p:pic>
      <p:pic>
        <p:nvPicPr>
          <p:cNvPr id="462" name="Captura de pantalla 2021-02-14 a las 21.55.50.png" descr="Captura de pantalla 2021-02-14 a las 21.55.50.png"/>
          <p:cNvPicPr>
            <a:picLocks noChangeAspect="1"/>
          </p:cNvPicPr>
          <p:nvPr/>
        </p:nvPicPr>
        <p:blipFill>
          <a:blip r:embed="rId6">
            <a:extLst/>
          </a:blip>
          <a:stretch>
            <a:fillRect/>
          </a:stretch>
        </p:blipFill>
        <p:spPr>
          <a:xfrm>
            <a:off x="19168805" y="3232854"/>
            <a:ext cx="1354334" cy="1946091"/>
          </a:xfrm>
          <a:prstGeom prst="rect">
            <a:avLst/>
          </a:prstGeom>
          <a:ln w="12700">
            <a:miter lim="400000"/>
          </a:ln>
        </p:spPr>
      </p:pic>
      <p:pic>
        <p:nvPicPr>
          <p:cNvPr id="463" name="Captura de pantalla 2021-02-14 a las 21.56.52.png" descr="Captura de pantalla 2021-02-14 a las 21.56.52.png"/>
          <p:cNvPicPr>
            <a:picLocks noChangeAspect="1"/>
          </p:cNvPicPr>
          <p:nvPr/>
        </p:nvPicPr>
        <p:blipFill>
          <a:blip r:embed="rId7">
            <a:extLst/>
          </a:blip>
          <a:stretch>
            <a:fillRect/>
          </a:stretch>
        </p:blipFill>
        <p:spPr>
          <a:xfrm>
            <a:off x="20746054" y="3232854"/>
            <a:ext cx="1405145" cy="1946092"/>
          </a:xfrm>
          <a:prstGeom prst="rect">
            <a:avLst/>
          </a:prstGeom>
          <a:ln w="12700">
            <a:miter lim="400000"/>
          </a:ln>
        </p:spPr>
      </p:pic>
      <p:pic>
        <p:nvPicPr>
          <p:cNvPr id="464" name="Captura de pantalla 2021-02-14 a las 21.58.09.png" descr="Captura de pantalla 2021-02-14 a las 21.58.09.png"/>
          <p:cNvPicPr>
            <a:picLocks noChangeAspect="1"/>
          </p:cNvPicPr>
          <p:nvPr/>
        </p:nvPicPr>
        <p:blipFill>
          <a:blip r:embed="rId8">
            <a:extLst/>
          </a:blip>
          <a:stretch>
            <a:fillRect/>
          </a:stretch>
        </p:blipFill>
        <p:spPr>
          <a:xfrm>
            <a:off x="19121659" y="5633573"/>
            <a:ext cx="1448628" cy="3500849"/>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69" name="Tratamiento del tabaquismo: “ Lo esencial”"/>
          <p:cNvGrpSpPr/>
          <p:nvPr/>
        </p:nvGrpSpPr>
        <p:grpSpPr>
          <a:xfrm>
            <a:off x="19685595" y="794716"/>
            <a:ext cx="3789453" cy="495303"/>
            <a:chOff x="0" y="0"/>
            <a:chExt cx="3789451" cy="495301"/>
          </a:xfrm>
        </p:grpSpPr>
        <p:sp>
          <p:nvSpPr>
            <p:cNvPr id="46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6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70" name="Tratamiento farmacológico. Comparativas de eficacia “head to head” entre fármacos de 1ª línea.…"/>
          <p:cNvSpPr txBox="1"/>
          <p:nvPr/>
        </p:nvSpPr>
        <p:spPr>
          <a:xfrm>
            <a:off x="2755663" y="3526789"/>
            <a:ext cx="18718809" cy="6662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 Comparativas de eficacia “head to head” entre fármacos de 1ª línea.</a:t>
            </a:r>
            <a:endParaRPr sz="3700"/>
          </a:p>
          <a:p>
            <a:pPr algn="l">
              <a:defRPr sz="3700">
                <a:solidFill>
                  <a:srgbClr val="212121"/>
                </a:solidFill>
              </a:defRPr>
            </a:pPr>
            <a:r>
              <a:t>     </a:t>
            </a:r>
          </a:p>
          <a:p>
            <a:pPr algn="l">
              <a:lnSpc>
                <a:spcPct val="120000"/>
              </a:lnSpc>
              <a:defRPr sz="3700">
                <a:solidFill>
                  <a:srgbClr val="212121"/>
                </a:solidFill>
              </a:defRPr>
            </a:pPr>
            <a:r>
              <a:t>    * Bupropion vs TSN.  OR= 0,99, IC 95%; 0,86-1,13</a:t>
            </a:r>
          </a:p>
          <a:p>
            <a:pPr algn="l">
              <a:lnSpc>
                <a:spcPct val="120000"/>
              </a:lnSpc>
              <a:defRPr sz="3700">
                <a:solidFill>
                  <a:srgbClr val="212121"/>
                </a:solidFill>
              </a:defRPr>
            </a:pPr>
            <a:r>
              <a:t>    * Vareniclina vs TSN monoterapia.   OR= 1,57, IC 95%; 1,29-1,91.</a:t>
            </a:r>
          </a:p>
          <a:p>
            <a:pPr algn="l">
              <a:lnSpc>
                <a:spcPct val="120000"/>
              </a:lnSpc>
              <a:defRPr sz="3700">
                <a:solidFill>
                  <a:srgbClr val="212121"/>
                </a:solidFill>
              </a:defRPr>
            </a:pPr>
            <a:r>
              <a:t>    * Vareniclina vs Bupropion.   OR= 1,59, IC 95%; 1,29-1,96 </a:t>
            </a:r>
          </a:p>
          <a:p>
            <a:pPr algn="l">
              <a:lnSpc>
                <a:spcPct val="120000"/>
              </a:lnSpc>
              <a:defRPr sz="3700">
                <a:solidFill>
                  <a:srgbClr val="212121"/>
                </a:solidFill>
              </a:defRPr>
            </a:pPr>
            <a:r>
              <a:t>      </a:t>
            </a:r>
          </a:p>
          <a:p>
            <a:pPr algn="l">
              <a:defRPr sz="3700">
                <a:solidFill>
                  <a:srgbClr val="212121"/>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pic>
        <p:nvPicPr>
          <p:cNvPr id="471" name="Captura de pantalla 2021-02-06 a las 20.23.46.png" descr="Captura de pantalla 2021-02-06 a las 20.23.46.png"/>
          <p:cNvPicPr>
            <a:picLocks noChangeAspect="1"/>
          </p:cNvPicPr>
          <p:nvPr/>
        </p:nvPicPr>
        <p:blipFill>
          <a:blip r:embed="rId4">
            <a:extLst/>
          </a:blip>
          <a:stretch>
            <a:fillRect/>
          </a:stretch>
        </p:blipFill>
        <p:spPr>
          <a:xfrm>
            <a:off x="18587752" y="11873056"/>
            <a:ext cx="4520625" cy="608086"/>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76" name="Tratamiento del tabaquismo: “ Lo esencial”"/>
          <p:cNvGrpSpPr/>
          <p:nvPr/>
        </p:nvGrpSpPr>
        <p:grpSpPr>
          <a:xfrm>
            <a:off x="19685595" y="794716"/>
            <a:ext cx="3789453" cy="495303"/>
            <a:chOff x="0" y="0"/>
            <a:chExt cx="3789451" cy="495301"/>
          </a:xfrm>
        </p:grpSpPr>
        <p:sp>
          <p:nvSpPr>
            <p:cNvPr id="47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7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77" name="Tratamiento farmacológico combinado. Eficacia cesación a los 6 meses.…"/>
          <p:cNvSpPr txBox="1"/>
          <p:nvPr/>
        </p:nvSpPr>
        <p:spPr>
          <a:xfrm>
            <a:off x="3060064" y="3071112"/>
            <a:ext cx="14745674" cy="101371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 combinado. Eficacia cesación a los 6 meses. </a:t>
            </a:r>
            <a:endParaRPr sz="3700"/>
          </a:p>
          <a:p>
            <a:pPr algn="l">
              <a:defRPr sz="3700">
                <a:solidFill>
                  <a:srgbClr val="212121"/>
                </a:solidFill>
              </a:defRPr>
            </a:pPr>
            <a:r>
              <a:t>     </a:t>
            </a:r>
          </a:p>
          <a:p>
            <a:pPr algn="l">
              <a:lnSpc>
                <a:spcPct val="120000"/>
              </a:lnSpc>
              <a:defRPr sz="3700">
                <a:solidFill>
                  <a:srgbClr val="212121"/>
                </a:solidFill>
              </a:defRPr>
            </a:pPr>
            <a:r>
              <a:t>    * TSN combinada vs placebo.           OR= 2,73, IC 95%; 2,07-3,65.</a:t>
            </a:r>
          </a:p>
          <a:p>
            <a:pPr algn="l">
              <a:lnSpc>
                <a:spcPct val="120000"/>
              </a:lnSpc>
              <a:defRPr sz="3700">
                <a:solidFill>
                  <a:srgbClr val="212121"/>
                </a:solidFill>
              </a:defRPr>
            </a:pPr>
            <a:r>
              <a:t>    * TSN combinada vs TSN parches.  OR= 1,43, IC 95%; 1,08-1,91.</a:t>
            </a:r>
          </a:p>
          <a:p>
            <a:pPr algn="l">
              <a:lnSpc>
                <a:spcPct val="120000"/>
              </a:lnSpc>
              <a:defRPr sz="3700">
                <a:solidFill>
                  <a:srgbClr val="212121"/>
                </a:solidFill>
              </a:defRPr>
            </a:pPr>
            <a:r>
              <a:t>    * TSN combinada vs TSN chicles.     OR= 1,63, IC 95%; 1,21-2,2. </a:t>
            </a:r>
          </a:p>
          <a:p>
            <a:pPr algn="l">
              <a:lnSpc>
                <a:spcPct val="120000"/>
              </a:lnSpc>
              <a:defRPr sz="3700">
                <a:solidFill>
                  <a:srgbClr val="212121"/>
                </a:solidFill>
              </a:defRPr>
            </a:pPr>
            <a:r>
              <a:t>    * TSN combinada vs Bupropion.      OR= 1,59, IC 95%; 1,29-1,96 </a:t>
            </a:r>
          </a:p>
          <a:p>
            <a:pPr algn="l">
              <a:lnSpc>
                <a:spcPct val="120000"/>
              </a:lnSpc>
              <a:defRPr sz="3700">
                <a:solidFill>
                  <a:srgbClr val="212121"/>
                </a:solidFill>
              </a:defRPr>
            </a:pPr>
            <a:r>
              <a:t>    * Vareniclina vs TSN combinada.       OR= 1,06; IC 95%; 0,75-1,48.</a:t>
            </a:r>
          </a:p>
          <a:p>
            <a:pPr algn="l">
              <a:lnSpc>
                <a:spcPct val="120000"/>
              </a:lnSpc>
              <a:defRPr sz="3700">
                <a:solidFill>
                  <a:srgbClr val="212121"/>
                </a:solidFill>
              </a:defRPr>
            </a:pPr>
            <a:r>
              <a:t>    * TSN + bupropion vs TSN sólo.       OR= 1,23, IC 95%; 0,67-2,26.</a:t>
            </a:r>
          </a:p>
          <a:p>
            <a:pPr algn="l">
              <a:lnSpc>
                <a:spcPct val="120000"/>
              </a:lnSpc>
              <a:defRPr sz="3700">
                <a:solidFill>
                  <a:srgbClr val="212121"/>
                </a:solidFill>
              </a:defRPr>
            </a:pPr>
            <a:r>
              <a:t>    *  Vareniclina + bupropion.                 Sólo un estudio. No concluyente. </a:t>
            </a:r>
          </a:p>
          <a:p>
            <a:pPr algn="l">
              <a:lnSpc>
                <a:spcPct val="120000"/>
              </a:lnSpc>
              <a:defRPr sz="3700">
                <a:solidFill>
                  <a:srgbClr val="212121"/>
                </a:solidFill>
              </a:defRPr>
            </a:pPr>
            <a:r>
              <a:t>    * Vareniclina + TSN vs vareniclina.    OR= 1,62, IC 95%; 1,18-2,23.   </a:t>
            </a:r>
          </a:p>
          <a:p>
            <a:pPr algn="l">
              <a:defRPr sz="3700">
                <a:solidFill>
                  <a:srgbClr val="212121"/>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pic>
        <p:nvPicPr>
          <p:cNvPr id="478" name="Captura de pantalla 2021-02-06 a las 20.23.46.png" descr="Captura de pantalla 2021-02-06 a las 20.23.46.png"/>
          <p:cNvPicPr>
            <a:picLocks noChangeAspect="1"/>
          </p:cNvPicPr>
          <p:nvPr/>
        </p:nvPicPr>
        <p:blipFill>
          <a:blip r:embed="rId4">
            <a:extLst/>
          </a:blip>
          <a:stretch>
            <a:fillRect/>
          </a:stretch>
        </p:blipFill>
        <p:spPr>
          <a:xfrm>
            <a:off x="16018766" y="11685619"/>
            <a:ext cx="5207627" cy="700496"/>
          </a:xfrm>
          <a:prstGeom prst="rect">
            <a:avLst/>
          </a:prstGeom>
          <a:ln w="12700">
            <a:miter lim="400000"/>
          </a:ln>
        </p:spPr>
      </p:pic>
      <p:grpSp>
        <p:nvGrpSpPr>
          <p:cNvPr id="481" name="Chang P, Chiang C, Ho W, et al. Combination therapy of varenicline with nicotine replacement therapy is better than varenicline alone: a systematic review and meta-analysis of randomized controlled trials. BMC Public Health 2015;15:689."/>
          <p:cNvGrpSpPr/>
          <p:nvPr/>
        </p:nvGrpSpPr>
        <p:grpSpPr>
          <a:xfrm>
            <a:off x="3351454" y="11661581"/>
            <a:ext cx="7102836" cy="774702"/>
            <a:chOff x="0" y="0"/>
            <a:chExt cx="7102834" cy="774701"/>
          </a:xfrm>
        </p:grpSpPr>
        <p:sp>
          <p:nvSpPr>
            <p:cNvPr id="479" name="Chang P, Chiang C, Ho W, et al. Combination therapy of varenicline with nicotine replacement therapy is better than varenicline alone: a systematic review and meta-analysis of randomized controlled trials. BMC Public Health 2015;15:689."/>
            <p:cNvSpPr txBox="1"/>
            <p:nvPr/>
          </p:nvSpPr>
          <p:spPr>
            <a:xfrm>
              <a:off x="25399" y="146050"/>
              <a:ext cx="705203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000"/>
              </a:lvl1pPr>
            </a:lstStyle>
            <a:p>
              <a:pPr/>
              <a:r>
                <a:t>Chang P, Chiang C, Ho W, et al. Combination therapy of varenicline with nicotine replacement therapy is better than varenicline alone: a systematic review and meta-analysis of randomized controlled trials. BMC Public Health 2015;15:689. </a:t>
              </a:r>
            </a:p>
          </p:txBody>
        </p:sp>
        <p:pic>
          <p:nvPicPr>
            <p:cNvPr id="480" name="Chang P, Chiang C, Ho W, et al. Combination therapy of varenicline with nicotine replacement therapy is better than varenicline alone: a systematic review and meta-analysis of randomized controlled trials. BMC Public Health 2015;15:689. Chang P, Chiang C" descr="Chang P, Chiang C, Ho W, et al. Combination therapy of varenicline with nicotine replacement therapy is better than varenicline alone: a systematic review and meta-analysis of randomized controlled trials. BMC Public Health 2015;15:689. Chang P, Chiang C"/>
            <p:cNvPicPr>
              <a:picLocks noChangeAspect="1"/>
            </p:cNvPicPr>
            <p:nvPr/>
          </p:nvPicPr>
          <p:blipFill>
            <a:blip r:embed="rId5">
              <a:extLst/>
            </a:blip>
            <a:stretch>
              <a:fillRect/>
            </a:stretch>
          </p:blipFill>
          <p:spPr>
            <a:xfrm>
              <a:off x="-1" y="0"/>
              <a:ext cx="7102836" cy="774702"/>
            </a:xfrm>
            <a:prstGeom prst="rect">
              <a:avLst/>
            </a:prstGeom>
            <a:ln w="12700" cap="flat">
              <a:noFill/>
              <a:miter lim="400000"/>
            </a:ln>
            <a:effectLst/>
          </p:spPr>
        </p:pic>
      </p:grpSp>
      <p:grpSp>
        <p:nvGrpSpPr>
          <p:cNvPr id="484" name="Hughes JR, Stead LF, Hartmann-Boyce J, et al. Antidepressants for smoking cessation. Cochrane Database Syst Rev 2014;1:CD000031."/>
          <p:cNvGrpSpPr/>
          <p:nvPr/>
        </p:nvGrpSpPr>
        <p:grpSpPr>
          <a:xfrm>
            <a:off x="10406894" y="11661581"/>
            <a:ext cx="5623268" cy="774702"/>
            <a:chOff x="0" y="0"/>
            <a:chExt cx="5623267" cy="774701"/>
          </a:xfrm>
        </p:grpSpPr>
        <p:sp>
          <p:nvSpPr>
            <p:cNvPr id="482" name="Hughes JR, Stead LF, Hartmann-Boyce J, et al. Antidepressants for smoking cessation. Cochrane Database Syst Rev 2014;1:CD000031."/>
            <p:cNvSpPr txBox="1"/>
            <p:nvPr/>
          </p:nvSpPr>
          <p:spPr>
            <a:xfrm>
              <a:off x="25399" y="146050"/>
              <a:ext cx="5572469"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000"/>
              </a:lvl1pPr>
            </a:lstStyle>
            <a:p>
              <a:pPr/>
              <a:r>
                <a:t>Hughes JR, Stead LF, Hartmann-Boyce J, et al. Antidepressants for smoking cessation. Cochrane Database Syst Rev 2014;1:CD000031. </a:t>
              </a:r>
            </a:p>
          </p:txBody>
        </p:sp>
        <p:pic>
          <p:nvPicPr>
            <p:cNvPr id="483" name="Hughes JR, Stead LF, Hartmann-Boyce J, et al. Antidepressants for smoking cessation. Cochrane Database Syst Rev 2014;1:CD000031. Hughes JR, Stead LF, Hartmann-Boyce J, et al. Antidepressants for smoking cessation. Cochrane Database Syst Rev 2014;1:CD0000" descr="Hughes JR, Stead LF, Hartmann-Boyce J, et al. Antidepressants for smoking cessation. Cochrane Database Syst Rev 2014;1:CD000031. Hughes JR, Stead LF, Hartmann-Boyce J, et al. Antidepressants for smoking cessation. Cochrane Database Syst Rev 2014;1:CD0000"/>
            <p:cNvPicPr>
              <a:picLocks noChangeAspect="1"/>
            </p:cNvPicPr>
            <p:nvPr/>
          </p:nvPicPr>
          <p:blipFill>
            <a:blip r:embed="rId6">
              <a:extLst/>
            </a:blip>
            <a:stretch>
              <a:fillRect/>
            </a:stretch>
          </p:blipFill>
          <p:spPr>
            <a:xfrm>
              <a:off x="0" y="0"/>
              <a:ext cx="5623268" cy="77470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89" name="Tratamiento del tabaquismo: “ Lo esencial”"/>
          <p:cNvGrpSpPr/>
          <p:nvPr/>
        </p:nvGrpSpPr>
        <p:grpSpPr>
          <a:xfrm>
            <a:off x="19685595" y="794716"/>
            <a:ext cx="3789453" cy="495303"/>
            <a:chOff x="0" y="0"/>
            <a:chExt cx="3789451" cy="495301"/>
          </a:xfrm>
        </p:grpSpPr>
        <p:sp>
          <p:nvSpPr>
            <p:cNvPr id="48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8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90" name="Tratamiento farmacológico. RECOMENDACIONES ÚLTIMA REVISIÓN ATS 2020."/>
          <p:cNvSpPr txBox="1"/>
          <p:nvPr/>
        </p:nvSpPr>
        <p:spPr>
          <a:xfrm>
            <a:off x="2483306" y="3225935"/>
            <a:ext cx="16409902" cy="492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 RECOMENDACIONES ÚLTIMA REVISIÓN ATS 2020.</a:t>
            </a:r>
            <a:endParaRPr sz="3700"/>
          </a:p>
          <a:p>
            <a:pPr algn="l">
              <a:defRPr sz="3700">
                <a:solidFill>
                  <a:srgbClr val="212121"/>
                </a:solidFill>
              </a:defRPr>
            </a:pPr>
            <a:r>
              <a:t>     </a:t>
            </a:r>
          </a:p>
          <a:p>
            <a:pPr algn="l">
              <a:lnSpc>
                <a:spcPct val="120000"/>
              </a:lnSpc>
              <a:defRPr sz="3700">
                <a:solidFill>
                  <a:srgbClr val="212121"/>
                </a:solidFill>
              </a:defRPr>
            </a:pPr>
            <a:r>
              <a:t> </a:t>
            </a:r>
          </a:p>
          <a:p>
            <a:pPr algn="l">
              <a:lnSpc>
                <a:spcPct val="120000"/>
              </a:lnSpc>
              <a:defRPr sz="3700">
                <a:solidFill>
                  <a:srgbClr val="212121"/>
                </a:solidFill>
              </a:defRPr>
            </a:pPr>
            <a:r>
              <a:t>      </a:t>
            </a:r>
          </a:p>
          <a:p>
            <a:pPr algn="l">
              <a:defRPr sz="3700">
                <a:solidFill>
                  <a:srgbClr val="212121"/>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pic>
        <p:nvPicPr>
          <p:cNvPr id="491" name="Captura de pantalla 2021-02-09 a las 23.41.20.png" descr="Captura de pantalla 2021-02-09 a las 23.41.20.png"/>
          <p:cNvPicPr>
            <a:picLocks noChangeAspect="1"/>
          </p:cNvPicPr>
          <p:nvPr/>
        </p:nvPicPr>
        <p:blipFill>
          <a:blip r:embed="rId4">
            <a:extLst/>
          </a:blip>
          <a:stretch>
            <a:fillRect/>
          </a:stretch>
        </p:blipFill>
        <p:spPr>
          <a:xfrm>
            <a:off x="2565765" y="6233409"/>
            <a:ext cx="7647899" cy="2803908"/>
          </a:xfrm>
          <a:prstGeom prst="rect">
            <a:avLst/>
          </a:prstGeom>
          <a:ln w="12700">
            <a:miter lim="400000"/>
          </a:ln>
        </p:spPr>
      </p:pic>
      <p:pic>
        <p:nvPicPr>
          <p:cNvPr id="492" name="Captura de pantalla 2021-02-09 a las 23.42.01.png" descr="Captura de pantalla 2021-02-09 a las 23.42.01.png"/>
          <p:cNvPicPr>
            <a:picLocks noChangeAspect="1"/>
          </p:cNvPicPr>
          <p:nvPr/>
        </p:nvPicPr>
        <p:blipFill>
          <a:blip r:embed="rId5">
            <a:extLst/>
          </a:blip>
          <a:stretch>
            <a:fillRect/>
          </a:stretch>
        </p:blipFill>
        <p:spPr>
          <a:xfrm>
            <a:off x="11027274" y="3891939"/>
            <a:ext cx="3378203" cy="8318502"/>
          </a:xfrm>
          <a:prstGeom prst="rect">
            <a:avLst/>
          </a:prstGeom>
          <a:ln w="12700">
            <a:miter lim="400000"/>
          </a:ln>
        </p:spPr>
      </p:pic>
      <p:pic>
        <p:nvPicPr>
          <p:cNvPr id="493" name="Captura de pantalla 2021-02-09 a las 23.42.33.png" descr="Captura de pantalla 2021-02-09 a las 23.42.33.png"/>
          <p:cNvPicPr>
            <a:picLocks noChangeAspect="1"/>
          </p:cNvPicPr>
          <p:nvPr/>
        </p:nvPicPr>
        <p:blipFill>
          <a:blip r:embed="rId6">
            <a:extLst/>
          </a:blip>
          <a:stretch>
            <a:fillRect/>
          </a:stretch>
        </p:blipFill>
        <p:spPr>
          <a:xfrm>
            <a:off x="15033161" y="5130189"/>
            <a:ext cx="3213102" cy="584200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tate of the Art”…"/>
          <p:cNvSpPr txBox="1"/>
          <p:nvPr>
            <p:ph type="title"/>
          </p:nvPr>
        </p:nvSpPr>
        <p:spPr>
          <a:xfrm>
            <a:off x="2541460" y="680726"/>
            <a:ext cx="19621502" cy="2959101"/>
          </a:xfrm>
          <a:prstGeom prst="rect">
            <a:avLst/>
          </a:prstGeom>
        </p:spPr>
        <p:txBody>
          <a:bodyPr/>
          <a:lstStyle/>
          <a:p>
            <a:pPr defTabSz="726440">
              <a:defRPr sz="4400">
                <a:solidFill>
                  <a:srgbClr val="005493"/>
                </a:solidFill>
              </a:defRPr>
            </a:pPr>
            <a:r>
              <a:t>“State of the Art”</a:t>
            </a:r>
          </a:p>
          <a:p>
            <a:pPr defTabSz="726440">
              <a:defRPr sz="3800">
                <a:solidFill>
                  <a:srgbClr val="0096FF"/>
                </a:solidFill>
              </a:defRPr>
            </a:pPr>
            <a:r>
              <a:t>Intervención terapéutica en pacientes </a:t>
            </a:r>
            <a:r>
              <a:rPr sz="4600" u="sng"/>
              <a:t> motivados</a:t>
            </a:r>
            <a:r>
              <a:rPr u="sng"/>
              <a:t> </a:t>
            </a:r>
            <a:r>
              <a:t>para dejar de fumar. </a:t>
            </a:r>
            <a:r>
              <a:rPr u="sng"/>
              <a:t>Cesación brusca</a:t>
            </a:r>
          </a:p>
        </p:txBody>
      </p:sp>
      <p:grpSp>
        <p:nvGrpSpPr>
          <p:cNvPr id="498" name="Tratamiento del tabaquismo: “ Lo esencial”"/>
          <p:cNvGrpSpPr/>
          <p:nvPr/>
        </p:nvGrpSpPr>
        <p:grpSpPr>
          <a:xfrm>
            <a:off x="19685595" y="794716"/>
            <a:ext cx="3789453" cy="495303"/>
            <a:chOff x="0" y="0"/>
            <a:chExt cx="3789451" cy="495301"/>
          </a:xfrm>
        </p:grpSpPr>
        <p:sp>
          <p:nvSpPr>
            <p:cNvPr id="496"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497"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499" name="Tratamiento farmacológico.…"/>
          <p:cNvSpPr txBox="1"/>
          <p:nvPr/>
        </p:nvSpPr>
        <p:spPr>
          <a:xfrm>
            <a:off x="2840969" y="2788565"/>
            <a:ext cx="5752158" cy="414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Tratamiento farmacológico.</a:t>
            </a:r>
          </a:p>
          <a:p>
            <a:pPr algn="l">
              <a:defRPr sz="3400" u="sng">
                <a:solidFill>
                  <a:srgbClr val="0096FF"/>
                </a:solidFill>
              </a:defRPr>
            </a:pPr>
          </a:p>
          <a:p>
            <a:pPr marL="431800" indent="-431800" algn="l">
              <a:buSzPct val="25000"/>
              <a:buBlip>
                <a:blip r:embed="rId3"/>
              </a:buBlip>
              <a:defRPr sz="3400" u="sng"/>
            </a:pPr>
            <a:r>
              <a:t>Fármacos de 2ª línea:</a:t>
            </a:r>
          </a:p>
          <a:p>
            <a:pPr marL="581268" indent="-581268" algn="l">
              <a:buSzPct val="100000"/>
              <a:buAutoNum type="arabicPeriod" startAt="1"/>
              <a:defRPr sz="3400">
                <a:solidFill>
                  <a:srgbClr val="212121"/>
                </a:solidFill>
              </a:defRPr>
            </a:pPr>
            <a:r>
              <a:t>Nortriptilina</a:t>
            </a:r>
          </a:p>
          <a:p>
            <a:pPr marL="581268" indent="-581268" algn="l">
              <a:buSzPct val="100000"/>
              <a:buAutoNum type="arabicPeriod" startAt="1"/>
              <a:defRPr sz="3400">
                <a:solidFill>
                  <a:srgbClr val="212121"/>
                </a:solidFill>
              </a:defRPr>
            </a:pPr>
            <a:r>
              <a:t>Clonidina</a:t>
            </a:r>
          </a:p>
          <a:p>
            <a:pPr marL="581268" indent="-581268" algn="l">
              <a:buSzPct val="100000"/>
              <a:buAutoNum type="arabicPeriod" startAt="1"/>
              <a:defRPr sz="3400">
                <a:solidFill>
                  <a:srgbClr val="212121"/>
                </a:solidFill>
              </a:defRPr>
            </a:pPr>
            <a:r>
              <a:t>Citisina </a:t>
            </a:r>
          </a:p>
        </p:txBody>
      </p:sp>
      <p:sp>
        <p:nvSpPr>
          <p:cNvPr id="500"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r>
              <a:t>-JC Serrano Rebollo, JA Riesco Miranda y cols. Fármacos de segunda línea en el tratamiento del tabaquismo. Tratado de Tabaquismo. K Fagerstrom, CA Jiménez. 3ª edición. 2011</a:t>
            </a:r>
            <a:br/>
          </a:p>
          <a:p>
            <a:pPr algn="l" defTabSz="457200">
              <a:spcBef>
                <a:spcPts val="900"/>
              </a:spcBef>
              <a:defRPr sz="900">
                <a:solidFill>
                  <a:srgbClr val="000000"/>
                </a:solidFill>
              </a:defRPr>
            </a:pPr>
            <a:br/>
          </a:p>
        </p:txBody>
      </p:sp>
      <p:pic>
        <p:nvPicPr>
          <p:cNvPr id="501" name="Captura de pantalla 2021-02-08 a las 23.17.31.png" descr="Captura de pantalla 2021-02-08 a las 23.17.31.png"/>
          <p:cNvPicPr>
            <a:picLocks noChangeAspect="1"/>
          </p:cNvPicPr>
          <p:nvPr/>
        </p:nvPicPr>
        <p:blipFill>
          <a:blip r:embed="rId4">
            <a:extLst/>
          </a:blip>
          <a:stretch>
            <a:fillRect/>
          </a:stretch>
        </p:blipFill>
        <p:spPr>
          <a:xfrm>
            <a:off x="11205881" y="2983410"/>
            <a:ext cx="5420310" cy="8331216"/>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06" name="Tratamiento del tabaquismo: “ Lo esencial”"/>
          <p:cNvGrpSpPr/>
          <p:nvPr/>
        </p:nvGrpSpPr>
        <p:grpSpPr>
          <a:xfrm>
            <a:off x="19685595" y="794716"/>
            <a:ext cx="3789453" cy="495303"/>
            <a:chOff x="0" y="0"/>
            <a:chExt cx="3789451" cy="495301"/>
          </a:xfrm>
        </p:grpSpPr>
        <p:sp>
          <p:nvSpPr>
            <p:cNvPr id="50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0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07" name="Terapias no farmacológicas (destacan las terapias psicológicas):…"/>
          <p:cNvSpPr txBox="1"/>
          <p:nvPr/>
        </p:nvSpPr>
        <p:spPr>
          <a:xfrm>
            <a:off x="2568611" y="2868561"/>
            <a:ext cx="12867793" cy="481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193"/>
                </a:solidFill>
              </a:defRPr>
            </a:pPr>
            <a:r>
              <a:t>Terapias no farmacológicas (destacan las terapias psicológicas):</a:t>
            </a:r>
          </a:p>
          <a:p>
            <a:pPr algn="l">
              <a:defRPr sz="3400">
                <a:solidFill>
                  <a:srgbClr val="00FA92"/>
                </a:solidFill>
              </a:defRPr>
            </a:pPr>
          </a:p>
          <a:p>
            <a:pPr marL="581268" indent="-581268" algn="l">
              <a:buSzPct val="100000"/>
              <a:buAutoNum type="arabicPeriod" startAt="1"/>
              <a:defRPr sz="3400">
                <a:solidFill>
                  <a:srgbClr val="212121"/>
                </a:solidFill>
              </a:defRPr>
            </a:pPr>
            <a:r>
              <a:t>Consejo o asesoramiento breve.</a:t>
            </a:r>
          </a:p>
          <a:p>
            <a:pPr marL="581268" indent="-581268" algn="l">
              <a:buSzPct val="100000"/>
              <a:buAutoNum type="arabicPeriod" startAt="1"/>
              <a:defRPr sz="3400">
                <a:solidFill>
                  <a:srgbClr val="212121"/>
                </a:solidFill>
              </a:defRPr>
            </a:pPr>
            <a:r>
              <a:t>Terapia cognitivo-conductual individual o grupal. </a:t>
            </a:r>
          </a:p>
          <a:p>
            <a:pPr marL="581268" indent="-581268" algn="l">
              <a:buSzPct val="100000"/>
              <a:buAutoNum type="arabicPeriod" startAt="1"/>
              <a:defRPr sz="3400">
                <a:solidFill>
                  <a:srgbClr val="212121"/>
                </a:solidFill>
              </a:defRPr>
            </a:pPr>
            <a:r>
              <a:t>Asesoramiento telefónico.</a:t>
            </a:r>
          </a:p>
          <a:p>
            <a:pPr marL="581268" indent="-581268" algn="l">
              <a:buSzPct val="100000"/>
              <a:buAutoNum type="arabicPeriod" startAt="1"/>
              <a:defRPr sz="3400">
                <a:solidFill>
                  <a:srgbClr val="212121"/>
                </a:solidFill>
              </a:defRPr>
            </a:pPr>
            <a:r>
              <a:t>Uso de las nuevas tecnologías/app/páginas de internet.</a:t>
            </a:r>
          </a:p>
          <a:p>
            <a:pPr marL="581268" indent="-581268" algn="l">
              <a:buSzPct val="100000"/>
              <a:buAutoNum type="arabicPeriod" startAt="1"/>
              <a:defRPr sz="3400">
                <a:solidFill>
                  <a:srgbClr val="212121"/>
                </a:solidFill>
              </a:defRPr>
            </a:pPr>
            <a:r>
              <a:t>Telemedicina/Teletabaco</a:t>
            </a:r>
          </a:p>
        </p:txBody>
      </p:sp>
      <p:sp>
        <p:nvSpPr>
          <p:cNvPr id="508"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13" name="Tratamiento del tabaquismo: “ Lo esencial”"/>
          <p:cNvGrpSpPr/>
          <p:nvPr/>
        </p:nvGrpSpPr>
        <p:grpSpPr>
          <a:xfrm>
            <a:off x="19685595" y="794716"/>
            <a:ext cx="3789453" cy="495303"/>
            <a:chOff x="0" y="0"/>
            <a:chExt cx="3789451" cy="495301"/>
          </a:xfrm>
        </p:grpSpPr>
        <p:sp>
          <p:nvSpPr>
            <p:cNvPr id="511"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12"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14" name="Terapias no farmacológicas (destacan las terapias psicológicas):…"/>
          <p:cNvSpPr txBox="1"/>
          <p:nvPr/>
        </p:nvSpPr>
        <p:spPr>
          <a:xfrm>
            <a:off x="2290036" y="3200399"/>
            <a:ext cx="19733271" cy="731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193"/>
                </a:solidFill>
              </a:defRPr>
            </a:pPr>
            <a:r>
              <a:t>Terapias no farmacológicas (destacan las terapias psicológicas):</a:t>
            </a:r>
          </a:p>
          <a:p>
            <a:pPr algn="l">
              <a:defRPr sz="3400" u="sng">
                <a:solidFill>
                  <a:srgbClr val="009193"/>
                </a:solidFill>
              </a:defRPr>
            </a:pPr>
          </a:p>
          <a:p>
            <a:pPr algn="l">
              <a:defRPr sz="3400" u="sng">
                <a:solidFill>
                  <a:srgbClr val="212121"/>
                </a:solidFill>
              </a:defRPr>
            </a:pPr>
            <a:r>
              <a:t>Terapia cognitivo-conductual individual o grupal. </a:t>
            </a:r>
          </a:p>
          <a:p>
            <a:pPr algn="l">
              <a:defRPr sz="1800">
                <a:solidFill>
                  <a:srgbClr val="212121"/>
                </a:solidFill>
              </a:defRPr>
            </a:pPr>
            <a:r>
              <a:t>   - El tratamiento conductual fue de los tto psicológicos efectivos en la cesación de tabaco.</a:t>
            </a:r>
          </a:p>
          <a:p>
            <a:pPr algn="l">
              <a:defRPr sz="1800">
                <a:solidFill>
                  <a:srgbClr val="212121"/>
                </a:solidFill>
              </a:defRPr>
            </a:pPr>
            <a:r>
              <a:t>   - Comenzaron con terapias tipo aversivo (fumar rápido y mucho…). Y luego se completaron con técnicas de relajación, control de estímulos, reducción gradual, prevención de recaídas…</a:t>
            </a:r>
          </a:p>
          <a:p>
            <a:pPr algn="l">
              <a:defRPr sz="1800">
                <a:solidFill>
                  <a:srgbClr val="212121"/>
                </a:solidFill>
              </a:defRPr>
            </a:pPr>
            <a:r>
              <a:t>   - Las terapias conductuales enfatizan los aspectos sociales y conductuales del tabaquismo. Único fin: conseguir la abstinencia y aprender técnicas para prevenir en contextos estimulantes.</a:t>
            </a:r>
          </a:p>
          <a:p>
            <a:pPr algn="l">
              <a:defRPr sz="1800">
                <a:solidFill>
                  <a:srgbClr val="212121"/>
                </a:solidFill>
              </a:defRPr>
            </a:pPr>
            <a:r>
              <a:t>   - Base fundamental: estadios de cambio de Prochaska y DiClemente. </a:t>
            </a:r>
          </a:p>
          <a:p>
            <a:pPr algn="l">
              <a:defRPr sz="1800">
                <a:solidFill>
                  <a:srgbClr val="212121"/>
                </a:solidFill>
              </a:defRPr>
            </a:pPr>
            <a:r>
              <a:t>   - Entrevista motivacional:  1. Manifestar empatía, 2. Desarrollar las discrepancias, 3. Vencer las resistencias y 4. Apoyar la autoeficacia. OR=1,26, IC 95%, 1,16-1,36.</a:t>
            </a:r>
          </a:p>
          <a:p>
            <a:pPr algn="l">
              <a:defRPr sz="1800">
                <a:solidFill>
                  <a:srgbClr val="212121"/>
                </a:solidFill>
              </a:defRPr>
            </a:pPr>
            <a:r>
              <a:t>   - Intervención conductual individual OR 1,7, Intervención conductual grupal OR 1,3.</a:t>
            </a:r>
          </a:p>
          <a:p>
            <a:pPr algn="l">
              <a:defRPr sz="1800">
                <a:solidFill>
                  <a:srgbClr val="212121"/>
                </a:solidFill>
              </a:defRPr>
            </a:pPr>
            <a:r>
              <a:t>   - Cuanto mayor sea el tiempo de contacto más probabilidades de cesación (OR 3,2 para 91-300 min)…Y también si mayor número de sesiones (OR 1,9 para 4-8 sesiones y 2,3 para &gt; 8 sesiones).</a:t>
            </a:r>
          </a:p>
          <a:p>
            <a:pPr algn="l">
              <a:defRPr sz="1800">
                <a:solidFill>
                  <a:srgbClr val="212121"/>
                </a:solidFill>
              </a:defRPr>
            </a:pPr>
            <a:r>
              <a:t>   - Técnicas psicológicas con OR &gt; 1: reducción gradual de cigarrillos (OR=1,1), manejo afecto-recompensa negativa (OR= 1,2), apoyo psicosocial durante el tto (OR= 1,3), apoyo psicosocial fuera</a:t>
            </a:r>
          </a:p>
          <a:p>
            <a:pPr algn="l">
              <a:defRPr sz="1800">
                <a:solidFill>
                  <a:srgbClr val="212121"/>
                </a:solidFill>
              </a:defRPr>
            </a:pPr>
            <a:r>
              <a:t>      del tratamiento (OR= 1,5), formación en resolución de problemas y situaciones de “exposición” (OR= 1,5) y procedimientos aversivos (OR = 1,7).</a:t>
            </a:r>
          </a:p>
          <a:p>
            <a:pPr algn="l">
              <a:defRPr sz="1800">
                <a:solidFill>
                  <a:srgbClr val="212121"/>
                </a:solidFill>
              </a:defRPr>
            </a:pPr>
            <a:r>
              <a:t>   - Otra revisión o metaanálisis informa de tto psicológicos efectivos: grupal (OR= 1,98), individual (OR=1,45) y material autoayuda (OR= 1,36)</a:t>
            </a:r>
          </a:p>
          <a:p>
            <a:pPr algn="l">
              <a:defRPr sz="2800">
                <a:solidFill>
                  <a:srgbClr val="212121"/>
                </a:solidFill>
              </a:defRPr>
            </a:pPr>
          </a:p>
          <a:p>
            <a:pPr marL="307730" indent="-307730" algn="l">
              <a:buSzPct val="100000"/>
              <a:buAutoNum type="alphaUcPeriod" startAt="1"/>
              <a:defRPr sz="2800">
                <a:solidFill>
                  <a:srgbClr val="212121"/>
                </a:solidFill>
              </a:defRPr>
            </a:pPr>
            <a:r>
              <a:t>   Entrenamiento en solución de problemas. Técnica EAE (evitar, afrontar y escapar)</a:t>
            </a:r>
          </a:p>
          <a:p>
            <a:pPr marL="307730" indent="-307730" algn="l">
              <a:buSzPct val="100000"/>
              <a:buAutoNum type="alphaUcPeriod" startAt="1"/>
              <a:defRPr sz="2800">
                <a:solidFill>
                  <a:srgbClr val="212121"/>
                </a:solidFill>
              </a:defRPr>
            </a:pPr>
            <a:r>
              <a:t>   Soporte social. Intra y extratratamiento.</a:t>
            </a:r>
          </a:p>
        </p:txBody>
      </p:sp>
      <p:sp>
        <p:nvSpPr>
          <p:cNvPr id="515"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
        <p:nvSpPr>
          <p:cNvPr id="516" name="Cabeza"/>
          <p:cNvSpPr/>
          <p:nvPr/>
        </p:nvSpPr>
        <p:spPr>
          <a:xfrm>
            <a:off x="18939932" y="3047637"/>
            <a:ext cx="1147329" cy="137252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517" name="Cerebro"/>
          <p:cNvSpPr/>
          <p:nvPr/>
        </p:nvSpPr>
        <p:spPr>
          <a:xfrm>
            <a:off x="17107822" y="3335003"/>
            <a:ext cx="1412808" cy="1083869"/>
          </a:xfrm>
          <a:custGeom>
            <a:avLst/>
            <a:gdLst/>
            <a:ahLst/>
            <a:cxnLst>
              <a:cxn ang="0">
                <a:pos x="wd2" y="hd2"/>
              </a:cxn>
              <a:cxn ang="5400000">
                <a:pos x="wd2" y="hd2"/>
              </a:cxn>
              <a:cxn ang="10800000">
                <a:pos x="wd2" y="hd2"/>
              </a:cxn>
              <a:cxn ang="16200000">
                <a:pos x="wd2" y="hd2"/>
              </a:cxn>
            </a:cxnLst>
            <a:rect l="0" t="0" r="r" b="b"/>
            <a:pathLst>
              <a:path w="20765" h="21426" fill="norm" stroke="1" extrusionOk="0">
                <a:moveTo>
                  <a:pt x="7654" y="0"/>
                </a:moveTo>
                <a:cubicBezTo>
                  <a:pt x="6294" y="19"/>
                  <a:pt x="4753" y="902"/>
                  <a:pt x="4110" y="2531"/>
                </a:cubicBezTo>
                <a:cubicBezTo>
                  <a:pt x="4110" y="2531"/>
                  <a:pt x="4104" y="2531"/>
                  <a:pt x="4104" y="2531"/>
                </a:cubicBezTo>
                <a:cubicBezTo>
                  <a:pt x="3722" y="3623"/>
                  <a:pt x="3929" y="4444"/>
                  <a:pt x="3945" y="4494"/>
                </a:cubicBezTo>
                <a:cubicBezTo>
                  <a:pt x="3976" y="4601"/>
                  <a:pt x="3935" y="4723"/>
                  <a:pt x="3855" y="4766"/>
                </a:cubicBezTo>
                <a:cubicBezTo>
                  <a:pt x="3839" y="4773"/>
                  <a:pt x="3828" y="4780"/>
                  <a:pt x="3812" y="4780"/>
                </a:cubicBezTo>
                <a:cubicBezTo>
                  <a:pt x="3743" y="4787"/>
                  <a:pt x="3679" y="4729"/>
                  <a:pt x="3653" y="4643"/>
                </a:cubicBezTo>
                <a:cubicBezTo>
                  <a:pt x="3642" y="4594"/>
                  <a:pt x="3430" y="3789"/>
                  <a:pt x="3722" y="2690"/>
                </a:cubicBezTo>
                <a:cubicBezTo>
                  <a:pt x="3754" y="2561"/>
                  <a:pt x="3690" y="2424"/>
                  <a:pt x="3590" y="2424"/>
                </a:cubicBezTo>
                <a:cubicBezTo>
                  <a:pt x="1950" y="2424"/>
                  <a:pt x="273" y="5523"/>
                  <a:pt x="347" y="7371"/>
                </a:cubicBezTo>
                <a:cubicBezTo>
                  <a:pt x="353" y="7514"/>
                  <a:pt x="475" y="7578"/>
                  <a:pt x="555" y="7492"/>
                </a:cubicBezTo>
                <a:cubicBezTo>
                  <a:pt x="778" y="7235"/>
                  <a:pt x="1021" y="7028"/>
                  <a:pt x="1281" y="6885"/>
                </a:cubicBezTo>
                <a:cubicBezTo>
                  <a:pt x="1350" y="6849"/>
                  <a:pt x="1429" y="6878"/>
                  <a:pt x="1472" y="6963"/>
                </a:cubicBezTo>
                <a:cubicBezTo>
                  <a:pt x="1530" y="7077"/>
                  <a:pt x="1487" y="7235"/>
                  <a:pt x="1397" y="7278"/>
                </a:cubicBezTo>
                <a:cubicBezTo>
                  <a:pt x="1036" y="7470"/>
                  <a:pt x="750" y="7771"/>
                  <a:pt x="516" y="8128"/>
                </a:cubicBezTo>
                <a:cubicBezTo>
                  <a:pt x="-529" y="10033"/>
                  <a:pt x="140" y="12852"/>
                  <a:pt x="1392" y="14422"/>
                </a:cubicBezTo>
                <a:cubicBezTo>
                  <a:pt x="1610" y="14679"/>
                  <a:pt x="1833" y="14901"/>
                  <a:pt x="2056" y="15087"/>
                </a:cubicBezTo>
                <a:cubicBezTo>
                  <a:pt x="2156" y="15165"/>
                  <a:pt x="2358" y="15309"/>
                  <a:pt x="2352" y="15323"/>
                </a:cubicBezTo>
                <a:cubicBezTo>
                  <a:pt x="3759" y="16380"/>
                  <a:pt x="5347" y="16294"/>
                  <a:pt x="5973" y="16215"/>
                </a:cubicBezTo>
                <a:cubicBezTo>
                  <a:pt x="6105" y="16201"/>
                  <a:pt x="6238" y="16243"/>
                  <a:pt x="6344" y="16343"/>
                </a:cubicBezTo>
                <a:cubicBezTo>
                  <a:pt x="6567" y="16542"/>
                  <a:pt x="8073" y="17949"/>
                  <a:pt x="10605" y="17871"/>
                </a:cubicBezTo>
                <a:cubicBezTo>
                  <a:pt x="11231" y="17849"/>
                  <a:pt x="12001" y="17750"/>
                  <a:pt x="12824" y="17400"/>
                </a:cubicBezTo>
                <a:cubicBezTo>
                  <a:pt x="13912" y="16936"/>
                  <a:pt x="14755" y="15759"/>
                  <a:pt x="14686" y="14324"/>
                </a:cubicBezTo>
                <a:cubicBezTo>
                  <a:pt x="14506" y="12368"/>
                  <a:pt x="13817" y="11204"/>
                  <a:pt x="12469" y="10376"/>
                </a:cubicBezTo>
                <a:cubicBezTo>
                  <a:pt x="11806" y="9969"/>
                  <a:pt x="11046" y="9897"/>
                  <a:pt x="10467" y="9925"/>
                </a:cubicBezTo>
                <a:cubicBezTo>
                  <a:pt x="10122" y="9947"/>
                  <a:pt x="9815" y="9998"/>
                  <a:pt x="9550" y="10055"/>
                </a:cubicBezTo>
                <a:lnTo>
                  <a:pt x="9512" y="10068"/>
                </a:lnTo>
                <a:cubicBezTo>
                  <a:pt x="8599" y="10282"/>
                  <a:pt x="8137" y="10661"/>
                  <a:pt x="8132" y="10668"/>
                </a:cubicBezTo>
                <a:cubicBezTo>
                  <a:pt x="8111" y="10690"/>
                  <a:pt x="8085" y="10697"/>
                  <a:pt x="8064" y="10697"/>
                </a:cubicBezTo>
                <a:cubicBezTo>
                  <a:pt x="8006" y="10704"/>
                  <a:pt x="7952" y="10668"/>
                  <a:pt x="7920" y="10597"/>
                </a:cubicBezTo>
                <a:cubicBezTo>
                  <a:pt x="7872" y="10497"/>
                  <a:pt x="7899" y="10369"/>
                  <a:pt x="7968" y="10305"/>
                </a:cubicBezTo>
                <a:cubicBezTo>
                  <a:pt x="7989" y="10290"/>
                  <a:pt x="8266" y="10061"/>
                  <a:pt x="8807" y="9847"/>
                </a:cubicBezTo>
                <a:cubicBezTo>
                  <a:pt x="8903" y="9812"/>
                  <a:pt x="8918" y="9640"/>
                  <a:pt x="8839" y="9569"/>
                </a:cubicBezTo>
                <a:cubicBezTo>
                  <a:pt x="8313" y="9097"/>
                  <a:pt x="7617" y="8269"/>
                  <a:pt x="7416" y="7070"/>
                </a:cubicBezTo>
                <a:cubicBezTo>
                  <a:pt x="7394" y="6956"/>
                  <a:pt x="7448" y="6842"/>
                  <a:pt x="7533" y="6820"/>
                </a:cubicBezTo>
                <a:cubicBezTo>
                  <a:pt x="7618" y="6792"/>
                  <a:pt x="7698" y="6864"/>
                  <a:pt x="7719" y="6986"/>
                </a:cubicBezTo>
                <a:cubicBezTo>
                  <a:pt x="7942" y="8320"/>
                  <a:pt x="8912" y="9178"/>
                  <a:pt x="9358" y="9506"/>
                </a:cubicBezTo>
                <a:cubicBezTo>
                  <a:pt x="9469" y="9585"/>
                  <a:pt x="9597" y="9619"/>
                  <a:pt x="9719" y="9591"/>
                </a:cubicBezTo>
                <a:cubicBezTo>
                  <a:pt x="10234" y="9491"/>
                  <a:pt x="11518" y="9333"/>
                  <a:pt x="12595" y="9997"/>
                </a:cubicBezTo>
                <a:cubicBezTo>
                  <a:pt x="12998" y="10239"/>
                  <a:pt x="13345" y="10520"/>
                  <a:pt x="13636" y="10827"/>
                </a:cubicBezTo>
                <a:cubicBezTo>
                  <a:pt x="13743" y="10941"/>
                  <a:pt x="13897" y="10947"/>
                  <a:pt x="14008" y="10840"/>
                </a:cubicBezTo>
                <a:cubicBezTo>
                  <a:pt x="14640" y="10240"/>
                  <a:pt x="15270" y="10012"/>
                  <a:pt x="15902" y="10155"/>
                </a:cubicBezTo>
                <a:cubicBezTo>
                  <a:pt x="16756" y="10355"/>
                  <a:pt x="17361" y="11204"/>
                  <a:pt x="17584" y="11690"/>
                </a:cubicBezTo>
                <a:cubicBezTo>
                  <a:pt x="17626" y="11783"/>
                  <a:pt x="17616" y="11911"/>
                  <a:pt x="17552" y="11982"/>
                </a:cubicBezTo>
                <a:cubicBezTo>
                  <a:pt x="17526" y="12010"/>
                  <a:pt x="17499" y="12024"/>
                  <a:pt x="17468" y="12024"/>
                </a:cubicBezTo>
                <a:cubicBezTo>
                  <a:pt x="17414" y="12031"/>
                  <a:pt x="17357" y="11995"/>
                  <a:pt x="17325" y="11924"/>
                </a:cubicBezTo>
                <a:cubicBezTo>
                  <a:pt x="17144" y="11531"/>
                  <a:pt x="16602" y="10748"/>
                  <a:pt x="15849" y="10577"/>
                </a:cubicBezTo>
                <a:cubicBezTo>
                  <a:pt x="15313" y="10455"/>
                  <a:pt x="14766" y="10647"/>
                  <a:pt x="14214" y="11168"/>
                </a:cubicBezTo>
                <a:cubicBezTo>
                  <a:pt x="14123" y="11253"/>
                  <a:pt x="14108" y="11417"/>
                  <a:pt x="14177" y="11531"/>
                </a:cubicBezTo>
                <a:cubicBezTo>
                  <a:pt x="14389" y="11874"/>
                  <a:pt x="14565" y="12261"/>
                  <a:pt x="14698" y="12682"/>
                </a:cubicBezTo>
                <a:cubicBezTo>
                  <a:pt x="14847" y="13168"/>
                  <a:pt x="14952" y="13694"/>
                  <a:pt x="15005" y="14315"/>
                </a:cubicBezTo>
                <a:cubicBezTo>
                  <a:pt x="16369" y="14965"/>
                  <a:pt x="19967" y="14601"/>
                  <a:pt x="20652" y="11447"/>
                </a:cubicBezTo>
                <a:cubicBezTo>
                  <a:pt x="21071" y="9519"/>
                  <a:pt x="20280" y="7207"/>
                  <a:pt x="19086" y="6629"/>
                </a:cubicBezTo>
                <a:cubicBezTo>
                  <a:pt x="18943" y="6557"/>
                  <a:pt x="18795" y="6679"/>
                  <a:pt x="18758" y="6878"/>
                </a:cubicBezTo>
                <a:cubicBezTo>
                  <a:pt x="18652" y="7471"/>
                  <a:pt x="18444" y="7943"/>
                  <a:pt x="18242" y="8257"/>
                </a:cubicBezTo>
                <a:cubicBezTo>
                  <a:pt x="18189" y="8335"/>
                  <a:pt x="18189" y="8457"/>
                  <a:pt x="18242" y="8542"/>
                </a:cubicBezTo>
                <a:cubicBezTo>
                  <a:pt x="18338" y="8692"/>
                  <a:pt x="18481" y="8970"/>
                  <a:pt x="18635" y="9441"/>
                </a:cubicBezTo>
                <a:cubicBezTo>
                  <a:pt x="18667" y="9541"/>
                  <a:pt x="18640" y="9677"/>
                  <a:pt x="18565" y="9727"/>
                </a:cubicBezTo>
                <a:cubicBezTo>
                  <a:pt x="18544" y="9741"/>
                  <a:pt x="18529" y="9747"/>
                  <a:pt x="18507" y="9747"/>
                </a:cubicBezTo>
                <a:cubicBezTo>
                  <a:pt x="18438" y="9754"/>
                  <a:pt x="18375" y="9699"/>
                  <a:pt x="18348" y="9613"/>
                </a:cubicBezTo>
                <a:cubicBezTo>
                  <a:pt x="18348" y="9606"/>
                  <a:pt x="18226" y="9178"/>
                  <a:pt x="17977" y="8792"/>
                </a:cubicBezTo>
                <a:cubicBezTo>
                  <a:pt x="17653" y="8300"/>
                  <a:pt x="17271" y="8107"/>
                  <a:pt x="16836" y="8221"/>
                </a:cubicBezTo>
                <a:cubicBezTo>
                  <a:pt x="16740" y="8243"/>
                  <a:pt x="16650" y="8149"/>
                  <a:pt x="16650" y="8014"/>
                </a:cubicBezTo>
                <a:cubicBezTo>
                  <a:pt x="16650" y="7907"/>
                  <a:pt x="16708" y="7821"/>
                  <a:pt x="16783" y="7806"/>
                </a:cubicBezTo>
                <a:cubicBezTo>
                  <a:pt x="17244" y="7685"/>
                  <a:pt x="17610" y="7885"/>
                  <a:pt x="17791" y="8021"/>
                </a:cubicBezTo>
                <a:cubicBezTo>
                  <a:pt x="17871" y="8078"/>
                  <a:pt x="17971" y="8056"/>
                  <a:pt x="18030" y="7956"/>
                </a:cubicBezTo>
                <a:cubicBezTo>
                  <a:pt x="18444" y="7299"/>
                  <a:pt x="18980" y="5844"/>
                  <a:pt x="18215" y="4331"/>
                </a:cubicBezTo>
                <a:cubicBezTo>
                  <a:pt x="17738" y="3389"/>
                  <a:pt x="16750" y="2823"/>
                  <a:pt x="15965" y="2788"/>
                </a:cubicBezTo>
                <a:cubicBezTo>
                  <a:pt x="15901" y="2788"/>
                  <a:pt x="15843" y="2789"/>
                  <a:pt x="15779" y="2797"/>
                </a:cubicBezTo>
                <a:cubicBezTo>
                  <a:pt x="15647" y="2811"/>
                  <a:pt x="15403" y="2823"/>
                  <a:pt x="15074" y="2930"/>
                </a:cubicBezTo>
                <a:cubicBezTo>
                  <a:pt x="14560" y="3095"/>
                  <a:pt x="14279" y="3381"/>
                  <a:pt x="14273" y="3381"/>
                </a:cubicBezTo>
                <a:cubicBezTo>
                  <a:pt x="14204" y="3452"/>
                  <a:pt x="14107" y="3432"/>
                  <a:pt x="14054" y="3332"/>
                </a:cubicBezTo>
                <a:cubicBezTo>
                  <a:pt x="14007" y="3239"/>
                  <a:pt x="14019" y="3102"/>
                  <a:pt x="14088" y="3038"/>
                </a:cubicBezTo>
                <a:cubicBezTo>
                  <a:pt x="14114" y="3009"/>
                  <a:pt x="14470" y="2668"/>
                  <a:pt x="15096" y="2482"/>
                </a:cubicBezTo>
                <a:cubicBezTo>
                  <a:pt x="15186" y="2454"/>
                  <a:pt x="15227" y="2303"/>
                  <a:pt x="15169" y="2203"/>
                </a:cubicBezTo>
                <a:cubicBezTo>
                  <a:pt x="14341" y="647"/>
                  <a:pt x="11471" y="-174"/>
                  <a:pt x="10170" y="640"/>
                </a:cubicBezTo>
                <a:cubicBezTo>
                  <a:pt x="10048" y="718"/>
                  <a:pt x="9996" y="918"/>
                  <a:pt x="10059" y="1075"/>
                </a:cubicBezTo>
                <a:cubicBezTo>
                  <a:pt x="10203" y="1460"/>
                  <a:pt x="10265" y="1903"/>
                  <a:pt x="10233" y="2324"/>
                </a:cubicBezTo>
                <a:cubicBezTo>
                  <a:pt x="10228" y="2431"/>
                  <a:pt x="10165" y="2511"/>
                  <a:pt x="10091" y="2518"/>
                </a:cubicBezTo>
                <a:cubicBezTo>
                  <a:pt x="10080" y="2518"/>
                  <a:pt x="10075" y="2518"/>
                  <a:pt x="10064" y="2518"/>
                </a:cubicBezTo>
                <a:cubicBezTo>
                  <a:pt x="9979" y="2504"/>
                  <a:pt x="9916" y="2403"/>
                  <a:pt x="9927" y="2281"/>
                </a:cubicBezTo>
                <a:cubicBezTo>
                  <a:pt x="9937" y="2139"/>
                  <a:pt x="10011" y="1105"/>
                  <a:pt x="9295" y="519"/>
                </a:cubicBezTo>
                <a:cubicBezTo>
                  <a:pt x="8854" y="160"/>
                  <a:pt x="8273" y="-9"/>
                  <a:pt x="7654" y="0"/>
                </a:cubicBezTo>
                <a:close/>
                <a:moveTo>
                  <a:pt x="6930" y="3138"/>
                </a:moveTo>
                <a:cubicBezTo>
                  <a:pt x="7435" y="3143"/>
                  <a:pt x="7913" y="3350"/>
                  <a:pt x="8361" y="3760"/>
                </a:cubicBezTo>
                <a:cubicBezTo>
                  <a:pt x="8886" y="4238"/>
                  <a:pt x="9242" y="4894"/>
                  <a:pt x="9449" y="5351"/>
                </a:cubicBezTo>
                <a:cubicBezTo>
                  <a:pt x="9491" y="5443"/>
                  <a:pt x="9582" y="5479"/>
                  <a:pt x="9656" y="5429"/>
                </a:cubicBezTo>
                <a:cubicBezTo>
                  <a:pt x="10925" y="4508"/>
                  <a:pt x="12288" y="4694"/>
                  <a:pt x="13403" y="5951"/>
                </a:cubicBezTo>
                <a:cubicBezTo>
                  <a:pt x="13456" y="6008"/>
                  <a:pt x="13535" y="6014"/>
                  <a:pt x="13593" y="5957"/>
                </a:cubicBezTo>
                <a:cubicBezTo>
                  <a:pt x="13795" y="5757"/>
                  <a:pt x="14331" y="5352"/>
                  <a:pt x="15154" y="5616"/>
                </a:cubicBezTo>
                <a:cubicBezTo>
                  <a:pt x="15239" y="5630"/>
                  <a:pt x="15291" y="5744"/>
                  <a:pt x="15270" y="5866"/>
                </a:cubicBezTo>
                <a:cubicBezTo>
                  <a:pt x="15249" y="5980"/>
                  <a:pt x="15164" y="6044"/>
                  <a:pt x="15079" y="6015"/>
                </a:cubicBezTo>
                <a:cubicBezTo>
                  <a:pt x="14527" y="5865"/>
                  <a:pt x="14076" y="5966"/>
                  <a:pt x="13736" y="6330"/>
                </a:cubicBezTo>
                <a:cubicBezTo>
                  <a:pt x="13418" y="6672"/>
                  <a:pt x="13217" y="7242"/>
                  <a:pt x="13195" y="7855"/>
                </a:cubicBezTo>
                <a:cubicBezTo>
                  <a:pt x="13190" y="7963"/>
                  <a:pt x="13132" y="8049"/>
                  <a:pt x="13053" y="8056"/>
                </a:cubicBezTo>
                <a:cubicBezTo>
                  <a:pt x="13026" y="8056"/>
                  <a:pt x="13000" y="8056"/>
                  <a:pt x="12973" y="8027"/>
                </a:cubicBezTo>
                <a:cubicBezTo>
                  <a:pt x="12915" y="7984"/>
                  <a:pt x="12882" y="7899"/>
                  <a:pt x="12887" y="7813"/>
                </a:cubicBezTo>
                <a:cubicBezTo>
                  <a:pt x="12903" y="7335"/>
                  <a:pt x="13015" y="6879"/>
                  <a:pt x="13195" y="6508"/>
                </a:cubicBezTo>
                <a:cubicBezTo>
                  <a:pt x="13243" y="6415"/>
                  <a:pt x="13228" y="6294"/>
                  <a:pt x="13164" y="6223"/>
                </a:cubicBezTo>
                <a:cubicBezTo>
                  <a:pt x="11630" y="4531"/>
                  <a:pt x="10133" y="5486"/>
                  <a:pt x="9543" y="5993"/>
                </a:cubicBezTo>
                <a:cubicBezTo>
                  <a:pt x="9464" y="6057"/>
                  <a:pt x="9364" y="6022"/>
                  <a:pt x="9321" y="5908"/>
                </a:cubicBezTo>
                <a:cubicBezTo>
                  <a:pt x="9194" y="5558"/>
                  <a:pt x="8827" y="4687"/>
                  <a:pt x="8185" y="4101"/>
                </a:cubicBezTo>
                <a:cubicBezTo>
                  <a:pt x="7548" y="3523"/>
                  <a:pt x="6843" y="3402"/>
                  <a:pt x="6084" y="3745"/>
                </a:cubicBezTo>
                <a:cubicBezTo>
                  <a:pt x="5999" y="3780"/>
                  <a:pt x="5909" y="3716"/>
                  <a:pt x="5888" y="3602"/>
                </a:cubicBezTo>
                <a:cubicBezTo>
                  <a:pt x="5867" y="3495"/>
                  <a:pt x="5915" y="3374"/>
                  <a:pt x="5994" y="3345"/>
                </a:cubicBezTo>
                <a:cubicBezTo>
                  <a:pt x="6315" y="3203"/>
                  <a:pt x="6627" y="3135"/>
                  <a:pt x="6930" y="3138"/>
                </a:cubicBezTo>
                <a:close/>
                <a:moveTo>
                  <a:pt x="4412" y="7119"/>
                </a:moveTo>
                <a:cubicBezTo>
                  <a:pt x="4454" y="7117"/>
                  <a:pt x="4496" y="7135"/>
                  <a:pt x="4528" y="7177"/>
                </a:cubicBezTo>
                <a:cubicBezTo>
                  <a:pt x="5112" y="7963"/>
                  <a:pt x="5357" y="9490"/>
                  <a:pt x="4678" y="11168"/>
                </a:cubicBezTo>
                <a:cubicBezTo>
                  <a:pt x="4630" y="11289"/>
                  <a:pt x="4688" y="11439"/>
                  <a:pt x="4789" y="11447"/>
                </a:cubicBezTo>
                <a:cubicBezTo>
                  <a:pt x="5622" y="11511"/>
                  <a:pt x="7236" y="11875"/>
                  <a:pt x="8250" y="13724"/>
                </a:cubicBezTo>
                <a:cubicBezTo>
                  <a:pt x="8287" y="13788"/>
                  <a:pt x="8351" y="13815"/>
                  <a:pt x="8409" y="13780"/>
                </a:cubicBezTo>
                <a:cubicBezTo>
                  <a:pt x="9009" y="13473"/>
                  <a:pt x="9645" y="13353"/>
                  <a:pt x="10245" y="13438"/>
                </a:cubicBezTo>
                <a:cubicBezTo>
                  <a:pt x="10314" y="13446"/>
                  <a:pt x="10373" y="13373"/>
                  <a:pt x="10373" y="13280"/>
                </a:cubicBezTo>
                <a:cubicBezTo>
                  <a:pt x="10373" y="12830"/>
                  <a:pt x="10547" y="12182"/>
                  <a:pt x="11237" y="11832"/>
                </a:cubicBezTo>
                <a:cubicBezTo>
                  <a:pt x="11322" y="11790"/>
                  <a:pt x="11413" y="11854"/>
                  <a:pt x="11439" y="11969"/>
                </a:cubicBezTo>
                <a:cubicBezTo>
                  <a:pt x="11466" y="12076"/>
                  <a:pt x="11417" y="12189"/>
                  <a:pt x="11338" y="12232"/>
                </a:cubicBezTo>
                <a:cubicBezTo>
                  <a:pt x="10547" y="12639"/>
                  <a:pt x="10691" y="13417"/>
                  <a:pt x="10696" y="13445"/>
                </a:cubicBezTo>
                <a:cubicBezTo>
                  <a:pt x="10707" y="13509"/>
                  <a:pt x="10743" y="13551"/>
                  <a:pt x="10786" y="13566"/>
                </a:cubicBezTo>
                <a:cubicBezTo>
                  <a:pt x="11391" y="13787"/>
                  <a:pt x="11889" y="14215"/>
                  <a:pt x="12170" y="14779"/>
                </a:cubicBezTo>
                <a:cubicBezTo>
                  <a:pt x="12218" y="14872"/>
                  <a:pt x="12208" y="15009"/>
                  <a:pt x="12144" y="15073"/>
                </a:cubicBezTo>
                <a:cubicBezTo>
                  <a:pt x="12117" y="15102"/>
                  <a:pt x="12091" y="15116"/>
                  <a:pt x="12059" y="15116"/>
                </a:cubicBezTo>
                <a:cubicBezTo>
                  <a:pt x="12006" y="15123"/>
                  <a:pt x="11954" y="15086"/>
                  <a:pt x="11917" y="15022"/>
                </a:cubicBezTo>
                <a:cubicBezTo>
                  <a:pt x="11386" y="13944"/>
                  <a:pt x="9852" y="13360"/>
                  <a:pt x="8308" y="14288"/>
                </a:cubicBezTo>
                <a:cubicBezTo>
                  <a:pt x="8239" y="14331"/>
                  <a:pt x="8160" y="14294"/>
                  <a:pt x="8117" y="14208"/>
                </a:cubicBezTo>
                <a:cubicBezTo>
                  <a:pt x="6870" y="11624"/>
                  <a:pt x="4296" y="11861"/>
                  <a:pt x="4270" y="11861"/>
                </a:cubicBezTo>
                <a:lnTo>
                  <a:pt x="3961" y="11846"/>
                </a:lnTo>
                <a:cubicBezTo>
                  <a:pt x="3924" y="11817"/>
                  <a:pt x="3892" y="11767"/>
                  <a:pt x="3881" y="11710"/>
                </a:cubicBezTo>
                <a:cubicBezTo>
                  <a:pt x="3759" y="11010"/>
                  <a:pt x="3176" y="10054"/>
                  <a:pt x="2332" y="9640"/>
                </a:cubicBezTo>
                <a:cubicBezTo>
                  <a:pt x="2264" y="9604"/>
                  <a:pt x="2209" y="9513"/>
                  <a:pt x="2220" y="9406"/>
                </a:cubicBezTo>
                <a:cubicBezTo>
                  <a:pt x="2236" y="9270"/>
                  <a:pt x="2337" y="9191"/>
                  <a:pt x="2427" y="9234"/>
                </a:cubicBezTo>
                <a:cubicBezTo>
                  <a:pt x="2788" y="9405"/>
                  <a:pt x="3170" y="9734"/>
                  <a:pt x="3483" y="10119"/>
                </a:cubicBezTo>
                <a:cubicBezTo>
                  <a:pt x="3680" y="10362"/>
                  <a:pt x="3913" y="10719"/>
                  <a:pt x="4067" y="11161"/>
                </a:cubicBezTo>
                <a:cubicBezTo>
                  <a:pt x="4115" y="11290"/>
                  <a:pt x="4248" y="11305"/>
                  <a:pt x="4306" y="11183"/>
                </a:cubicBezTo>
                <a:cubicBezTo>
                  <a:pt x="5022" y="9613"/>
                  <a:pt x="4831" y="8185"/>
                  <a:pt x="4311" y="7485"/>
                </a:cubicBezTo>
                <a:cubicBezTo>
                  <a:pt x="4253" y="7407"/>
                  <a:pt x="4243" y="7272"/>
                  <a:pt x="4301" y="7193"/>
                </a:cubicBezTo>
                <a:cubicBezTo>
                  <a:pt x="4330" y="7147"/>
                  <a:pt x="4370" y="7122"/>
                  <a:pt x="4412" y="7119"/>
                </a:cubicBezTo>
                <a:close/>
                <a:moveTo>
                  <a:pt x="2258" y="15716"/>
                </a:moveTo>
                <a:cubicBezTo>
                  <a:pt x="1971" y="17679"/>
                  <a:pt x="4031" y="19434"/>
                  <a:pt x="5702" y="18763"/>
                </a:cubicBezTo>
                <a:cubicBezTo>
                  <a:pt x="5612" y="19698"/>
                  <a:pt x="5001" y="21082"/>
                  <a:pt x="5001" y="21082"/>
                </a:cubicBezTo>
                <a:lnTo>
                  <a:pt x="6238" y="21426"/>
                </a:lnTo>
                <a:lnTo>
                  <a:pt x="8727" y="18062"/>
                </a:lnTo>
                <a:cubicBezTo>
                  <a:pt x="7390" y="17741"/>
                  <a:pt x="6699" y="17171"/>
                  <a:pt x="6333" y="16842"/>
                </a:cubicBezTo>
                <a:cubicBezTo>
                  <a:pt x="6163" y="16685"/>
                  <a:pt x="5962" y="16613"/>
                  <a:pt x="5761" y="16635"/>
                </a:cubicBezTo>
                <a:cubicBezTo>
                  <a:pt x="5442" y="16671"/>
                  <a:pt x="4954" y="16692"/>
                  <a:pt x="4381" y="16592"/>
                </a:cubicBezTo>
                <a:cubicBezTo>
                  <a:pt x="3786" y="16493"/>
                  <a:pt x="3027" y="16258"/>
                  <a:pt x="2258" y="15716"/>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22" name="Tratamiento del tabaquismo: “ Lo esencial”"/>
          <p:cNvGrpSpPr/>
          <p:nvPr/>
        </p:nvGrpSpPr>
        <p:grpSpPr>
          <a:xfrm>
            <a:off x="19685595" y="794716"/>
            <a:ext cx="3789453" cy="495303"/>
            <a:chOff x="0" y="0"/>
            <a:chExt cx="3789451" cy="495301"/>
          </a:xfrm>
        </p:grpSpPr>
        <p:sp>
          <p:nvSpPr>
            <p:cNvPr id="520"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21"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23" name="Terapias no farmacológicas (terapias psicológicas):"/>
          <p:cNvSpPr txBox="1"/>
          <p:nvPr/>
        </p:nvSpPr>
        <p:spPr>
          <a:xfrm>
            <a:off x="2322078" y="3843093"/>
            <a:ext cx="10375244" cy="144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31800" indent="-431800" algn="l">
              <a:buSzPct val="25000"/>
              <a:buBlip>
                <a:blip r:embed="rId3"/>
              </a:buBlip>
              <a:defRPr sz="3400" u="sng">
                <a:solidFill>
                  <a:srgbClr val="009193"/>
                </a:solidFill>
              </a:defRPr>
            </a:lvl1pPr>
          </a:lstStyle>
          <a:p>
            <a:pPr/>
            <a:r>
              <a:t>Terapias no farmacológicas (terapias psicológicas):</a:t>
            </a:r>
          </a:p>
        </p:txBody>
      </p:sp>
      <p:sp>
        <p:nvSpPr>
          <p:cNvPr id="524" name="-Fiore MC, Jaen CR, Baker TB, Bailey WC, Benowitz NL, Curry SJ, et al. Treating tobacco use and dependence: 2008 Update. Clinical Practice Guideline. Rockville, MD: U.S. Department of Health and Human Services. Public Health Service, 2008.…"/>
          <p:cNvSpPr txBox="1"/>
          <p:nvPr/>
        </p:nvSpPr>
        <p:spPr>
          <a:xfrm>
            <a:off x="10236974" y="11937725"/>
            <a:ext cx="1261335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525" name="Captura de pantalla 2021-02-09 a las 0.33.28.png" descr="Captura de pantalla 2021-02-09 a las 0.33.28.png"/>
          <p:cNvPicPr>
            <a:picLocks noChangeAspect="1"/>
          </p:cNvPicPr>
          <p:nvPr/>
        </p:nvPicPr>
        <p:blipFill>
          <a:blip r:embed="rId4">
            <a:extLst/>
          </a:blip>
          <a:stretch>
            <a:fillRect/>
          </a:stretch>
        </p:blipFill>
        <p:spPr>
          <a:xfrm>
            <a:off x="7186452" y="4674368"/>
            <a:ext cx="7946702" cy="5992597"/>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30" name="Tratamiento del tabaquismo: “ Lo esencial”"/>
          <p:cNvGrpSpPr/>
          <p:nvPr/>
        </p:nvGrpSpPr>
        <p:grpSpPr>
          <a:xfrm>
            <a:off x="19685595" y="794716"/>
            <a:ext cx="3789453" cy="495303"/>
            <a:chOff x="0" y="0"/>
            <a:chExt cx="3789451" cy="495301"/>
          </a:xfrm>
        </p:grpSpPr>
        <p:sp>
          <p:nvSpPr>
            <p:cNvPr id="528"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29"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31" name="Terapia combinada (apoyo cognitivo-conductual + tratamiento farmacológico) vs intervención mínima"/>
          <p:cNvSpPr txBox="1"/>
          <p:nvPr/>
        </p:nvSpPr>
        <p:spPr>
          <a:xfrm>
            <a:off x="2060204" y="3373829"/>
            <a:ext cx="19792827" cy="617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6FF"/>
                </a:solidFill>
              </a:defRPr>
            </a:pPr>
            <a:r>
              <a:t>Terapia combinada (apoyo cognitivo-conductual + tratamiento farmacológico) vs intervención mínima</a:t>
            </a:r>
          </a:p>
          <a:p>
            <a:pPr algn="l">
              <a:defRPr sz="3700">
                <a:solidFill>
                  <a:srgbClr val="005493"/>
                </a:solidFill>
              </a:defRPr>
            </a:pPr>
          </a:p>
          <a:p>
            <a:pPr algn="l">
              <a:defRPr sz="3700">
                <a:solidFill>
                  <a:srgbClr val="005493"/>
                </a:solidFill>
              </a:defRPr>
            </a:pPr>
          </a:p>
          <a:p>
            <a:pPr algn="l">
              <a:defRPr sz="3700">
                <a:solidFill>
                  <a:srgbClr val="005493"/>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2600">
                <a:solidFill>
                  <a:srgbClr val="945200"/>
                </a:solidFill>
              </a:defRPr>
            </a:pPr>
          </a:p>
          <a:p>
            <a:pPr lvl="8" algn="l">
              <a:defRPr sz="1200">
                <a:solidFill>
                  <a:srgbClr val="945200"/>
                </a:solidFill>
              </a:defRPr>
            </a:pPr>
          </a:p>
          <a:p>
            <a:pPr lvl="8" algn="l">
              <a:defRPr sz="1200">
                <a:solidFill>
                  <a:srgbClr val="945200"/>
                </a:solidFill>
              </a:defRPr>
            </a:pPr>
          </a:p>
          <a:p>
            <a:pPr lvl="8" algn="l">
              <a:defRPr sz="1200">
                <a:solidFill>
                  <a:srgbClr val="945200"/>
                </a:solidFill>
              </a:defRPr>
            </a:pPr>
          </a:p>
          <a:p>
            <a:pPr lvl="8" algn="l">
              <a:defRPr sz="2600">
                <a:solidFill>
                  <a:srgbClr val="945200"/>
                </a:solidFill>
              </a:defRPr>
            </a:pPr>
            <a:r>
              <a:t> </a:t>
            </a:r>
          </a:p>
        </p:txBody>
      </p:sp>
      <p:pic>
        <p:nvPicPr>
          <p:cNvPr id="532" name="Captura de pantalla 2021-02-08 a las 20.02.35.png" descr="Captura de pantalla 2021-02-08 a las 20.02.35.png"/>
          <p:cNvPicPr>
            <a:picLocks noChangeAspect="1"/>
          </p:cNvPicPr>
          <p:nvPr/>
        </p:nvPicPr>
        <p:blipFill>
          <a:blip r:embed="rId4">
            <a:extLst/>
          </a:blip>
          <a:stretch>
            <a:fillRect/>
          </a:stretch>
        </p:blipFill>
        <p:spPr>
          <a:xfrm>
            <a:off x="6646188" y="4372793"/>
            <a:ext cx="10824061" cy="6845301"/>
          </a:xfrm>
          <a:prstGeom prst="rect">
            <a:avLst/>
          </a:prstGeom>
          <a:ln w="12700">
            <a:miter lim="400000"/>
          </a:ln>
        </p:spPr>
      </p:pic>
      <p:pic>
        <p:nvPicPr>
          <p:cNvPr id="533" name="Óvalo Óvalo" descr="Óvalo Óvalo"/>
          <p:cNvPicPr>
            <a:picLocks noChangeAspect="1"/>
          </p:cNvPicPr>
          <p:nvPr/>
        </p:nvPicPr>
        <p:blipFill>
          <a:blip r:embed="rId5">
            <a:extLst/>
          </a:blip>
          <a:stretch>
            <a:fillRect/>
          </a:stretch>
        </p:blipFill>
        <p:spPr>
          <a:xfrm>
            <a:off x="12275208" y="7280595"/>
            <a:ext cx="1107631" cy="1029696"/>
          </a:xfrm>
          <a:prstGeom prst="rect">
            <a:avLst/>
          </a:prstGeom>
          <a:ln w="12700">
            <a:miter lim="400000"/>
          </a:ln>
          <a:effectLst>
            <a:outerShdw sx="100000" sy="100000" kx="0" ky="0" algn="b" rotWithShape="0" blurRad="190500" dist="12700" dir="5400000">
              <a:srgbClr val="000000">
                <a:alpha val="75000"/>
              </a:srgbClr>
            </a:outerShdw>
          </a:effectLst>
        </p:spPr>
      </p:pic>
      <p:pic>
        <p:nvPicPr>
          <p:cNvPr id="534" name="Captura de pantalla 2021-02-08 a las 20.05.38.png" descr="Captura de pantalla 2021-02-08 a las 20.05.38.png"/>
          <p:cNvPicPr>
            <a:picLocks noChangeAspect="1"/>
          </p:cNvPicPr>
          <p:nvPr/>
        </p:nvPicPr>
        <p:blipFill>
          <a:blip r:embed="rId6">
            <a:extLst/>
          </a:blip>
          <a:stretch>
            <a:fillRect/>
          </a:stretch>
        </p:blipFill>
        <p:spPr>
          <a:xfrm>
            <a:off x="17310540" y="11629841"/>
            <a:ext cx="5981702" cy="86360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39" name="Tratamiento del tabaquismo: “ Lo esencial”"/>
          <p:cNvGrpSpPr/>
          <p:nvPr/>
        </p:nvGrpSpPr>
        <p:grpSpPr>
          <a:xfrm>
            <a:off x="19685595" y="794716"/>
            <a:ext cx="3789453" cy="495303"/>
            <a:chOff x="0" y="0"/>
            <a:chExt cx="3789451" cy="495301"/>
          </a:xfrm>
        </p:grpSpPr>
        <p:sp>
          <p:nvSpPr>
            <p:cNvPr id="53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3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40" name="Terapias no farmacológicas…"/>
          <p:cNvSpPr txBox="1"/>
          <p:nvPr/>
        </p:nvSpPr>
        <p:spPr>
          <a:xfrm>
            <a:off x="2482288" y="2912305"/>
            <a:ext cx="5757641"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193"/>
                </a:solidFill>
              </a:defRPr>
            </a:pPr>
            <a:r>
              <a:t>Terapias no farmacológicas</a:t>
            </a:r>
          </a:p>
          <a:p>
            <a:pPr algn="l">
              <a:defRPr sz="3400">
                <a:solidFill>
                  <a:srgbClr val="009193"/>
                </a:solidFill>
              </a:defRPr>
            </a:pPr>
            <a:r>
              <a:t> </a:t>
            </a:r>
            <a:r>
              <a:rPr>
                <a:solidFill>
                  <a:srgbClr val="212121"/>
                </a:solidFill>
              </a:rPr>
              <a:t>      </a:t>
            </a:r>
            <a:r>
              <a:rPr u="sng">
                <a:solidFill>
                  <a:srgbClr val="212121"/>
                </a:solidFill>
              </a:rPr>
              <a:t>TICs</a:t>
            </a:r>
            <a:endParaRPr u="sng">
              <a:solidFill>
                <a:srgbClr val="212121"/>
              </a:solidFill>
            </a:endParaRPr>
          </a:p>
          <a:p>
            <a:pPr algn="l">
              <a:defRPr sz="1800">
                <a:solidFill>
                  <a:srgbClr val="212121"/>
                </a:solidFill>
              </a:defRPr>
            </a:pPr>
            <a:r>
              <a:t>  </a:t>
            </a:r>
          </a:p>
        </p:txBody>
      </p:sp>
      <p:sp>
        <p:nvSpPr>
          <p:cNvPr id="541" name="-FG. Segrelles Calvo, R. Godoy Mayoral, Grupo de Tabaquismo de NEUMOMADRID. Telemedicina y otros programas innovadores aplicados al tratamiento del tabaquismo. Rev Patol Respir. 2019; 22(4): 157-167"/>
          <p:cNvSpPr txBox="1"/>
          <p:nvPr/>
        </p:nvSpPr>
        <p:spPr>
          <a:xfrm>
            <a:off x="11630803" y="11925920"/>
            <a:ext cx="10672115" cy="17150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-FG. Segrelles Calvo</a:t>
            </a:r>
            <a:r>
              <a:rPr baseline="50000" sz="800"/>
              <a:t>,</a:t>
            </a:r>
            <a:r>
              <a:t> R. Godoy Mayoral, Grupo de Tabaquismo de NEUMOMADRID. Telemedicina y otros programas innovadores aplicados al tratamiento del tabaquismo. Rev Patol Respir. 2019; 22(4): 157-167 </a:t>
            </a:r>
            <a:endParaRPr sz="1200">
              <a:latin typeface="Times Roman"/>
              <a:ea typeface="Times Roman"/>
              <a:cs typeface="Times Roman"/>
              <a:sym typeface="Times Roman"/>
            </a:endParaR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542" name="Captura de pantalla 2021-02-09 a las 19.33.34.png" descr="Captura de pantalla 2021-02-09 a las 19.33.34.png"/>
          <p:cNvPicPr>
            <a:picLocks noChangeAspect="1"/>
          </p:cNvPicPr>
          <p:nvPr/>
        </p:nvPicPr>
        <p:blipFill>
          <a:blip r:embed="rId4">
            <a:extLst/>
          </a:blip>
          <a:stretch>
            <a:fillRect/>
          </a:stretch>
        </p:blipFill>
        <p:spPr>
          <a:xfrm>
            <a:off x="5790853" y="4711700"/>
            <a:ext cx="6502401" cy="4292600"/>
          </a:xfrm>
          <a:prstGeom prst="rect">
            <a:avLst/>
          </a:prstGeom>
          <a:ln w="12700">
            <a:miter lim="400000"/>
          </a:ln>
        </p:spPr>
      </p:pic>
      <p:sp>
        <p:nvSpPr>
          <p:cNvPr id="543" name="Línea"/>
          <p:cNvSpPr/>
          <p:nvPr/>
        </p:nvSpPr>
        <p:spPr>
          <a:xfrm>
            <a:off x="5365372" y="7781694"/>
            <a:ext cx="828759" cy="2"/>
          </a:xfrm>
          <a:prstGeom prst="line">
            <a:avLst/>
          </a:prstGeom>
          <a:ln w="38100">
            <a:solidFill>
              <a:srgbClr val="009193"/>
            </a:solidFill>
            <a:miter lim="400000"/>
            <a:tailEnd type="triangle"/>
          </a:ln>
        </p:spPr>
        <p:txBody>
          <a:bodyPr lIns="45718" tIns="45718" rIns="45718" bIns="45718"/>
          <a:lstStyle/>
          <a:p>
            <a:pPr/>
          </a:p>
        </p:txBody>
      </p:sp>
      <p:sp>
        <p:nvSpPr>
          <p:cNvPr id="544" name="Línea"/>
          <p:cNvSpPr/>
          <p:nvPr/>
        </p:nvSpPr>
        <p:spPr>
          <a:xfrm>
            <a:off x="5365372" y="7319847"/>
            <a:ext cx="828759" cy="2"/>
          </a:xfrm>
          <a:prstGeom prst="line">
            <a:avLst/>
          </a:prstGeom>
          <a:ln w="38100">
            <a:solidFill>
              <a:srgbClr val="009193"/>
            </a:solidFill>
            <a:miter lim="400000"/>
            <a:tailEnd type="triangle"/>
          </a:ln>
        </p:spPr>
        <p:txBody>
          <a:bodyPr lIns="45718" tIns="45718" rIns="45718" bIns="45718"/>
          <a:lstStyle/>
          <a:p>
            <a:pPr/>
          </a:p>
        </p:txBody>
      </p:sp>
      <p:sp>
        <p:nvSpPr>
          <p:cNvPr id="545" name="Línea"/>
          <p:cNvSpPr/>
          <p:nvPr/>
        </p:nvSpPr>
        <p:spPr>
          <a:xfrm>
            <a:off x="5365372" y="6858000"/>
            <a:ext cx="828759" cy="0"/>
          </a:xfrm>
          <a:prstGeom prst="line">
            <a:avLst/>
          </a:prstGeom>
          <a:ln w="38100">
            <a:solidFill>
              <a:srgbClr val="009193"/>
            </a:solidFill>
            <a:miter lim="400000"/>
            <a:tailEnd type="triangle"/>
          </a:ln>
        </p:spPr>
        <p:txBody>
          <a:bodyPr lIns="45718" tIns="45718" rIns="45718" bIns="45718"/>
          <a:lstStyle/>
          <a:p>
            <a:pPr/>
          </a:p>
        </p:txBody>
      </p:sp>
      <p:grpSp>
        <p:nvGrpSpPr>
          <p:cNvPr id="548" name="La evidencia no es fuerte, aunque parece positiva en relación a la eficiencia y la efectividad de…"/>
          <p:cNvGrpSpPr/>
          <p:nvPr/>
        </p:nvGrpSpPr>
        <p:grpSpPr>
          <a:xfrm>
            <a:off x="12557063" y="9667227"/>
            <a:ext cx="9671996" cy="1206502"/>
            <a:chOff x="0" y="0"/>
            <a:chExt cx="9671994" cy="1206501"/>
          </a:xfrm>
        </p:grpSpPr>
        <p:sp>
          <p:nvSpPr>
            <p:cNvPr id="546" name="La evidencia no es fuerte, aunque parece positiva en relación a la eficiencia y la efectividad de…"/>
            <p:cNvSpPr txBox="1"/>
            <p:nvPr/>
          </p:nvSpPr>
          <p:spPr>
            <a:xfrm>
              <a:off x="37741" y="196850"/>
              <a:ext cx="9596513"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pPr>
              <a:r>
                <a:t>La evidencia no es fuerte, aunque parece positiva en relación a la eficiencia y la efectividad de </a:t>
              </a:r>
            </a:p>
            <a:p>
              <a:pPr>
                <a:defRPr sz="1800"/>
              </a:pPr>
              <a:r>
                <a:t>estas medidas, en aumentar las probabilidades de éxito en la deshabituación tabáquica. </a:t>
              </a:r>
            </a:p>
          </p:txBody>
        </p:sp>
        <p:pic>
          <p:nvPicPr>
            <p:cNvPr id="547" name="La evidencia no es fuerte, aunque parece positiva en relación a la eficiencia y la efectividad de… La evidencia no es fuerte, aunque parece positiva en relación a la eficiencia y la efectividad de estas medidas, en aumentar las probabilidades de éxito en" descr="La evidencia no es fuerte, aunque parece positiva en relación a la eficiencia y la efectividad de… La evidencia no es fuerte, aunque parece positiva en relación a la eficiencia y la efectividad de estas medidas, en aumentar las probabilidades de éxito en"/>
            <p:cNvPicPr>
              <a:picLocks noChangeAspect="1"/>
            </p:cNvPicPr>
            <p:nvPr/>
          </p:nvPicPr>
          <p:blipFill>
            <a:blip r:embed="rId5">
              <a:extLst/>
            </a:blip>
            <a:stretch>
              <a:fillRect/>
            </a:stretch>
          </p:blipFill>
          <p:spPr>
            <a:xfrm>
              <a:off x="0" y="-1"/>
              <a:ext cx="9671996" cy="1206503"/>
            </a:xfrm>
            <a:prstGeom prst="rect">
              <a:avLst/>
            </a:prstGeom>
            <a:ln w="12700" cap="flat">
              <a:noFill/>
              <a:miter lim="400000"/>
            </a:ln>
            <a:effectLst/>
          </p:spPr>
        </p:pic>
      </p:grpSp>
      <p:sp>
        <p:nvSpPr>
          <p:cNvPr id="549" name="Teléfono"/>
          <p:cNvSpPr/>
          <p:nvPr/>
        </p:nvSpPr>
        <p:spPr>
          <a:xfrm>
            <a:off x="18149633" y="4331165"/>
            <a:ext cx="741344" cy="15267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550" name="Ordenador"/>
          <p:cNvSpPr/>
          <p:nvPr/>
        </p:nvSpPr>
        <p:spPr>
          <a:xfrm>
            <a:off x="15565271" y="4533746"/>
            <a:ext cx="1389809" cy="1121547"/>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G_2624.jpg" descr="IMG_2624.jpg"/>
          <p:cNvPicPr>
            <a:picLocks noChangeAspect="1"/>
          </p:cNvPicPr>
          <p:nvPr/>
        </p:nvPicPr>
        <p:blipFill>
          <a:blip r:embed="rId2">
            <a:extLst/>
          </a:blip>
          <a:stretch>
            <a:fillRect/>
          </a:stretch>
        </p:blipFill>
        <p:spPr>
          <a:xfrm>
            <a:off x="9144000" y="2655442"/>
            <a:ext cx="6096000" cy="812800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State of the Art”…"/>
          <p:cNvSpPr txBox="1"/>
          <p:nvPr>
            <p:ph type="title"/>
          </p:nvPr>
        </p:nvSpPr>
        <p:spPr>
          <a:xfrm>
            <a:off x="2733712" y="568579"/>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55" name="Tratamiento del tabaquismo: “ Lo esencial”"/>
          <p:cNvGrpSpPr/>
          <p:nvPr/>
        </p:nvGrpSpPr>
        <p:grpSpPr>
          <a:xfrm>
            <a:off x="19685595" y="794716"/>
            <a:ext cx="3789453" cy="495303"/>
            <a:chOff x="0" y="0"/>
            <a:chExt cx="3789451" cy="495301"/>
          </a:xfrm>
        </p:grpSpPr>
        <p:sp>
          <p:nvSpPr>
            <p:cNvPr id="553"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54"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56" name="Terapias no farmacológicas…"/>
          <p:cNvSpPr txBox="1"/>
          <p:nvPr/>
        </p:nvSpPr>
        <p:spPr>
          <a:xfrm>
            <a:off x="2754645" y="2668316"/>
            <a:ext cx="20290198" cy="75412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lnSpc>
                <a:spcPct val="120000"/>
              </a:lnSpc>
              <a:buSzPct val="25000"/>
              <a:buBlip>
                <a:blip r:embed="rId3"/>
              </a:buBlip>
              <a:defRPr sz="3400" u="sng">
                <a:solidFill>
                  <a:srgbClr val="009193"/>
                </a:solidFill>
              </a:defRPr>
            </a:pPr>
            <a:r>
              <a:t>Terapias no farmacológicas</a:t>
            </a:r>
          </a:p>
          <a:p>
            <a:pPr algn="l">
              <a:lnSpc>
                <a:spcPct val="120000"/>
              </a:lnSpc>
              <a:defRPr sz="3400">
                <a:solidFill>
                  <a:srgbClr val="009193"/>
                </a:solidFill>
              </a:defRPr>
            </a:pPr>
            <a:r>
              <a:t> </a:t>
            </a:r>
            <a:r>
              <a:rPr>
                <a:solidFill>
                  <a:srgbClr val="212121"/>
                </a:solidFill>
              </a:rPr>
              <a:t>      </a:t>
            </a:r>
            <a:r>
              <a:rPr u="sng">
                <a:solidFill>
                  <a:srgbClr val="941751"/>
                </a:solidFill>
              </a:rPr>
              <a:t>Asesoramiento telefónico</a:t>
            </a:r>
            <a:endParaRPr u="sng">
              <a:solidFill>
                <a:srgbClr val="941751"/>
              </a:solidFill>
            </a:endParaRPr>
          </a:p>
          <a:p>
            <a:pPr algn="l">
              <a:lnSpc>
                <a:spcPct val="120000"/>
              </a:lnSpc>
              <a:defRPr sz="3400">
                <a:solidFill>
                  <a:srgbClr val="212121"/>
                </a:solidFill>
              </a:defRPr>
            </a:pPr>
            <a:r>
              <a:t>      - Brindan información y apoyo a los fumadores. </a:t>
            </a:r>
          </a:p>
          <a:p>
            <a:pPr algn="l">
              <a:lnSpc>
                <a:spcPct val="120000"/>
              </a:lnSpc>
              <a:defRPr sz="3400">
                <a:solidFill>
                  <a:srgbClr val="212121"/>
                </a:solidFill>
              </a:defRPr>
            </a:pPr>
            <a:r>
              <a:t>     - Asesoramiento proactivo o reactivo. </a:t>
            </a:r>
          </a:p>
          <a:p>
            <a:pPr algn="l">
              <a:lnSpc>
                <a:spcPct val="120000"/>
              </a:lnSpc>
              <a:defRPr sz="3400">
                <a:solidFill>
                  <a:srgbClr val="212121"/>
                </a:solidFill>
              </a:defRPr>
            </a:pPr>
            <a:r>
              <a:t>     - Metaanálisis Cochrane: 104 estudios, 111000 personas.</a:t>
            </a:r>
          </a:p>
          <a:p>
            <a:pPr algn="l">
              <a:lnSpc>
                <a:spcPct val="120000"/>
              </a:lnSpc>
              <a:defRPr sz="3400">
                <a:solidFill>
                  <a:srgbClr val="212121"/>
                </a:solidFill>
              </a:defRPr>
            </a:pPr>
            <a:r>
              <a:t>     - Análisis múltiples sesiones de asesoramiento proactivo: OR 1,38, IC 95%; 1,19-1,61 vs material autoayuda</a:t>
            </a:r>
          </a:p>
          <a:p>
            <a:pPr algn="l">
              <a:lnSpc>
                <a:spcPct val="120000"/>
              </a:lnSpc>
              <a:defRPr sz="3400">
                <a:solidFill>
                  <a:srgbClr val="212121"/>
                </a:solidFill>
              </a:defRPr>
            </a:pPr>
            <a:r>
              <a:t>        asesoramiento breve en 1 sola llamada. </a:t>
            </a:r>
          </a:p>
          <a:p>
            <a:pPr algn="l">
              <a:lnSpc>
                <a:spcPct val="120000"/>
              </a:lnSpc>
              <a:defRPr sz="3400">
                <a:solidFill>
                  <a:srgbClr val="212121"/>
                </a:solidFill>
              </a:defRPr>
            </a:pPr>
            <a:r>
              <a:t>     - SMS. </a:t>
            </a:r>
          </a:p>
          <a:p>
            <a:pPr algn="l">
              <a:lnSpc>
                <a:spcPct val="120000"/>
              </a:lnSpc>
              <a:defRPr sz="3400">
                <a:solidFill>
                  <a:srgbClr val="212121"/>
                </a:solidFill>
              </a:defRPr>
            </a:pPr>
            <a:r>
              <a:t>     - Mayor eficacia a &gt; motivación. (+20%)  </a:t>
            </a:r>
            <a:r>
              <a:rPr sz="5000"/>
              <a:t>  </a:t>
            </a:r>
          </a:p>
        </p:txBody>
      </p:sp>
      <p:pic>
        <p:nvPicPr>
          <p:cNvPr id="557" name="Captura de pantalla 2021-02-09 a las 20.31.24.png" descr="Captura de pantalla 2021-02-09 a las 20.31.24.png"/>
          <p:cNvPicPr>
            <a:picLocks noChangeAspect="1"/>
          </p:cNvPicPr>
          <p:nvPr/>
        </p:nvPicPr>
        <p:blipFill>
          <a:blip r:embed="rId4">
            <a:extLst/>
          </a:blip>
          <a:stretch>
            <a:fillRect/>
          </a:stretch>
        </p:blipFill>
        <p:spPr>
          <a:xfrm>
            <a:off x="14439653" y="3359320"/>
            <a:ext cx="7042701" cy="2823498"/>
          </a:xfrm>
          <a:prstGeom prst="rect">
            <a:avLst/>
          </a:prstGeom>
          <a:ln w="12700">
            <a:miter lim="400000"/>
          </a:ln>
        </p:spPr>
      </p:pic>
      <p:pic>
        <p:nvPicPr>
          <p:cNvPr id="558" name="Captura de pantalla 2021-02-09 a las 20.33.01.png" descr="Captura de pantalla 2021-02-09 a las 20.33.01.png"/>
          <p:cNvPicPr>
            <a:picLocks noChangeAspect="1"/>
          </p:cNvPicPr>
          <p:nvPr/>
        </p:nvPicPr>
        <p:blipFill>
          <a:blip r:embed="rId5">
            <a:extLst/>
          </a:blip>
          <a:stretch>
            <a:fillRect/>
          </a:stretch>
        </p:blipFill>
        <p:spPr>
          <a:xfrm>
            <a:off x="3944268" y="10093456"/>
            <a:ext cx="6176005" cy="2060810"/>
          </a:xfrm>
          <a:prstGeom prst="rect">
            <a:avLst/>
          </a:prstGeom>
          <a:ln w="12700">
            <a:miter lim="400000"/>
          </a:ln>
        </p:spPr>
      </p:pic>
      <p:pic>
        <p:nvPicPr>
          <p:cNvPr id="559" name="Captura de pantalla 2021-02-09 a las 20.34.18.png" descr="Captura de pantalla 2021-02-09 a las 20.34.18.png"/>
          <p:cNvPicPr>
            <a:picLocks noChangeAspect="1"/>
          </p:cNvPicPr>
          <p:nvPr/>
        </p:nvPicPr>
        <p:blipFill>
          <a:blip r:embed="rId6">
            <a:extLst/>
          </a:blip>
          <a:stretch>
            <a:fillRect/>
          </a:stretch>
        </p:blipFill>
        <p:spPr>
          <a:xfrm>
            <a:off x="14221308" y="8031629"/>
            <a:ext cx="7181189" cy="2566894"/>
          </a:xfrm>
          <a:prstGeom prst="rect">
            <a:avLst/>
          </a:prstGeom>
          <a:ln w="12700">
            <a:miter lim="400000"/>
          </a:ln>
        </p:spPr>
      </p:pic>
      <p:pic>
        <p:nvPicPr>
          <p:cNvPr id="560" name="Captura de pantalla 2021-02-09 a las 20.38.59.png" descr="Captura de pantalla 2021-02-09 a las 20.38.59.png"/>
          <p:cNvPicPr>
            <a:picLocks noChangeAspect="1"/>
          </p:cNvPicPr>
          <p:nvPr/>
        </p:nvPicPr>
        <p:blipFill>
          <a:blip r:embed="rId7">
            <a:extLst/>
          </a:blip>
          <a:stretch>
            <a:fillRect/>
          </a:stretch>
        </p:blipFill>
        <p:spPr>
          <a:xfrm>
            <a:off x="16428927" y="11587877"/>
            <a:ext cx="6426202" cy="1041402"/>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65" name="Tratamiento del tabaquismo: “ Lo esencial”"/>
          <p:cNvGrpSpPr/>
          <p:nvPr/>
        </p:nvGrpSpPr>
        <p:grpSpPr>
          <a:xfrm>
            <a:off x="19685595" y="794716"/>
            <a:ext cx="3789453" cy="495303"/>
            <a:chOff x="0" y="0"/>
            <a:chExt cx="3789451" cy="495301"/>
          </a:xfrm>
        </p:grpSpPr>
        <p:sp>
          <p:nvSpPr>
            <p:cNvPr id="563"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64"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66" name="Terapias no farmacológicas…"/>
          <p:cNvSpPr txBox="1"/>
          <p:nvPr/>
        </p:nvSpPr>
        <p:spPr>
          <a:xfrm>
            <a:off x="2530351" y="3115585"/>
            <a:ext cx="7205689" cy="23901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lnSpc>
                <a:spcPct val="120000"/>
              </a:lnSpc>
              <a:buSzPct val="25000"/>
              <a:buBlip>
                <a:blip r:embed="rId3"/>
              </a:buBlip>
              <a:defRPr sz="3400" u="sng">
                <a:solidFill>
                  <a:srgbClr val="009193"/>
                </a:solidFill>
              </a:defRPr>
            </a:pPr>
            <a:r>
              <a:t>Terapias no farmacológicas</a:t>
            </a:r>
          </a:p>
          <a:p>
            <a:pPr algn="l">
              <a:lnSpc>
                <a:spcPct val="120000"/>
              </a:lnSpc>
              <a:defRPr sz="3400">
                <a:solidFill>
                  <a:srgbClr val="009193"/>
                </a:solidFill>
              </a:defRPr>
            </a:pPr>
            <a:r>
              <a:t> </a:t>
            </a:r>
            <a:r>
              <a:rPr>
                <a:solidFill>
                  <a:srgbClr val="212121"/>
                </a:solidFill>
              </a:rPr>
              <a:t>   </a:t>
            </a:r>
            <a:r>
              <a:rPr>
                <a:solidFill>
                  <a:srgbClr val="942193"/>
                </a:solidFill>
              </a:rPr>
              <a:t>   </a:t>
            </a:r>
            <a:r>
              <a:rPr u="sng">
                <a:solidFill>
                  <a:srgbClr val="942193"/>
                </a:solidFill>
              </a:rPr>
              <a:t>Uso de nuevas tecnologías/Apps</a:t>
            </a:r>
            <a:endParaRPr u="sng">
              <a:solidFill>
                <a:srgbClr val="212121"/>
              </a:solidFill>
            </a:endParaRPr>
          </a:p>
          <a:p>
            <a:pPr algn="l">
              <a:lnSpc>
                <a:spcPct val="120000"/>
              </a:lnSpc>
              <a:defRPr sz="3400">
                <a:solidFill>
                  <a:srgbClr val="212121"/>
                </a:solidFill>
              </a:defRPr>
            </a:pPr>
            <a:r>
              <a:t>      - </a:t>
            </a:r>
          </a:p>
        </p:txBody>
      </p:sp>
      <p:pic>
        <p:nvPicPr>
          <p:cNvPr id="567" name="Captura de pantalla 2021-02-09 a las 21.08.53.png" descr="Captura de pantalla 2021-02-09 a las 21.08.53.png"/>
          <p:cNvPicPr>
            <a:picLocks noChangeAspect="1"/>
          </p:cNvPicPr>
          <p:nvPr/>
        </p:nvPicPr>
        <p:blipFill>
          <a:blip r:embed="rId4">
            <a:extLst/>
          </a:blip>
          <a:stretch>
            <a:fillRect/>
          </a:stretch>
        </p:blipFill>
        <p:spPr>
          <a:xfrm>
            <a:off x="10889770" y="3017863"/>
            <a:ext cx="5329516" cy="1656369"/>
          </a:xfrm>
          <a:prstGeom prst="rect">
            <a:avLst/>
          </a:prstGeom>
          <a:ln w="12700">
            <a:miter lim="400000"/>
          </a:ln>
        </p:spPr>
      </p:pic>
      <p:pic>
        <p:nvPicPr>
          <p:cNvPr id="568" name="Captura de pantalla 2021-02-09 a las 21.09.26.png" descr="Captura de pantalla 2021-02-09 a las 21.09.26.png"/>
          <p:cNvPicPr>
            <a:picLocks noChangeAspect="1"/>
          </p:cNvPicPr>
          <p:nvPr/>
        </p:nvPicPr>
        <p:blipFill>
          <a:blip r:embed="rId5">
            <a:extLst/>
          </a:blip>
          <a:stretch>
            <a:fillRect/>
          </a:stretch>
        </p:blipFill>
        <p:spPr>
          <a:xfrm>
            <a:off x="2534972" y="4924616"/>
            <a:ext cx="3365502" cy="2844802"/>
          </a:xfrm>
          <a:prstGeom prst="rect">
            <a:avLst/>
          </a:prstGeom>
          <a:ln w="12700">
            <a:miter lim="400000"/>
          </a:ln>
        </p:spPr>
      </p:pic>
      <p:pic>
        <p:nvPicPr>
          <p:cNvPr id="569" name="Captura de pantalla 2021-02-09 a las 21.09.43.png" descr="Captura de pantalla 2021-02-09 a las 21.09.43.png"/>
          <p:cNvPicPr>
            <a:picLocks noChangeAspect="1"/>
          </p:cNvPicPr>
          <p:nvPr/>
        </p:nvPicPr>
        <p:blipFill>
          <a:blip r:embed="rId6">
            <a:extLst/>
          </a:blip>
          <a:stretch>
            <a:fillRect/>
          </a:stretch>
        </p:blipFill>
        <p:spPr>
          <a:xfrm>
            <a:off x="2503677" y="7791567"/>
            <a:ext cx="5122332" cy="1947714"/>
          </a:xfrm>
          <a:prstGeom prst="rect">
            <a:avLst/>
          </a:prstGeom>
          <a:ln w="12700">
            <a:miter lim="400000"/>
          </a:ln>
        </p:spPr>
      </p:pic>
      <p:pic>
        <p:nvPicPr>
          <p:cNvPr id="570" name="Captura de pantalla 2021-02-09 a las 21.10.31.png" descr="Captura de pantalla 2021-02-09 a las 21.10.31.png"/>
          <p:cNvPicPr>
            <a:picLocks noChangeAspect="1"/>
          </p:cNvPicPr>
          <p:nvPr/>
        </p:nvPicPr>
        <p:blipFill>
          <a:blip r:embed="rId7">
            <a:extLst/>
          </a:blip>
          <a:stretch>
            <a:fillRect/>
          </a:stretch>
        </p:blipFill>
        <p:spPr>
          <a:xfrm>
            <a:off x="8267096" y="5766844"/>
            <a:ext cx="7849808" cy="5997157"/>
          </a:xfrm>
          <a:prstGeom prst="rect">
            <a:avLst/>
          </a:prstGeom>
          <a:ln w="12700">
            <a:miter lim="400000"/>
          </a:ln>
        </p:spPr>
      </p:pic>
      <p:pic>
        <p:nvPicPr>
          <p:cNvPr id="571" name="Captura de pantalla 2021-02-09 a las 21.10.59.png" descr="Captura de pantalla 2021-02-09 a las 21.10.59.png"/>
          <p:cNvPicPr>
            <a:picLocks noChangeAspect="1"/>
          </p:cNvPicPr>
          <p:nvPr/>
        </p:nvPicPr>
        <p:blipFill>
          <a:blip r:embed="rId8">
            <a:extLst/>
          </a:blip>
          <a:stretch>
            <a:fillRect/>
          </a:stretch>
        </p:blipFill>
        <p:spPr>
          <a:xfrm>
            <a:off x="16757992" y="7779094"/>
            <a:ext cx="2539657" cy="3863139"/>
          </a:xfrm>
          <a:prstGeom prst="rect">
            <a:avLst/>
          </a:prstGeom>
          <a:ln w="12700">
            <a:miter lim="400000"/>
          </a:ln>
        </p:spPr>
      </p:pic>
      <p:pic>
        <p:nvPicPr>
          <p:cNvPr id="572" name="Captura de pantalla 2021-02-09 a las 21.11.07.png" descr="Captura de pantalla 2021-02-09 a las 21.11.07.png"/>
          <p:cNvPicPr>
            <a:picLocks noChangeAspect="1"/>
          </p:cNvPicPr>
          <p:nvPr/>
        </p:nvPicPr>
        <p:blipFill>
          <a:blip r:embed="rId9">
            <a:extLst/>
          </a:blip>
          <a:stretch>
            <a:fillRect/>
          </a:stretch>
        </p:blipFill>
        <p:spPr>
          <a:xfrm>
            <a:off x="19304694" y="7563431"/>
            <a:ext cx="4119210" cy="4070172"/>
          </a:xfrm>
          <a:prstGeom prst="rect">
            <a:avLst/>
          </a:prstGeom>
          <a:ln w="12700">
            <a:miter lim="400000"/>
          </a:ln>
        </p:spPr>
      </p:pic>
      <p:pic>
        <p:nvPicPr>
          <p:cNvPr id="573" name="Captura de pantalla 2021-02-09 a las 21.13.32.png" descr="Captura de pantalla 2021-02-09 a las 21.13.32.png"/>
          <p:cNvPicPr>
            <a:picLocks noChangeAspect="1"/>
          </p:cNvPicPr>
          <p:nvPr/>
        </p:nvPicPr>
        <p:blipFill>
          <a:blip r:embed="rId10">
            <a:extLst/>
          </a:blip>
          <a:stretch>
            <a:fillRect/>
          </a:stretch>
        </p:blipFill>
        <p:spPr>
          <a:xfrm>
            <a:off x="18210730" y="2875384"/>
            <a:ext cx="2984502" cy="1447802"/>
          </a:xfrm>
          <a:prstGeom prst="rect">
            <a:avLst/>
          </a:prstGeom>
          <a:ln w="12700">
            <a:miter lim="400000"/>
          </a:ln>
        </p:spPr>
      </p:pic>
      <p:pic>
        <p:nvPicPr>
          <p:cNvPr id="574" name="Captura de pantalla 2021-02-09 a las 21.16.36.png" descr="Captura de pantalla 2021-02-09 a las 21.16.36.png"/>
          <p:cNvPicPr>
            <a:picLocks noChangeAspect="1"/>
          </p:cNvPicPr>
          <p:nvPr/>
        </p:nvPicPr>
        <p:blipFill>
          <a:blip r:embed="rId11">
            <a:extLst/>
          </a:blip>
          <a:stretch>
            <a:fillRect/>
          </a:stretch>
        </p:blipFill>
        <p:spPr>
          <a:xfrm>
            <a:off x="18212874" y="4342434"/>
            <a:ext cx="3607138" cy="1947714"/>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79" name="Tratamiento del tabaquismo: “ Lo esencial”"/>
          <p:cNvGrpSpPr/>
          <p:nvPr/>
        </p:nvGrpSpPr>
        <p:grpSpPr>
          <a:xfrm>
            <a:off x="19685595" y="794716"/>
            <a:ext cx="3789453" cy="495303"/>
            <a:chOff x="0" y="0"/>
            <a:chExt cx="3789451" cy="495301"/>
          </a:xfrm>
        </p:grpSpPr>
        <p:sp>
          <p:nvSpPr>
            <p:cNvPr id="57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7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80" name="Terapias no farmacológicas…"/>
          <p:cNvSpPr txBox="1"/>
          <p:nvPr/>
        </p:nvSpPr>
        <p:spPr>
          <a:xfrm>
            <a:off x="2802709" y="3185687"/>
            <a:ext cx="9138457" cy="481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lnSpc>
                <a:spcPct val="120000"/>
              </a:lnSpc>
              <a:buSzPct val="25000"/>
              <a:buBlip>
                <a:blip r:embed="rId3"/>
              </a:buBlip>
              <a:defRPr sz="3400" u="sng">
                <a:solidFill>
                  <a:srgbClr val="009193"/>
                </a:solidFill>
              </a:defRPr>
            </a:pPr>
            <a:r>
              <a:t>Terapias no farmacológicas</a:t>
            </a:r>
          </a:p>
          <a:p>
            <a:pPr algn="l">
              <a:lnSpc>
                <a:spcPct val="120000"/>
              </a:lnSpc>
              <a:defRPr sz="3400">
                <a:solidFill>
                  <a:srgbClr val="009193"/>
                </a:solidFill>
              </a:defRPr>
            </a:pPr>
            <a:r>
              <a:t> </a:t>
            </a:r>
            <a:r>
              <a:rPr>
                <a:solidFill>
                  <a:srgbClr val="212121"/>
                </a:solidFill>
              </a:rPr>
              <a:t>     </a:t>
            </a:r>
            <a:r>
              <a:rPr>
                <a:solidFill>
                  <a:srgbClr val="942193"/>
                </a:solidFill>
              </a:rPr>
              <a:t> </a:t>
            </a:r>
            <a:r>
              <a:rPr u="sng">
                <a:solidFill>
                  <a:srgbClr val="942193"/>
                </a:solidFill>
              </a:rPr>
              <a:t>Apps</a:t>
            </a:r>
            <a:endParaRPr u="sng">
              <a:solidFill>
                <a:srgbClr val="212121"/>
              </a:solidFill>
            </a:endParaRPr>
          </a:p>
          <a:p>
            <a:pPr algn="l">
              <a:lnSpc>
                <a:spcPct val="120000"/>
              </a:lnSpc>
              <a:defRPr sz="3400">
                <a:solidFill>
                  <a:srgbClr val="212121"/>
                </a:solidFill>
              </a:defRPr>
            </a:pPr>
            <a:r>
              <a:t>      - No ensayos clínicos.</a:t>
            </a:r>
          </a:p>
          <a:p>
            <a:pPr algn="l">
              <a:lnSpc>
                <a:spcPct val="120000"/>
              </a:lnSpc>
              <a:defRPr sz="3400">
                <a:solidFill>
                  <a:srgbClr val="212121"/>
                </a:solidFill>
              </a:defRPr>
            </a:pPr>
            <a:r>
              <a:t>      - Más de 50 aplicaciones disponibles.</a:t>
            </a:r>
          </a:p>
          <a:p>
            <a:pPr algn="l">
              <a:lnSpc>
                <a:spcPct val="120000"/>
              </a:lnSpc>
              <a:defRPr sz="3400">
                <a:solidFill>
                  <a:srgbClr val="212121"/>
                </a:solidFill>
              </a:defRPr>
            </a:pPr>
            <a:r>
              <a:t>      - Se ajustan poco a las guías.</a:t>
            </a:r>
          </a:p>
          <a:p>
            <a:pPr algn="l">
              <a:lnSpc>
                <a:spcPct val="120000"/>
              </a:lnSpc>
              <a:defRPr sz="3400">
                <a:solidFill>
                  <a:srgbClr val="212121"/>
                </a:solidFill>
              </a:defRPr>
            </a:pPr>
            <a:r>
              <a:t>      - No hay pruebas de efectividad de las app. </a:t>
            </a:r>
          </a:p>
        </p:txBody>
      </p:sp>
      <p:pic>
        <p:nvPicPr>
          <p:cNvPr id="581" name="Captura de pantalla 2021-02-09 a las 21.23.29.png" descr="Captura de pantalla 2021-02-09 a las 21.23.29.png"/>
          <p:cNvPicPr>
            <a:picLocks noChangeAspect="1"/>
          </p:cNvPicPr>
          <p:nvPr/>
        </p:nvPicPr>
        <p:blipFill>
          <a:blip r:embed="rId4">
            <a:extLst/>
          </a:blip>
          <a:stretch>
            <a:fillRect/>
          </a:stretch>
        </p:blipFill>
        <p:spPr>
          <a:xfrm>
            <a:off x="10860461" y="11102740"/>
            <a:ext cx="12128501" cy="660402"/>
          </a:xfrm>
          <a:prstGeom prst="rect">
            <a:avLst/>
          </a:prstGeom>
          <a:ln w="12700">
            <a:miter lim="400000"/>
          </a:ln>
        </p:spPr>
      </p:pic>
      <p:sp>
        <p:nvSpPr>
          <p:cNvPr id="582" name="Teléfono"/>
          <p:cNvSpPr/>
          <p:nvPr/>
        </p:nvSpPr>
        <p:spPr>
          <a:xfrm>
            <a:off x="9482259" y="10669588"/>
            <a:ext cx="741344" cy="15267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87" name="Tratamiento del tabaquismo: “ Lo esencial”"/>
          <p:cNvGrpSpPr/>
          <p:nvPr/>
        </p:nvGrpSpPr>
        <p:grpSpPr>
          <a:xfrm>
            <a:off x="19685595" y="794716"/>
            <a:ext cx="3789453" cy="495303"/>
            <a:chOff x="0" y="0"/>
            <a:chExt cx="3789451" cy="495301"/>
          </a:xfrm>
        </p:grpSpPr>
        <p:sp>
          <p:nvSpPr>
            <p:cNvPr id="585"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86"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88" name="Terapias no farmacológicas…"/>
          <p:cNvSpPr txBox="1"/>
          <p:nvPr/>
        </p:nvSpPr>
        <p:spPr>
          <a:xfrm>
            <a:off x="1697258" y="3031610"/>
            <a:ext cx="23631166" cy="579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31800" indent="-431800" algn="l">
              <a:buSzPct val="25000"/>
              <a:buBlip>
                <a:blip r:embed="rId3"/>
              </a:buBlip>
              <a:defRPr sz="3400" u="sng">
                <a:solidFill>
                  <a:srgbClr val="009193"/>
                </a:solidFill>
              </a:defRPr>
            </a:pPr>
            <a:r>
              <a:t>Terapias no farmacológicas</a:t>
            </a:r>
          </a:p>
          <a:p>
            <a:pPr algn="l">
              <a:defRPr sz="3400" u="sng">
                <a:solidFill>
                  <a:srgbClr val="009193"/>
                </a:solidFill>
              </a:defRPr>
            </a:pPr>
          </a:p>
          <a:p>
            <a:pPr algn="l">
              <a:defRPr sz="3400">
                <a:solidFill>
                  <a:srgbClr val="009193"/>
                </a:solidFill>
              </a:defRPr>
            </a:pPr>
            <a:r>
              <a:t> </a:t>
            </a:r>
            <a:r>
              <a:rPr>
                <a:solidFill>
                  <a:srgbClr val="212121"/>
                </a:solidFill>
              </a:rPr>
              <a:t>     </a:t>
            </a:r>
            <a:r>
              <a:rPr>
                <a:solidFill>
                  <a:srgbClr val="FF9300"/>
                </a:solidFill>
              </a:rPr>
              <a:t> </a:t>
            </a:r>
            <a:r>
              <a:rPr u="sng">
                <a:solidFill>
                  <a:srgbClr val="FF9300"/>
                </a:solidFill>
              </a:rPr>
              <a:t>Telemedicina y tabaquismo. Consulta teletabaco.</a:t>
            </a:r>
            <a:r>
              <a:rPr u="sng">
                <a:solidFill>
                  <a:srgbClr val="212121"/>
                </a:solidFill>
              </a:rPr>
              <a:t> </a:t>
            </a:r>
            <a:endParaRPr u="sng">
              <a:solidFill>
                <a:srgbClr val="212121"/>
              </a:solidFill>
            </a:endParaRPr>
          </a:p>
          <a:p>
            <a:pPr algn="l">
              <a:defRPr sz="3400">
                <a:solidFill>
                  <a:srgbClr val="212121"/>
                </a:solidFill>
              </a:defRPr>
            </a:pPr>
            <a:r>
              <a:t>      - Asistencial. </a:t>
            </a:r>
          </a:p>
          <a:p>
            <a:pPr algn="l">
              <a:defRPr sz="3400">
                <a:solidFill>
                  <a:srgbClr val="212121"/>
                </a:solidFill>
              </a:defRPr>
            </a:pPr>
            <a:r>
              <a:t>      - Consulta “ en tiempo real”. </a:t>
            </a:r>
          </a:p>
          <a:p>
            <a:pPr lvl="1" algn="l">
              <a:defRPr sz="3400">
                <a:solidFill>
                  <a:srgbClr val="212121"/>
                </a:solidFill>
              </a:defRPr>
            </a:pPr>
            <a:r>
              <a:t>      - Criterios de selección: distancia, mala accesibilidad, situación de pandemia, excesiva demanda asistencial,                          controles sucesivos.  </a:t>
            </a:r>
          </a:p>
          <a:p>
            <a:pPr algn="l">
              <a:defRPr sz="3400">
                <a:solidFill>
                  <a:srgbClr val="212121"/>
                </a:solidFill>
              </a:defRPr>
            </a:pPr>
            <a:r>
              <a:t>     - Parece que no hay diferencias con respecto a la visita “presencial” en las tasas de abstinencia tabáquica. </a:t>
            </a:r>
            <a:r>
              <a:rPr sz="5000"/>
              <a:t> </a:t>
            </a:r>
          </a:p>
        </p:txBody>
      </p:sp>
      <p:sp>
        <p:nvSpPr>
          <p:cNvPr id="589" name="Corral J, Gonzalez MT, Pereira R, Riesco JA, Disdier C, Masa JF. Aplicación de Telemedicina para una teleconsulta entre Neumología y Atención Primaria. Informática y Salud, Octubre 2005, no 53:7-12. 6.…"/>
          <p:cNvSpPr txBox="1"/>
          <p:nvPr/>
        </p:nvSpPr>
        <p:spPr>
          <a:xfrm>
            <a:off x="11054046" y="11492933"/>
            <a:ext cx="10319483"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Corral J, Gonzalez MT, Pereira R, Riesco JA, Disdier C, Masa JF. Aplicación de Telemedicina para una teleconsulta entre Neumología y Atención Primaria. Informática y Salud, Octubre 2005, no 53:7-12. 6. </a:t>
            </a:r>
          </a:p>
          <a:p>
            <a:pPr algn="l" defTabSz="457200">
              <a:spcBef>
                <a:spcPts val="900"/>
              </a:spcBef>
              <a:defRPr sz="900">
                <a:solidFill>
                  <a:srgbClr val="000000"/>
                </a:solidFill>
              </a:defRPr>
            </a:pPr>
            <a:r>
              <a:t>Riesco Miranda JA, Corral Peña- fiel J, Gonzalez García M.T. La Telemedicina en el control del tabaquismo: primera consulta de teletabaco. Prev Tab 2004 </a:t>
            </a: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590" name="Captura de pantalla 2021-02-09 a las 20.49.52.png" descr="Captura de pantalla 2021-02-09 a las 20.49.52.png"/>
          <p:cNvPicPr>
            <a:picLocks noChangeAspect="1"/>
          </p:cNvPicPr>
          <p:nvPr/>
        </p:nvPicPr>
        <p:blipFill>
          <a:blip r:embed="rId4">
            <a:extLst/>
          </a:blip>
          <a:stretch>
            <a:fillRect/>
          </a:stretch>
        </p:blipFill>
        <p:spPr>
          <a:xfrm>
            <a:off x="13611136" y="3389688"/>
            <a:ext cx="6015114" cy="2353283"/>
          </a:xfrm>
          <a:prstGeom prst="rect">
            <a:avLst/>
          </a:prstGeom>
          <a:ln w="12700">
            <a:miter lim="400000"/>
          </a:ln>
        </p:spPr>
      </p:pic>
      <p:sp>
        <p:nvSpPr>
          <p:cNvPr id="591" name="Ordenador"/>
          <p:cNvSpPr/>
          <p:nvPr/>
        </p:nvSpPr>
        <p:spPr>
          <a:xfrm>
            <a:off x="20372747" y="4005557"/>
            <a:ext cx="1389808"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596" name="Tratamiento del tabaquismo: “ Lo esencial”"/>
          <p:cNvGrpSpPr/>
          <p:nvPr/>
        </p:nvGrpSpPr>
        <p:grpSpPr>
          <a:xfrm>
            <a:off x="19685595" y="794716"/>
            <a:ext cx="3789453" cy="495303"/>
            <a:chOff x="0" y="0"/>
            <a:chExt cx="3789451" cy="495301"/>
          </a:xfrm>
        </p:grpSpPr>
        <p:sp>
          <p:nvSpPr>
            <p:cNvPr id="59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59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597" name="Situaciones especiales. EPOC."/>
          <p:cNvSpPr txBox="1"/>
          <p:nvPr/>
        </p:nvSpPr>
        <p:spPr>
          <a:xfrm>
            <a:off x="1985636" y="3039964"/>
            <a:ext cx="9500705" cy="273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a:solidFill>
                  <a:srgbClr val="941100"/>
                </a:solidFill>
              </a:defRPr>
            </a:pPr>
            <a:r>
              <a:t>Situaciones especiales. </a:t>
            </a:r>
            <a:r>
              <a:rPr u="sng">
                <a:solidFill>
                  <a:srgbClr val="4F8F00"/>
                </a:solidFill>
              </a:rPr>
              <a:t>EPOC</a:t>
            </a:r>
            <a:r>
              <a:t>.</a:t>
            </a:r>
            <a:endParaRPr sz="3400" u="sng">
              <a:solidFill>
                <a:srgbClr val="009193"/>
              </a:solidFill>
            </a:endParaR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sp>
        <p:nvSpPr>
          <p:cNvPr id="598" name="Jiménez-Ruiz CA, Riesco Miranda JA, Altet Gómez, N et al. Tratamiento del tabaquismo en fumadores con enfermedad pulmonar obstructiva crónica. Archivos de Bronconeumologia. 2013; 49(8): 354-363."/>
          <p:cNvSpPr txBox="1"/>
          <p:nvPr/>
        </p:nvSpPr>
        <p:spPr>
          <a:xfrm>
            <a:off x="12768297" y="12019182"/>
            <a:ext cx="10358438" cy="242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Jiménez-Ruiz CA, Riesco Miranda JA, Altet Gómez, N et al. Tratamiento del tabaquismo en fumadores con enfermedad pulmonar obstructiva crónica. Archivos de Bronconeumologia. 2013; 49(8): 354-363. </a:t>
            </a:r>
            <a:br/>
          </a:p>
          <a:p>
            <a:pPr algn="l" defTabSz="457200">
              <a:spcBef>
                <a:spcPts val="900"/>
              </a:spcBef>
              <a:defRPr sz="900">
                <a:solidFill>
                  <a:srgbClr val="000000"/>
                </a:solidFill>
              </a:defRPr>
            </a:pP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599" name="Captura de pantalla 2021-02-09 a las 23.53.13.png" descr="Captura de pantalla 2021-02-09 a las 23.53.13.png"/>
          <p:cNvPicPr>
            <a:picLocks noChangeAspect="1"/>
          </p:cNvPicPr>
          <p:nvPr/>
        </p:nvPicPr>
        <p:blipFill>
          <a:blip r:embed="rId4">
            <a:extLst/>
          </a:blip>
          <a:stretch>
            <a:fillRect/>
          </a:stretch>
        </p:blipFill>
        <p:spPr>
          <a:xfrm>
            <a:off x="3477219" y="4367047"/>
            <a:ext cx="6871583" cy="4005658"/>
          </a:xfrm>
          <a:prstGeom prst="rect">
            <a:avLst/>
          </a:prstGeom>
          <a:ln w="12700">
            <a:miter lim="400000"/>
          </a:ln>
        </p:spPr>
      </p:pic>
      <p:pic>
        <p:nvPicPr>
          <p:cNvPr id="600" name="Captura de pantalla 2021-02-09 a las 23.54.03.png" descr="Captura de pantalla 2021-02-09 a las 23.54.03.png"/>
          <p:cNvPicPr>
            <a:picLocks noChangeAspect="1"/>
          </p:cNvPicPr>
          <p:nvPr/>
        </p:nvPicPr>
        <p:blipFill>
          <a:blip r:embed="rId5">
            <a:extLst/>
          </a:blip>
          <a:stretch>
            <a:fillRect/>
          </a:stretch>
        </p:blipFill>
        <p:spPr>
          <a:xfrm>
            <a:off x="3001409" y="8870553"/>
            <a:ext cx="7823201" cy="3848102"/>
          </a:xfrm>
          <a:prstGeom prst="rect">
            <a:avLst/>
          </a:prstGeom>
          <a:ln w="12700">
            <a:miter lim="400000"/>
          </a:ln>
        </p:spPr>
      </p:pic>
      <p:pic>
        <p:nvPicPr>
          <p:cNvPr id="601" name="Captura de pantalla 2021-02-09 a las 23.54.46.png" descr="Captura de pantalla 2021-02-09 a las 23.54.46.png"/>
          <p:cNvPicPr>
            <a:picLocks noChangeAspect="1"/>
          </p:cNvPicPr>
          <p:nvPr/>
        </p:nvPicPr>
        <p:blipFill>
          <a:blip r:embed="rId6">
            <a:extLst/>
          </a:blip>
          <a:stretch>
            <a:fillRect/>
          </a:stretch>
        </p:blipFill>
        <p:spPr>
          <a:xfrm>
            <a:off x="12912035" y="5342921"/>
            <a:ext cx="8021568" cy="533876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06" name="Tratamiento del tabaquismo: “ Lo esencial”"/>
          <p:cNvGrpSpPr/>
          <p:nvPr/>
        </p:nvGrpSpPr>
        <p:grpSpPr>
          <a:xfrm>
            <a:off x="19685595" y="794716"/>
            <a:ext cx="3789453" cy="495303"/>
            <a:chOff x="0" y="0"/>
            <a:chExt cx="3789451" cy="495301"/>
          </a:xfrm>
        </p:grpSpPr>
        <p:sp>
          <p:nvSpPr>
            <p:cNvPr id="604"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05"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07" name="Situaciones especiales. Patologia cardiovascular.…"/>
          <p:cNvSpPr txBox="1"/>
          <p:nvPr/>
        </p:nvSpPr>
        <p:spPr>
          <a:xfrm>
            <a:off x="2133522" y="3120478"/>
            <a:ext cx="20437376" cy="805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a:solidFill>
                  <a:srgbClr val="941100"/>
                </a:solidFill>
              </a:defRPr>
            </a:pPr>
            <a:r>
              <a:t>Situaciones especiales. </a:t>
            </a:r>
            <a:r>
              <a:rPr u="sng">
                <a:solidFill>
                  <a:srgbClr val="4F8F00"/>
                </a:solidFill>
              </a:rPr>
              <a:t>Patologia cardiovascular. </a:t>
            </a:r>
            <a:endParaRPr u="sng">
              <a:solidFill>
                <a:srgbClr val="4F8F00"/>
              </a:solidFill>
            </a:endParaRPr>
          </a:p>
          <a:p>
            <a:pPr algn="l">
              <a:defRPr>
                <a:solidFill>
                  <a:srgbClr val="212121"/>
                </a:solidFill>
              </a:defRPr>
            </a:pPr>
            <a:r>
              <a:t>  </a:t>
            </a:r>
            <a:r>
              <a:rPr sz="3600"/>
              <a:t>  -En evento cardiovascular agudo, cesar el tabaco, disminuye 36% la mortalidad. </a:t>
            </a:r>
            <a:endParaRPr sz="3600"/>
          </a:p>
          <a:p>
            <a:pPr algn="l">
              <a:defRPr sz="3600">
                <a:solidFill>
                  <a:srgbClr val="212121"/>
                </a:solidFill>
              </a:defRPr>
            </a:pPr>
            <a:r>
              <a:t>    - Vareniclina, bupropion y TSN, efectivos.</a:t>
            </a:r>
          </a:p>
          <a:p>
            <a:pPr algn="l">
              <a:defRPr sz="3600">
                <a:solidFill>
                  <a:srgbClr val="212121"/>
                </a:solidFill>
              </a:defRPr>
            </a:pPr>
            <a:r>
              <a:t>    - No se asoció el tratamiento farmacológico con un exceso de EA no fatales ni fatales. </a:t>
            </a:r>
          </a:p>
          <a:p>
            <a:pPr algn="l">
              <a:defRPr sz="3600">
                <a:solidFill>
                  <a:srgbClr val="212121"/>
                </a:solidFill>
              </a:defRPr>
            </a:pPr>
            <a:r>
              <a:t>    - TSN altas dosis en algunos estudios… efecto taquicardizante.</a:t>
            </a:r>
          </a:p>
          <a:p>
            <a:pPr algn="l">
              <a:defRPr sz="3600">
                <a:solidFill>
                  <a:srgbClr val="212121"/>
                </a:solidFill>
              </a:defRPr>
            </a:pPr>
            <a:r>
              <a:t>    - No se recomienda iniciar tratamiento durante evento cardiaco inestable agudo.</a:t>
            </a:r>
          </a:p>
          <a:p>
            <a:pPr algn="l">
              <a:defRPr sz="3600">
                <a:solidFill>
                  <a:srgbClr val="212121"/>
                </a:solidFill>
              </a:defRPr>
            </a:pPr>
            <a:r>
              <a:t>    - No iniciar tratamiento antes de las 4 semanas tras evento cardiovascular agudo (sobre todo IAM)</a:t>
            </a:r>
          </a:p>
          <a:p>
            <a:pPr algn="l">
              <a:defRPr sz="3600">
                <a:solidFill>
                  <a:srgbClr val="212121"/>
                </a:solidFill>
              </a:defRPr>
            </a:pPr>
            <a:r>
              <a:t>    - Intensificar intervención y seguimiento durante los 3 primeros meses tras evento agudo. </a:t>
            </a:r>
            <a:r>
              <a:rPr sz="4000"/>
              <a:t> </a:t>
            </a:r>
            <a:endParaRPr sz="3400" u="sng">
              <a:solidFill>
                <a:srgbClr val="009193"/>
              </a:solidFill>
            </a:endParaR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sp>
        <p:nvSpPr>
          <p:cNvPr id="608" name="- FioreMC,JaenCR,BakerTB,BaileyWC,BenowitzN,CurryS,etal.TreatingTobaccoUseandDependence: 2008 update. Clinical practice guideline, Rockville MD: US. Deparment of Health and Human Service. May 2008.…"/>
          <p:cNvSpPr txBox="1"/>
          <p:nvPr/>
        </p:nvSpPr>
        <p:spPr>
          <a:xfrm>
            <a:off x="9948595" y="11831018"/>
            <a:ext cx="12622728" cy="331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 FioreMC,JaenCR,BakerTB,BaileyWC,BenowitzN,CurryS,etal.TreatingTobaccoUseandDependence: 2008 update. Clinical practice guideline, Rockville MD: US. Deparment of Health and Human Service. May 2008. </a:t>
            </a:r>
          </a:p>
          <a:p>
            <a:pPr algn="l" defTabSz="457200">
              <a:spcBef>
                <a:spcPts val="900"/>
              </a:spcBef>
              <a:defRPr sz="900">
                <a:solidFill>
                  <a:srgbClr val="000000"/>
                </a:solidFill>
              </a:defRPr>
            </a:pPr>
            <a:r>
              <a:t>Traducción al español: Jiménez Ruiz CA, Jaén CR, coordinadores de la traducción. Guía de tratamien- to del tabaquismo. Sociedad Española de Neumología y Cirugía Torácica, SEPAR; 2010. </a:t>
            </a:r>
            <a:br/>
          </a:p>
          <a:p>
            <a:pPr algn="l" defTabSz="457200">
              <a:spcBef>
                <a:spcPts val="900"/>
              </a:spcBef>
              <a:defRPr sz="900">
                <a:solidFill>
                  <a:srgbClr val="000000"/>
                </a:solidFill>
              </a:defRPr>
            </a:pPr>
            <a:r>
              <a:t>- Nancy A. Rigotti, Andrew L. Pipe, Neal L. Benowitz, Carmen Arteaga, Dahlia Garza, Serena Tonstad. Efficacy and safety of varenicline for smoking cessation in patients with cardiovascular disease. A Randomized trial. Circulation. 2010; 121: 221-229. </a:t>
            </a:r>
            <a:br/>
            <a:br/>
          </a:p>
          <a:p>
            <a:pPr algn="l" defTabSz="457200">
              <a:spcBef>
                <a:spcPts val="900"/>
              </a:spcBef>
              <a:defRPr sz="900">
                <a:solidFill>
                  <a:srgbClr val="000000"/>
                </a:solidFill>
              </a:defRPr>
            </a:pP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
        <p:nvSpPr>
          <p:cNvPr id="609" name="Corazón"/>
          <p:cNvSpPr/>
          <p:nvPr/>
        </p:nvSpPr>
        <p:spPr>
          <a:xfrm>
            <a:off x="16951506" y="2884044"/>
            <a:ext cx="1343251" cy="1187060"/>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14" name="Tratamiento del tabaquismo: “ Lo esencial”"/>
          <p:cNvGrpSpPr/>
          <p:nvPr/>
        </p:nvGrpSpPr>
        <p:grpSpPr>
          <a:xfrm>
            <a:off x="19685595" y="794716"/>
            <a:ext cx="3789453" cy="495303"/>
            <a:chOff x="0" y="0"/>
            <a:chExt cx="3789451" cy="495301"/>
          </a:xfrm>
        </p:grpSpPr>
        <p:sp>
          <p:nvSpPr>
            <p:cNvPr id="612"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13"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15" name="Situaciones especiales. Comorbilidad psiquiátrica.…"/>
          <p:cNvSpPr txBox="1"/>
          <p:nvPr/>
        </p:nvSpPr>
        <p:spPr>
          <a:xfrm>
            <a:off x="1284406" y="3026764"/>
            <a:ext cx="24434801" cy="996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Situaciones especiales. </a:t>
            </a:r>
            <a:r>
              <a:rPr u="sng">
                <a:solidFill>
                  <a:srgbClr val="4F8F00"/>
                </a:solidFill>
              </a:rPr>
              <a:t>Comorbilidad psiquiátrica.</a:t>
            </a:r>
            <a:endParaRPr u="sng">
              <a:solidFill>
                <a:srgbClr val="4F8F00"/>
              </a:solidFill>
            </a:endParaRPr>
          </a:p>
          <a:p>
            <a:pPr algn="l">
              <a:defRPr>
                <a:solidFill>
                  <a:srgbClr val="212121"/>
                </a:solidFill>
              </a:defRPr>
            </a:pPr>
            <a:r>
              <a:t>  </a:t>
            </a:r>
            <a:r>
              <a:rPr sz="3400"/>
              <a:t> </a:t>
            </a:r>
            <a:r>
              <a:rPr sz="3000"/>
              <a:t> - Mayor % de consumo de tabaco vs población general (32% vs 23%, respectivamente). “Algunas barreras”</a:t>
            </a:r>
            <a:endParaRPr sz="3000"/>
          </a:p>
          <a:p>
            <a:pPr algn="l">
              <a:defRPr sz="3000">
                <a:solidFill>
                  <a:srgbClr val="212121"/>
                </a:solidFill>
              </a:defRPr>
            </a:pPr>
            <a:r>
              <a:t>    - En personas con Esquizofrenia la prevalencia es 5 veces mayor que población general.</a:t>
            </a:r>
          </a:p>
          <a:p>
            <a:pPr lvl="6" algn="l">
              <a:defRPr sz="3000">
                <a:solidFill>
                  <a:srgbClr val="212121"/>
                </a:solidFill>
              </a:defRPr>
            </a:pPr>
            <a:r>
              <a:t>    - </a:t>
            </a:r>
            <a:r>
              <a:rPr u="sng">
                <a:solidFill>
                  <a:srgbClr val="4F8F00"/>
                </a:solidFill>
              </a:rPr>
              <a:t>Esquizofrenia:</a:t>
            </a:r>
            <a:r>
              <a:rPr>
                <a:solidFill>
                  <a:srgbClr val="4F8F00"/>
                </a:solidFill>
              </a:rPr>
              <a:t> </a:t>
            </a:r>
            <a:r>
              <a:rPr u="sng"/>
              <a:t>Revisión Cochrane 2013. </a:t>
            </a:r>
            <a:r>
              <a:t> Tsio y cols (2013) objetivaron eficacia de </a:t>
            </a:r>
            <a:r>
              <a:rPr>
                <a:solidFill>
                  <a:srgbClr val="945200"/>
                </a:solidFill>
              </a:rPr>
              <a:t>bupropion</a:t>
            </a:r>
            <a:r>
              <a:t> (OR=3,03 vs placebo) al final del                     tratamiento y (OR=2,78)a los 6 meses.  </a:t>
            </a:r>
            <a:r>
              <a:rPr>
                <a:solidFill>
                  <a:srgbClr val="531B93"/>
                </a:solidFill>
              </a:rPr>
              <a:t>Vareniclina: </a:t>
            </a:r>
            <a:r>
              <a:t>eficacia vs placebo (OR: 4,74). TSN no eficaz de forma significativa. Todo sin                         aumentar EA neuropsiquiatricos ni descompensación de patología de base. </a:t>
            </a:r>
          </a:p>
          <a:p>
            <a:pPr algn="l">
              <a:defRPr sz="3000">
                <a:solidFill>
                  <a:srgbClr val="212121"/>
                </a:solidFill>
              </a:defRPr>
            </a:pPr>
            <a:r>
              <a:t>    - </a:t>
            </a:r>
            <a:r>
              <a:rPr u="sng">
                <a:solidFill>
                  <a:srgbClr val="941100"/>
                </a:solidFill>
              </a:rPr>
              <a:t>Depresión:</a:t>
            </a:r>
            <a:r>
              <a:t> </a:t>
            </a:r>
            <a:r>
              <a:rPr u="sng"/>
              <a:t>Revisión Cochrane 2013. </a:t>
            </a:r>
            <a:endParaRPr u="sng"/>
          </a:p>
          <a:p>
            <a:pPr algn="l">
              <a:defRPr sz="3000">
                <a:solidFill>
                  <a:srgbClr val="212121"/>
                </a:solidFill>
              </a:defRPr>
            </a:pPr>
            <a:r>
              <a:t>        * Prevalencia de tabaquismo: (x2 vs población general). Episodios de depresión no controlado, disminuyen las probabilidades                                         de éxito en la cesación. </a:t>
            </a:r>
          </a:p>
          <a:p>
            <a:pPr algn="l">
              <a:defRPr sz="3000">
                <a:solidFill>
                  <a:srgbClr val="212121"/>
                </a:solidFill>
              </a:defRPr>
            </a:pPr>
            <a:r>
              <a:t>       * Intervención cognitivo-conductual vs estándar. Eficacia en depresión pasada OR 1,41; IC del 95%, 1,13-1,77) y actual (OR 1,47;                                            IC del 95%, 1,13-1,92).</a:t>
            </a:r>
          </a:p>
          <a:p>
            <a:pPr algn="l">
              <a:defRPr sz="3000">
                <a:solidFill>
                  <a:srgbClr val="212121"/>
                </a:solidFill>
              </a:defRPr>
            </a:pPr>
            <a:r>
              <a:t>       * Antidepresivos eficacia en la cesación: Bupropion y nortriptilina. ISRS no. </a:t>
            </a:r>
          </a:p>
          <a:p>
            <a:pPr algn="l">
              <a:defRPr sz="3000">
                <a:solidFill>
                  <a:srgbClr val="212121"/>
                </a:solidFill>
              </a:defRPr>
            </a:pPr>
            <a:r>
              <a:t>       * Trastorno bipolar: no usar bupropion. </a:t>
            </a:r>
            <a:endParaRPr sz="3400" u="sng">
              <a:solidFill>
                <a:srgbClr val="009193"/>
              </a:solidFill>
            </a:endParaR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sp>
        <p:nvSpPr>
          <p:cNvPr id="616" name="- FioreMC,JaenCR,BakerTB,BaileyWC,BenowitzN,CurryS,etal.TreatingTobaccoUseandDependence: 2008 update. Clinical practice guideline, Rockville MD: US. Deparment of Health and Human Service. May 2008.…"/>
          <p:cNvSpPr txBox="1"/>
          <p:nvPr/>
        </p:nvSpPr>
        <p:spPr>
          <a:xfrm>
            <a:off x="9948595" y="11967982"/>
            <a:ext cx="11008520" cy="313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 FioreMC,JaenCR,BakerTB,BaileyWC,BenowitzN,CurryS,etal.TreatingTobaccoUseandDependence: 2008 update. Clinical practice guideline, Rockville MD: US. Deparment of Health and Human Service. May 2008. </a:t>
            </a:r>
          </a:p>
          <a:p>
            <a:pPr algn="l" defTabSz="457200">
              <a:spcBef>
                <a:spcPts val="900"/>
              </a:spcBef>
              <a:defRPr sz="900">
                <a:solidFill>
                  <a:srgbClr val="000000"/>
                </a:solidFill>
              </a:defRPr>
            </a:pPr>
            <a:r>
              <a:t>Traducción al español: Jiménez Ruiz CA, Jaén CR, coordinadores de la traducción. Guía de tratamien- to del tabaquismo. Sociedad Española de Neumología y Cirugía Torácica, SEPAR; 2010. </a:t>
            </a:r>
            <a:br/>
            <a:endParaRPr>
              <a:solidFill>
                <a:srgbClr val="212121"/>
              </a:solidFill>
            </a:endParaRPr>
          </a:p>
          <a:p>
            <a:pPr algn="l" defTabSz="457200">
              <a:spcBef>
                <a:spcPts val="1200"/>
              </a:spcBef>
              <a:defRPr sz="1200">
                <a:solidFill>
                  <a:srgbClr val="212121"/>
                </a:solidFill>
              </a:defRPr>
            </a:pPr>
            <a:r>
              <a:t>Hughes JR, Stead LF, Hartmann-Boyce J, et al. Antidepressants for smoking cessation. Cochrane Database Syst Rev 2014;1:CD000031. </a:t>
            </a:r>
          </a:p>
          <a:p>
            <a:pPr algn="l" defTabSz="457200">
              <a:spcBef>
                <a:spcPts val="1200"/>
              </a:spcBef>
              <a:defRPr sz="1200">
                <a:solidFill>
                  <a:srgbClr val="000000"/>
                </a:solidFill>
                <a:latin typeface="Times Roman"/>
                <a:ea typeface="Times Roman"/>
                <a:cs typeface="Times Roman"/>
                <a:sym typeface="Times Roman"/>
              </a:defRPr>
            </a:pP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
        <p:nvSpPr>
          <p:cNvPr id="617" name="Parte frontal del cerebro"/>
          <p:cNvSpPr/>
          <p:nvPr/>
        </p:nvSpPr>
        <p:spPr>
          <a:xfrm>
            <a:off x="14195615" y="2826182"/>
            <a:ext cx="1375837" cy="1142556"/>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8302" y="9"/>
                </a:moveTo>
                <a:cubicBezTo>
                  <a:pt x="6982" y="101"/>
                  <a:pt x="5943" y="867"/>
                  <a:pt x="5256" y="1602"/>
                </a:cubicBezTo>
                <a:cubicBezTo>
                  <a:pt x="5021" y="1852"/>
                  <a:pt x="4829" y="2167"/>
                  <a:pt x="4726" y="2528"/>
                </a:cubicBezTo>
                <a:cubicBezTo>
                  <a:pt x="4627" y="2877"/>
                  <a:pt x="4605" y="3232"/>
                  <a:pt x="4671" y="3567"/>
                </a:cubicBezTo>
                <a:cubicBezTo>
                  <a:pt x="4747" y="3948"/>
                  <a:pt x="4927" y="4283"/>
                  <a:pt x="5162" y="4487"/>
                </a:cubicBezTo>
                <a:cubicBezTo>
                  <a:pt x="5228" y="4546"/>
                  <a:pt x="5327" y="4527"/>
                  <a:pt x="5370" y="4448"/>
                </a:cubicBezTo>
                <a:cubicBezTo>
                  <a:pt x="5730" y="3830"/>
                  <a:pt x="6309" y="3389"/>
                  <a:pt x="6844" y="3323"/>
                </a:cubicBezTo>
                <a:cubicBezTo>
                  <a:pt x="6925" y="3310"/>
                  <a:pt x="7003" y="3371"/>
                  <a:pt x="7024" y="3463"/>
                </a:cubicBezTo>
                <a:cubicBezTo>
                  <a:pt x="7052" y="3587"/>
                  <a:pt x="6985" y="3704"/>
                  <a:pt x="6881" y="3711"/>
                </a:cubicBezTo>
                <a:cubicBezTo>
                  <a:pt x="6434" y="3770"/>
                  <a:pt x="5949" y="4146"/>
                  <a:pt x="5638" y="4678"/>
                </a:cubicBezTo>
                <a:cubicBezTo>
                  <a:pt x="5431" y="5033"/>
                  <a:pt x="5343" y="5387"/>
                  <a:pt x="5392" y="5670"/>
                </a:cubicBezTo>
                <a:cubicBezTo>
                  <a:pt x="5409" y="5768"/>
                  <a:pt x="5375" y="5873"/>
                  <a:pt x="5293" y="5912"/>
                </a:cubicBezTo>
                <a:cubicBezTo>
                  <a:pt x="5272" y="5919"/>
                  <a:pt x="5256" y="5926"/>
                  <a:pt x="5234" y="5926"/>
                </a:cubicBezTo>
                <a:cubicBezTo>
                  <a:pt x="5157" y="5926"/>
                  <a:pt x="5092" y="5866"/>
                  <a:pt x="5075" y="5774"/>
                </a:cubicBezTo>
                <a:cubicBezTo>
                  <a:pt x="5037" y="5590"/>
                  <a:pt x="5043" y="5387"/>
                  <a:pt x="5087" y="5177"/>
                </a:cubicBezTo>
                <a:cubicBezTo>
                  <a:pt x="5114" y="5046"/>
                  <a:pt x="5071" y="4907"/>
                  <a:pt x="4978" y="4822"/>
                </a:cubicBezTo>
                <a:cubicBezTo>
                  <a:pt x="4672" y="4559"/>
                  <a:pt x="4443" y="4139"/>
                  <a:pt x="4350" y="3666"/>
                </a:cubicBezTo>
                <a:cubicBezTo>
                  <a:pt x="4323" y="3534"/>
                  <a:pt x="4306" y="3403"/>
                  <a:pt x="4306" y="3272"/>
                </a:cubicBezTo>
                <a:cubicBezTo>
                  <a:pt x="4301" y="3101"/>
                  <a:pt x="4175" y="2982"/>
                  <a:pt x="4038" y="3015"/>
                </a:cubicBezTo>
                <a:cubicBezTo>
                  <a:pt x="3503" y="3159"/>
                  <a:pt x="2363" y="3724"/>
                  <a:pt x="1332" y="5524"/>
                </a:cubicBezTo>
                <a:cubicBezTo>
                  <a:pt x="595" y="6917"/>
                  <a:pt x="279" y="8480"/>
                  <a:pt x="426" y="9302"/>
                </a:cubicBezTo>
                <a:cubicBezTo>
                  <a:pt x="443" y="9492"/>
                  <a:pt x="486" y="9670"/>
                  <a:pt x="541" y="9827"/>
                </a:cubicBezTo>
                <a:cubicBezTo>
                  <a:pt x="595" y="9978"/>
                  <a:pt x="748" y="10038"/>
                  <a:pt x="868" y="9953"/>
                </a:cubicBezTo>
                <a:cubicBezTo>
                  <a:pt x="1179" y="9729"/>
                  <a:pt x="1484" y="9624"/>
                  <a:pt x="1751" y="9585"/>
                </a:cubicBezTo>
                <a:cubicBezTo>
                  <a:pt x="2292" y="9500"/>
                  <a:pt x="2756" y="9664"/>
                  <a:pt x="3051" y="9815"/>
                </a:cubicBezTo>
                <a:cubicBezTo>
                  <a:pt x="3231" y="9907"/>
                  <a:pt x="3400" y="10019"/>
                  <a:pt x="3542" y="10144"/>
                </a:cubicBezTo>
                <a:cubicBezTo>
                  <a:pt x="3635" y="10222"/>
                  <a:pt x="3765" y="10190"/>
                  <a:pt x="3825" y="10072"/>
                </a:cubicBezTo>
                <a:cubicBezTo>
                  <a:pt x="3967" y="9789"/>
                  <a:pt x="4148" y="9553"/>
                  <a:pt x="4350" y="9382"/>
                </a:cubicBezTo>
                <a:cubicBezTo>
                  <a:pt x="4416" y="9329"/>
                  <a:pt x="4507" y="9328"/>
                  <a:pt x="4562" y="9400"/>
                </a:cubicBezTo>
                <a:cubicBezTo>
                  <a:pt x="4638" y="9492"/>
                  <a:pt x="4623" y="9638"/>
                  <a:pt x="4541" y="9704"/>
                </a:cubicBezTo>
                <a:cubicBezTo>
                  <a:pt x="4170" y="10006"/>
                  <a:pt x="3885" y="10617"/>
                  <a:pt x="3820" y="11260"/>
                </a:cubicBezTo>
                <a:cubicBezTo>
                  <a:pt x="3776" y="11687"/>
                  <a:pt x="3836" y="12056"/>
                  <a:pt x="3989" y="12273"/>
                </a:cubicBezTo>
                <a:cubicBezTo>
                  <a:pt x="4043" y="12351"/>
                  <a:pt x="4055" y="12463"/>
                  <a:pt x="4001" y="12542"/>
                </a:cubicBezTo>
                <a:cubicBezTo>
                  <a:pt x="3968" y="12588"/>
                  <a:pt x="3924" y="12607"/>
                  <a:pt x="3875" y="12607"/>
                </a:cubicBezTo>
                <a:cubicBezTo>
                  <a:pt x="3831" y="12607"/>
                  <a:pt x="3788" y="12588"/>
                  <a:pt x="3755" y="12542"/>
                </a:cubicBezTo>
                <a:cubicBezTo>
                  <a:pt x="3531" y="12239"/>
                  <a:pt x="3438" y="11765"/>
                  <a:pt x="3493" y="11207"/>
                </a:cubicBezTo>
                <a:cubicBezTo>
                  <a:pt x="3503" y="11102"/>
                  <a:pt x="3520" y="11004"/>
                  <a:pt x="3542" y="10899"/>
                </a:cubicBezTo>
                <a:cubicBezTo>
                  <a:pt x="3569" y="10774"/>
                  <a:pt x="3537" y="10635"/>
                  <a:pt x="3455" y="10550"/>
                </a:cubicBezTo>
                <a:cubicBezTo>
                  <a:pt x="3122" y="10202"/>
                  <a:pt x="2472" y="9868"/>
                  <a:pt x="1801" y="9973"/>
                </a:cubicBezTo>
                <a:cubicBezTo>
                  <a:pt x="1774" y="9980"/>
                  <a:pt x="1746" y="9979"/>
                  <a:pt x="1719" y="9985"/>
                </a:cubicBezTo>
                <a:cubicBezTo>
                  <a:pt x="1113" y="10110"/>
                  <a:pt x="606" y="10616"/>
                  <a:pt x="355" y="11299"/>
                </a:cubicBezTo>
                <a:cubicBezTo>
                  <a:pt x="126" y="11930"/>
                  <a:pt x="0" y="12621"/>
                  <a:pt x="0" y="13351"/>
                </a:cubicBezTo>
                <a:cubicBezTo>
                  <a:pt x="0" y="16287"/>
                  <a:pt x="2063" y="18664"/>
                  <a:pt x="4606" y="18664"/>
                </a:cubicBezTo>
                <a:cubicBezTo>
                  <a:pt x="5899" y="18664"/>
                  <a:pt x="7073" y="18046"/>
                  <a:pt x="7908" y="17054"/>
                </a:cubicBezTo>
                <a:cubicBezTo>
                  <a:pt x="7957" y="17002"/>
                  <a:pt x="7946" y="16897"/>
                  <a:pt x="7880" y="16851"/>
                </a:cubicBezTo>
                <a:cubicBezTo>
                  <a:pt x="7766" y="16772"/>
                  <a:pt x="7661" y="16687"/>
                  <a:pt x="7563" y="16595"/>
                </a:cubicBezTo>
                <a:cubicBezTo>
                  <a:pt x="7503" y="16535"/>
                  <a:pt x="7477" y="16425"/>
                  <a:pt x="7521" y="16340"/>
                </a:cubicBezTo>
                <a:cubicBezTo>
                  <a:pt x="7575" y="16228"/>
                  <a:pt x="7690" y="16208"/>
                  <a:pt x="7766" y="16280"/>
                </a:cubicBezTo>
                <a:cubicBezTo>
                  <a:pt x="7952" y="16471"/>
                  <a:pt x="8651" y="17023"/>
                  <a:pt x="9289" y="17030"/>
                </a:cubicBezTo>
                <a:cubicBezTo>
                  <a:pt x="10009" y="17036"/>
                  <a:pt x="10599" y="16305"/>
                  <a:pt x="10599" y="15412"/>
                </a:cubicBezTo>
                <a:cubicBezTo>
                  <a:pt x="10599" y="15228"/>
                  <a:pt x="10571" y="15051"/>
                  <a:pt x="10527" y="14886"/>
                </a:cubicBezTo>
                <a:cubicBezTo>
                  <a:pt x="10374" y="14453"/>
                  <a:pt x="10080" y="14139"/>
                  <a:pt x="9649" y="13942"/>
                </a:cubicBezTo>
                <a:cubicBezTo>
                  <a:pt x="8716" y="13515"/>
                  <a:pt x="7390" y="13783"/>
                  <a:pt x="6615" y="14256"/>
                </a:cubicBezTo>
                <a:cubicBezTo>
                  <a:pt x="5846" y="14722"/>
                  <a:pt x="5343" y="15578"/>
                  <a:pt x="5338" y="15584"/>
                </a:cubicBezTo>
                <a:lnTo>
                  <a:pt x="5310" y="15630"/>
                </a:lnTo>
                <a:cubicBezTo>
                  <a:pt x="5261" y="15715"/>
                  <a:pt x="5152" y="15722"/>
                  <a:pt x="5097" y="15630"/>
                </a:cubicBezTo>
                <a:lnTo>
                  <a:pt x="5070" y="15584"/>
                </a:lnTo>
                <a:cubicBezTo>
                  <a:pt x="4442" y="14527"/>
                  <a:pt x="2920" y="14106"/>
                  <a:pt x="2046" y="14736"/>
                </a:cubicBezTo>
                <a:cubicBezTo>
                  <a:pt x="1970" y="14789"/>
                  <a:pt x="1872" y="14768"/>
                  <a:pt x="1823" y="14683"/>
                </a:cubicBezTo>
                <a:cubicBezTo>
                  <a:pt x="1768" y="14591"/>
                  <a:pt x="1791" y="14461"/>
                  <a:pt x="1872" y="14402"/>
                </a:cubicBezTo>
                <a:cubicBezTo>
                  <a:pt x="2773" y="13738"/>
                  <a:pt x="4213" y="14026"/>
                  <a:pt x="5043" y="14946"/>
                </a:cubicBezTo>
                <a:cubicBezTo>
                  <a:pt x="5136" y="15044"/>
                  <a:pt x="5271" y="15039"/>
                  <a:pt x="5353" y="14934"/>
                </a:cubicBezTo>
                <a:cubicBezTo>
                  <a:pt x="5593" y="14618"/>
                  <a:pt x="5981" y="14190"/>
                  <a:pt x="6467" y="13895"/>
                </a:cubicBezTo>
                <a:cubicBezTo>
                  <a:pt x="7323" y="13376"/>
                  <a:pt x="8732" y="13093"/>
                  <a:pt x="9763" y="13560"/>
                </a:cubicBezTo>
                <a:cubicBezTo>
                  <a:pt x="10052" y="13691"/>
                  <a:pt x="10292" y="13876"/>
                  <a:pt x="10478" y="14106"/>
                </a:cubicBezTo>
                <a:cubicBezTo>
                  <a:pt x="10489" y="14067"/>
                  <a:pt x="10506" y="14020"/>
                  <a:pt x="10517" y="13981"/>
                </a:cubicBezTo>
                <a:cubicBezTo>
                  <a:pt x="10446" y="12161"/>
                  <a:pt x="9840" y="11095"/>
                  <a:pt x="8634" y="10649"/>
                </a:cubicBezTo>
                <a:cubicBezTo>
                  <a:pt x="8547" y="10616"/>
                  <a:pt x="8491" y="10511"/>
                  <a:pt x="8513" y="10412"/>
                </a:cubicBezTo>
                <a:cubicBezTo>
                  <a:pt x="8535" y="10301"/>
                  <a:pt x="8628" y="10236"/>
                  <a:pt x="8721" y="10269"/>
                </a:cubicBezTo>
                <a:cubicBezTo>
                  <a:pt x="9289" y="10472"/>
                  <a:pt x="9735" y="10806"/>
                  <a:pt x="10074" y="11273"/>
                </a:cubicBezTo>
                <a:cubicBezTo>
                  <a:pt x="10139" y="11358"/>
                  <a:pt x="10254" y="11359"/>
                  <a:pt x="10309" y="11260"/>
                </a:cubicBezTo>
                <a:cubicBezTo>
                  <a:pt x="10483" y="10971"/>
                  <a:pt x="10599" y="10564"/>
                  <a:pt x="10599" y="10117"/>
                </a:cubicBezTo>
                <a:cubicBezTo>
                  <a:pt x="10599" y="9795"/>
                  <a:pt x="10538" y="9500"/>
                  <a:pt x="10440" y="9244"/>
                </a:cubicBezTo>
                <a:cubicBezTo>
                  <a:pt x="10435" y="9231"/>
                  <a:pt x="10429" y="9216"/>
                  <a:pt x="10423" y="9203"/>
                </a:cubicBezTo>
                <a:cubicBezTo>
                  <a:pt x="10423" y="9203"/>
                  <a:pt x="10423" y="9204"/>
                  <a:pt x="10423" y="9197"/>
                </a:cubicBezTo>
                <a:cubicBezTo>
                  <a:pt x="10401" y="9151"/>
                  <a:pt x="10386" y="9105"/>
                  <a:pt x="10358" y="9059"/>
                </a:cubicBezTo>
                <a:cubicBezTo>
                  <a:pt x="10336" y="9013"/>
                  <a:pt x="10315" y="8968"/>
                  <a:pt x="10299" y="8916"/>
                </a:cubicBezTo>
                <a:cubicBezTo>
                  <a:pt x="10135" y="8627"/>
                  <a:pt x="9867" y="8383"/>
                  <a:pt x="9518" y="8199"/>
                </a:cubicBezTo>
                <a:cubicBezTo>
                  <a:pt x="8868" y="7864"/>
                  <a:pt x="8082" y="7825"/>
                  <a:pt x="7558" y="8101"/>
                </a:cubicBezTo>
                <a:cubicBezTo>
                  <a:pt x="6952" y="8423"/>
                  <a:pt x="6505" y="9079"/>
                  <a:pt x="6390" y="9815"/>
                </a:cubicBezTo>
                <a:cubicBezTo>
                  <a:pt x="6314" y="10295"/>
                  <a:pt x="6352" y="11018"/>
                  <a:pt x="6953" y="11747"/>
                </a:cubicBezTo>
                <a:cubicBezTo>
                  <a:pt x="7018" y="11826"/>
                  <a:pt x="7024" y="11964"/>
                  <a:pt x="6953" y="12043"/>
                </a:cubicBezTo>
                <a:cubicBezTo>
                  <a:pt x="6920" y="12076"/>
                  <a:pt x="6882" y="12088"/>
                  <a:pt x="6844" y="12088"/>
                </a:cubicBezTo>
                <a:cubicBezTo>
                  <a:pt x="6800" y="12088"/>
                  <a:pt x="6762" y="12068"/>
                  <a:pt x="6729" y="12028"/>
                </a:cubicBezTo>
                <a:cubicBezTo>
                  <a:pt x="6178" y="11365"/>
                  <a:pt x="5949" y="10558"/>
                  <a:pt x="6074" y="9743"/>
                </a:cubicBezTo>
                <a:cubicBezTo>
                  <a:pt x="6102" y="9572"/>
                  <a:pt x="6139" y="9408"/>
                  <a:pt x="6194" y="9250"/>
                </a:cubicBezTo>
                <a:cubicBezTo>
                  <a:pt x="6248" y="9093"/>
                  <a:pt x="6238" y="8908"/>
                  <a:pt x="6156" y="8764"/>
                </a:cubicBezTo>
                <a:cubicBezTo>
                  <a:pt x="6145" y="8744"/>
                  <a:pt x="6139" y="8738"/>
                  <a:pt x="6139" y="8731"/>
                </a:cubicBezTo>
                <a:cubicBezTo>
                  <a:pt x="5932" y="8324"/>
                  <a:pt x="4863" y="6766"/>
                  <a:pt x="2718" y="7056"/>
                </a:cubicBezTo>
                <a:cubicBezTo>
                  <a:pt x="2620" y="7069"/>
                  <a:pt x="2527" y="6971"/>
                  <a:pt x="2538" y="6846"/>
                </a:cubicBezTo>
                <a:cubicBezTo>
                  <a:pt x="2543" y="6748"/>
                  <a:pt x="2609" y="6674"/>
                  <a:pt x="2691" y="6668"/>
                </a:cubicBezTo>
                <a:cubicBezTo>
                  <a:pt x="4650" y="6411"/>
                  <a:pt x="5904" y="7628"/>
                  <a:pt x="6390" y="8429"/>
                </a:cubicBezTo>
                <a:cubicBezTo>
                  <a:pt x="6445" y="8521"/>
                  <a:pt x="6560" y="8527"/>
                  <a:pt x="6625" y="8441"/>
                </a:cubicBezTo>
                <a:cubicBezTo>
                  <a:pt x="6849" y="8146"/>
                  <a:pt x="7122" y="7904"/>
                  <a:pt x="7439" y="7739"/>
                </a:cubicBezTo>
                <a:cubicBezTo>
                  <a:pt x="8039" y="7424"/>
                  <a:pt x="8928" y="7463"/>
                  <a:pt x="9654" y="7838"/>
                </a:cubicBezTo>
                <a:cubicBezTo>
                  <a:pt x="9916" y="7969"/>
                  <a:pt x="10134" y="8140"/>
                  <a:pt x="10314" y="8337"/>
                </a:cubicBezTo>
                <a:cubicBezTo>
                  <a:pt x="10330" y="8297"/>
                  <a:pt x="10347" y="8251"/>
                  <a:pt x="10363" y="8211"/>
                </a:cubicBezTo>
                <a:cubicBezTo>
                  <a:pt x="10511" y="7929"/>
                  <a:pt x="10599" y="7561"/>
                  <a:pt x="10599" y="7160"/>
                </a:cubicBezTo>
                <a:cubicBezTo>
                  <a:pt x="10599" y="6714"/>
                  <a:pt x="10489" y="6312"/>
                  <a:pt x="10309" y="6017"/>
                </a:cubicBezTo>
                <a:cubicBezTo>
                  <a:pt x="10303" y="6010"/>
                  <a:pt x="10304" y="6005"/>
                  <a:pt x="10299" y="5998"/>
                </a:cubicBezTo>
                <a:cubicBezTo>
                  <a:pt x="10206" y="5841"/>
                  <a:pt x="10041" y="5760"/>
                  <a:pt x="9883" y="5820"/>
                </a:cubicBezTo>
                <a:cubicBezTo>
                  <a:pt x="9675" y="5898"/>
                  <a:pt x="9462" y="5932"/>
                  <a:pt x="9255" y="5932"/>
                </a:cubicBezTo>
                <a:cubicBezTo>
                  <a:pt x="8949" y="5932"/>
                  <a:pt x="8660" y="5861"/>
                  <a:pt x="8436" y="5762"/>
                </a:cubicBezTo>
                <a:cubicBezTo>
                  <a:pt x="8360" y="5729"/>
                  <a:pt x="8311" y="5637"/>
                  <a:pt x="8327" y="5538"/>
                </a:cubicBezTo>
                <a:cubicBezTo>
                  <a:pt x="8344" y="5413"/>
                  <a:pt x="8453" y="5347"/>
                  <a:pt x="8546" y="5386"/>
                </a:cubicBezTo>
                <a:cubicBezTo>
                  <a:pt x="8960" y="5577"/>
                  <a:pt x="9589" y="5624"/>
                  <a:pt x="10053" y="5302"/>
                </a:cubicBezTo>
                <a:cubicBezTo>
                  <a:pt x="10086" y="5276"/>
                  <a:pt x="10118" y="5248"/>
                  <a:pt x="10150" y="5222"/>
                </a:cubicBezTo>
                <a:cubicBezTo>
                  <a:pt x="10259" y="5124"/>
                  <a:pt x="10347" y="4999"/>
                  <a:pt x="10413" y="4855"/>
                </a:cubicBezTo>
                <a:cubicBezTo>
                  <a:pt x="10522" y="4592"/>
                  <a:pt x="10592" y="4270"/>
                  <a:pt x="10592" y="3929"/>
                </a:cubicBezTo>
                <a:lnTo>
                  <a:pt x="10592" y="3922"/>
                </a:lnTo>
                <a:cubicBezTo>
                  <a:pt x="10592" y="3647"/>
                  <a:pt x="10511" y="3369"/>
                  <a:pt x="10363" y="3159"/>
                </a:cubicBezTo>
                <a:cubicBezTo>
                  <a:pt x="9840" y="2397"/>
                  <a:pt x="9190" y="2095"/>
                  <a:pt x="8426" y="2259"/>
                </a:cubicBezTo>
                <a:cubicBezTo>
                  <a:pt x="8344" y="2279"/>
                  <a:pt x="8262" y="2232"/>
                  <a:pt x="8235" y="2140"/>
                </a:cubicBezTo>
                <a:cubicBezTo>
                  <a:pt x="8197" y="2022"/>
                  <a:pt x="8258" y="1898"/>
                  <a:pt x="8361" y="1871"/>
                </a:cubicBezTo>
                <a:cubicBezTo>
                  <a:pt x="9087" y="1714"/>
                  <a:pt x="9736" y="1924"/>
                  <a:pt x="10282" y="2489"/>
                </a:cubicBezTo>
                <a:cubicBezTo>
                  <a:pt x="10353" y="2568"/>
                  <a:pt x="10468" y="2523"/>
                  <a:pt x="10490" y="2411"/>
                </a:cubicBezTo>
                <a:cubicBezTo>
                  <a:pt x="10506" y="2306"/>
                  <a:pt x="10522" y="2160"/>
                  <a:pt x="10517" y="1970"/>
                </a:cubicBezTo>
                <a:cubicBezTo>
                  <a:pt x="10495" y="886"/>
                  <a:pt x="10195" y="118"/>
                  <a:pt x="8885" y="13"/>
                </a:cubicBezTo>
                <a:cubicBezTo>
                  <a:pt x="8685" y="-3"/>
                  <a:pt x="8490" y="-4"/>
                  <a:pt x="8302" y="9"/>
                </a:cubicBezTo>
                <a:close/>
                <a:moveTo>
                  <a:pt x="13298" y="9"/>
                </a:moveTo>
                <a:cubicBezTo>
                  <a:pt x="13110" y="-4"/>
                  <a:pt x="12915" y="-3"/>
                  <a:pt x="12715" y="13"/>
                </a:cubicBezTo>
                <a:cubicBezTo>
                  <a:pt x="11405" y="118"/>
                  <a:pt x="11105" y="886"/>
                  <a:pt x="11083" y="1970"/>
                </a:cubicBezTo>
                <a:cubicBezTo>
                  <a:pt x="11078" y="2160"/>
                  <a:pt x="11094" y="2306"/>
                  <a:pt x="11110" y="2411"/>
                </a:cubicBezTo>
                <a:cubicBezTo>
                  <a:pt x="11132" y="2523"/>
                  <a:pt x="11247" y="2568"/>
                  <a:pt x="11318" y="2489"/>
                </a:cubicBezTo>
                <a:cubicBezTo>
                  <a:pt x="11864" y="1924"/>
                  <a:pt x="12513" y="1714"/>
                  <a:pt x="13239" y="1871"/>
                </a:cubicBezTo>
                <a:cubicBezTo>
                  <a:pt x="13342" y="1898"/>
                  <a:pt x="13403" y="2022"/>
                  <a:pt x="13365" y="2140"/>
                </a:cubicBezTo>
                <a:cubicBezTo>
                  <a:pt x="13338" y="2232"/>
                  <a:pt x="13256" y="2279"/>
                  <a:pt x="13174" y="2259"/>
                </a:cubicBezTo>
                <a:cubicBezTo>
                  <a:pt x="12410" y="2095"/>
                  <a:pt x="11760" y="2397"/>
                  <a:pt x="11237" y="3159"/>
                </a:cubicBezTo>
                <a:cubicBezTo>
                  <a:pt x="11089" y="3369"/>
                  <a:pt x="11008" y="3647"/>
                  <a:pt x="11008" y="3922"/>
                </a:cubicBezTo>
                <a:lnTo>
                  <a:pt x="11008" y="3929"/>
                </a:lnTo>
                <a:cubicBezTo>
                  <a:pt x="11008" y="4270"/>
                  <a:pt x="11078" y="4592"/>
                  <a:pt x="11187" y="4855"/>
                </a:cubicBezTo>
                <a:cubicBezTo>
                  <a:pt x="11253" y="4999"/>
                  <a:pt x="11341" y="5124"/>
                  <a:pt x="11450" y="5222"/>
                </a:cubicBezTo>
                <a:cubicBezTo>
                  <a:pt x="11482" y="5248"/>
                  <a:pt x="11514" y="5276"/>
                  <a:pt x="11547" y="5302"/>
                </a:cubicBezTo>
                <a:cubicBezTo>
                  <a:pt x="12011" y="5624"/>
                  <a:pt x="12640" y="5577"/>
                  <a:pt x="13054" y="5386"/>
                </a:cubicBezTo>
                <a:cubicBezTo>
                  <a:pt x="13147" y="5347"/>
                  <a:pt x="13256" y="5413"/>
                  <a:pt x="13273" y="5538"/>
                </a:cubicBezTo>
                <a:cubicBezTo>
                  <a:pt x="13289" y="5637"/>
                  <a:pt x="13240" y="5729"/>
                  <a:pt x="13164" y="5762"/>
                </a:cubicBezTo>
                <a:cubicBezTo>
                  <a:pt x="12940" y="5861"/>
                  <a:pt x="12651" y="5932"/>
                  <a:pt x="12345" y="5932"/>
                </a:cubicBezTo>
                <a:cubicBezTo>
                  <a:pt x="12138" y="5932"/>
                  <a:pt x="11925" y="5898"/>
                  <a:pt x="11717" y="5820"/>
                </a:cubicBezTo>
                <a:cubicBezTo>
                  <a:pt x="11559" y="5760"/>
                  <a:pt x="11394" y="5841"/>
                  <a:pt x="11301" y="5998"/>
                </a:cubicBezTo>
                <a:cubicBezTo>
                  <a:pt x="11296" y="6005"/>
                  <a:pt x="11297" y="6010"/>
                  <a:pt x="11291" y="6017"/>
                </a:cubicBezTo>
                <a:cubicBezTo>
                  <a:pt x="11111" y="6312"/>
                  <a:pt x="11001" y="6714"/>
                  <a:pt x="11001" y="7160"/>
                </a:cubicBezTo>
                <a:cubicBezTo>
                  <a:pt x="11001" y="7561"/>
                  <a:pt x="11089" y="7929"/>
                  <a:pt x="11237" y="8211"/>
                </a:cubicBezTo>
                <a:cubicBezTo>
                  <a:pt x="11253" y="8251"/>
                  <a:pt x="11270" y="8297"/>
                  <a:pt x="11286" y="8337"/>
                </a:cubicBezTo>
                <a:cubicBezTo>
                  <a:pt x="11466" y="8140"/>
                  <a:pt x="11684" y="7969"/>
                  <a:pt x="11946" y="7838"/>
                </a:cubicBezTo>
                <a:cubicBezTo>
                  <a:pt x="12672" y="7463"/>
                  <a:pt x="13561" y="7424"/>
                  <a:pt x="14161" y="7739"/>
                </a:cubicBezTo>
                <a:cubicBezTo>
                  <a:pt x="14478" y="7904"/>
                  <a:pt x="14751" y="8146"/>
                  <a:pt x="14975" y="8441"/>
                </a:cubicBezTo>
                <a:cubicBezTo>
                  <a:pt x="15040" y="8527"/>
                  <a:pt x="15155" y="8521"/>
                  <a:pt x="15210" y="8429"/>
                </a:cubicBezTo>
                <a:cubicBezTo>
                  <a:pt x="15696" y="7628"/>
                  <a:pt x="16950" y="6411"/>
                  <a:pt x="18909" y="6668"/>
                </a:cubicBezTo>
                <a:cubicBezTo>
                  <a:pt x="18991" y="6674"/>
                  <a:pt x="19057" y="6748"/>
                  <a:pt x="19062" y="6846"/>
                </a:cubicBezTo>
                <a:cubicBezTo>
                  <a:pt x="19073" y="6971"/>
                  <a:pt x="18980" y="7069"/>
                  <a:pt x="18882" y="7056"/>
                </a:cubicBezTo>
                <a:cubicBezTo>
                  <a:pt x="16737" y="6766"/>
                  <a:pt x="15668" y="8324"/>
                  <a:pt x="15461" y="8731"/>
                </a:cubicBezTo>
                <a:cubicBezTo>
                  <a:pt x="15461" y="8738"/>
                  <a:pt x="15455" y="8744"/>
                  <a:pt x="15444" y="8764"/>
                </a:cubicBezTo>
                <a:cubicBezTo>
                  <a:pt x="15362" y="8908"/>
                  <a:pt x="15352" y="9093"/>
                  <a:pt x="15406" y="9250"/>
                </a:cubicBezTo>
                <a:cubicBezTo>
                  <a:pt x="15461" y="9408"/>
                  <a:pt x="15498" y="9572"/>
                  <a:pt x="15526" y="9743"/>
                </a:cubicBezTo>
                <a:cubicBezTo>
                  <a:pt x="15651" y="10558"/>
                  <a:pt x="15422" y="11365"/>
                  <a:pt x="14871" y="12028"/>
                </a:cubicBezTo>
                <a:cubicBezTo>
                  <a:pt x="14838" y="12068"/>
                  <a:pt x="14800" y="12088"/>
                  <a:pt x="14756" y="12088"/>
                </a:cubicBezTo>
                <a:cubicBezTo>
                  <a:pt x="14718" y="12088"/>
                  <a:pt x="14680" y="12076"/>
                  <a:pt x="14647" y="12043"/>
                </a:cubicBezTo>
                <a:cubicBezTo>
                  <a:pt x="14576" y="11964"/>
                  <a:pt x="14582" y="11826"/>
                  <a:pt x="14647" y="11747"/>
                </a:cubicBezTo>
                <a:cubicBezTo>
                  <a:pt x="15248" y="11018"/>
                  <a:pt x="15286" y="10295"/>
                  <a:pt x="15210" y="9815"/>
                </a:cubicBezTo>
                <a:cubicBezTo>
                  <a:pt x="15095" y="9079"/>
                  <a:pt x="14648" y="8423"/>
                  <a:pt x="14042" y="8101"/>
                </a:cubicBezTo>
                <a:cubicBezTo>
                  <a:pt x="13518" y="7825"/>
                  <a:pt x="12732" y="7864"/>
                  <a:pt x="12082" y="8199"/>
                </a:cubicBezTo>
                <a:cubicBezTo>
                  <a:pt x="11733" y="8383"/>
                  <a:pt x="11465" y="8627"/>
                  <a:pt x="11301" y="8916"/>
                </a:cubicBezTo>
                <a:cubicBezTo>
                  <a:pt x="11285" y="8968"/>
                  <a:pt x="11264" y="9013"/>
                  <a:pt x="11242" y="9059"/>
                </a:cubicBezTo>
                <a:cubicBezTo>
                  <a:pt x="11214" y="9105"/>
                  <a:pt x="11199" y="9151"/>
                  <a:pt x="11177" y="9197"/>
                </a:cubicBezTo>
                <a:cubicBezTo>
                  <a:pt x="11177" y="9204"/>
                  <a:pt x="11177" y="9203"/>
                  <a:pt x="11177" y="9203"/>
                </a:cubicBezTo>
                <a:cubicBezTo>
                  <a:pt x="11171" y="9216"/>
                  <a:pt x="11165" y="9231"/>
                  <a:pt x="11160" y="9244"/>
                </a:cubicBezTo>
                <a:cubicBezTo>
                  <a:pt x="11062" y="9500"/>
                  <a:pt x="11001" y="9795"/>
                  <a:pt x="11001" y="10117"/>
                </a:cubicBezTo>
                <a:cubicBezTo>
                  <a:pt x="11001" y="10564"/>
                  <a:pt x="11117" y="10971"/>
                  <a:pt x="11291" y="11260"/>
                </a:cubicBezTo>
                <a:cubicBezTo>
                  <a:pt x="11346" y="11359"/>
                  <a:pt x="11461" y="11358"/>
                  <a:pt x="11526" y="11273"/>
                </a:cubicBezTo>
                <a:cubicBezTo>
                  <a:pt x="11865" y="10806"/>
                  <a:pt x="12311" y="10472"/>
                  <a:pt x="12879" y="10269"/>
                </a:cubicBezTo>
                <a:cubicBezTo>
                  <a:pt x="12972" y="10236"/>
                  <a:pt x="13065" y="10301"/>
                  <a:pt x="13087" y="10412"/>
                </a:cubicBezTo>
                <a:cubicBezTo>
                  <a:pt x="13109" y="10511"/>
                  <a:pt x="13053" y="10616"/>
                  <a:pt x="12966" y="10649"/>
                </a:cubicBezTo>
                <a:cubicBezTo>
                  <a:pt x="11760" y="11095"/>
                  <a:pt x="11154" y="12161"/>
                  <a:pt x="11083" y="13981"/>
                </a:cubicBezTo>
                <a:cubicBezTo>
                  <a:pt x="11094" y="14020"/>
                  <a:pt x="11111" y="14067"/>
                  <a:pt x="11122" y="14106"/>
                </a:cubicBezTo>
                <a:cubicBezTo>
                  <a:pt x="11308" y="13876"/>
                  <a:pt x="11548" y="13691"/>
                  <a:pt x="11837" y="13560"/>
                </a:cubicBezTo>
                <a:cubicBezTo>
                  <a:pt x="12868" y="13093"/>
                  <a:pt x="14277" y="13376"/>
                  <a:pt x="15133" y="13895"/>
                </a:cubicBezTo>
                <a:cubicBezTo>
                  <a:pt x="15619" y="14190"/>
                  <a:pt x="16007" y="14618"/>
                  <a:pt x="16247" y="14934"/>
                </a:cubicBezTo>
                <a:cubicBezTo>
                  <a:pt x="16329" y="15039"/>
                  <a:pt x="16465" y="15044"/>
                  <a:pt x="16557" y="14946"/>
                </a:cubicBezTo>
                <a:cubicBezTo>
                  <a:pt x="17387" y="14026"/>
                  <a:pt x="18827" y="13738"/>
                  <a:pt x="19728" y="14402"/>
                </a:cubicBezTo>
                <a:cubicBezTo>
                  <a:pt x="19809" y="14461"/>
                  <a:pt x="19832" y="14591"/>
                  <a:pt x="19777" y="14683"/>
                </a:cubicBezTo>
                <a:cubicBezTo>
                  <a:pt x="19728" y="14768"/>
                  <a:pt x="19630" y="14789"/>
                  <a:pt x="19554" y="14736"/>
                </a:cubicBezTo>
                <a:cubicBezTo>
                  <a:pt x="18680" y="14106"/>
                  <a:pt x="17158" y="14527"/>
                  <a:pt x="16530" y="15584"/>
                </a:cubicBezTo>
                <a:lnTo>
                  <a:pt x="16503" y="15630"/>
                </a:lnTo>
                <a:cubicBezTo>
                  <a:pt x="16448" y="15722"/>
                  <a:pt x="16339" y="15715"/>
                  <a:pt x="16290" y="15630"/>
                </a:cubicBezTo>
                <a:lnTo>
                  <a:pt x="16262" y="15584"/>
                </a:lnTo>
                <a:cubicBezTo>
                  <a:pt x="16257" y="15578"/>
                  <a:pt x="15754" y="14722"/>
                  <a:pt x="14985" y="14256"/>
                </a:cubicBezTo>
                <a:cubicBezTo>
                  <a:pt x="14210" y="13783"/>
                  <a:pt x="12884" y="13515"/>
                  <a:pt x="11951" y="13942"/>
                </a:cubicBezTo>
                <a:cubicBezTo>
                  <a:pt x="11520" y="14139"/>
                  <a:pt x="11226" y="14453"/>
                  <a:pt x="11073" y="14886"/>
                </a:cubicBezTo>
                <a:cubicBezTo>
                  <a:pt x="11029" y="15051"/>
                  <a:pt x="11001" y="15228"/>
                  <a:pt x="11001" y="15412"/>
                </a:cubicBezTo>
                <a:cubicBezTo>
                  <a:pt x="11001" y="16305"/>
                  <a:pt x="11591" y="17036"/>
                  <a:pt x="12311" y="17030"/>
                </a:cubicBezTo>
                <a:cubicBezTo>
                  <a:pt x="12949" y="17023"/>
                  <a:pt x="13648" y="16471"/>
                  <a:pt x="13834" y="16280"/>
                </a:cubicBezTo>
                <a:cubicBezTo>
                  <a:pt x="13910" y="16208"/>
                  <a:pt x="14025" y="16228"/>
                  <a:pt x="14079" y="16340"/>
                </a:cubicBezTo>
                <a:cubicBezTo>
                  <a:pt x="14123" y="16425"/>
                  <a:pt x="14097" y="16535"/>
                  <a:pt x="14037" y="16595"/>
                </a:cubicBezTo>
                <a:cubicBezTo>
                  <a:pt x="13939" y="16686"/>
                  <a:pt x="13834" y="16772"/>
                  <a:pt x="13720" y="16851"/>
                </a:cubicBezTo>
                <a:cubicBezTo>
                  <a:pt x="13654" y="16897"/>
                  <a:pt x="13643" y="17002"/>
                  <a:pt x="13692" y="17054"/>
                </a:cubicBezTo>
                <a:cubicBezTo>
                  <a:pt x="14527" y="18046"/>
                  <a:pt x="15701" y="18664"/>
                  <a:pt x="16994" y="18664"/>
                </a:cubicBezTo>
                <a:cubicBezTo>
                  <a:pt x="19537" y="18664"/>
                  <a:pt x="21600" y="16287"/>
                  <a:pt x="21600" y="13351"/>
                </a:cubicBezTo>
                <a:cubicBezTo>
                  <a:pt x="21600" y="12621"/>
                  <a:pt x="21474" y="11930"/>
                  <a:pt x="21245" y="11299"/>
                </a:cubicBezTo>
                <a:cubicBezTo>
                  <a:pt x="20994" y="10616"/>
                  <a:pt x="20487" y="10110"/>
                  <a:pt x="19881" y="9985"/>
                </a:cubicBezTo>
                <a:cubicBezTo>
                  <a:pt x="19854" y="9979"/>
                  <a:pt x="19826" y="9980"/>
                  <a:pt x="19799" y="9973"/>
                </a:cubicBezTo>
                <a:cubicBezTo>
                  <a:pt x="19128" y="9868"/>
                  <a:pt x="18478" y="10202"/>
                  <a:pt x="18145" y="10550"/>
                </a:cubicBezTo>
                <a:cubicBezTo>
                  <a:pt x="18063" y="10635"/>
                  <a:pt x="18031" y="10774"/>
                  <a:pt x="18058" y="10899"/>
                </a:cubicBezTo>
                <a:cubicBezTo>
                  <a:pt x="18080" y="11004"/>
                  <a:pt x="18097" y="11102"/>
                  <a:pt x="18107" y="11207"/>
                </a:cubicBezTo>
                <a:cubicBezTo>
                  <a:pt x="18162" y="11765"/>
                  <a:pt x="18069" y="12239"/>
                  <a:pt x="17845" y="12542"/>
                </a:cubicBezTo>
                <a:cubicBezTo>
                  <a:pt x="17812" y="12588"/>
                  <a:pt x="17769" y="12607"/>
                  <a:pt x="17725" y="12607"/>
                </a:cubicBezTo>
                <a:cubicBezTo>
                  <a:pt x="17676" y="12607"/>
                  <a:pt x="17632" y="12588"/>
                  <a:pt x="17599" y="12542"/>
                </a:cubicBezTo>
                <a:cubicBezTo>
                  <a:pt x="17545" y="12463"/>
                  <a:pt x="17557" y="12351"/>
                  <a:pt x="17611" y="12273"/>
                </a:cubicBezTo>
                <a:cubicBezTo>
                  <a:pt x="17764" y="12056"/>
                  <a:pt x="17824" y="11687"/>
                  <a:pt x="17780" y="11260"/>
                </a:cubicBezTo>
                <a:cubicBezTo>
                  <a:pt x="17715" y="10617"/>
                  <a:pt x="17430" y="10006"/>
                  <a:pt x="17059" y="9704"/>
                </a:cubicBezTo>
                <a:cubicBezTo>
                  <a:pt x="16977" y="9638"/>
                  <a:pt x="16962" y="9492"/>
                  <a:pt x="17038" y="9400"/>
                </a:cubicBezTo>
                <a:cubicBezTo>
                  <a:pt x="17093" y="9328"/>
                  <a:pt x="17184" y="9329"/>
                  <a:pt x="17250" y="9382"/>
                </a:cubicBezTo>
                <a:cubicBezTo>
                  <a:pt x="17452" y="9553"/>
                  <a:pt x="17633" y="9789"/>
                  <a:pt x="17775" y="10072"/>
                </a:cubicBezTo>
                <a:cubicBezTo>
                  <a:pt x="17835" y="10190"/>
                  <a:pt x="17965" y="10222"/>
                  <a:pt x="18058" y="10144"/>
                </a:cubicBezTo>
                <a:cubicBezTo>
                  <a:pt x="18200" y="10019"/>
                  <a:pt x="18369" y="9907"/>
                  <a:pt x="18549" y="9815"/>
                </a:cubicBezTo>
                <a:cubicBezTo>
                  <a:pt x="18844" y="9664"/>
                  <a:pt x="19308" y="9500"/>
                  <a:pt x="19849" y="9585"/>
                </a:cubicBezTo>
                <a:cubicBezTo>
                  <a:pt x="20116" y="9624"/>
                  <a:pt x="20421" y="9729"/>
                  <a:pt x="20732" y="9953"/>
                </a:cubicBezTo>
                <a:cubicBezTo>
                  <a:pt x="20852" y="10038"/>
                  <a:pt x="21005" y="9978"/>
                  <a:pt x="21059" y="9827"/>
                </a:cubicBezTo>
                <a:cubicBezTo>
                  <a:pt x="21114" y="9670"/>
                  <a:pt x="21157" y="9492"/>
                  <a:pt x="21174" y="9302"/>
                </a:cubicBezTo>
                <a:cubicBezTo>
                  <a:pt x="21321" y="8480"/>
                  <a:pt x="21005" y="6917"/>
                  <a:pt x="20268" y="5524"/>
                </a:cubicBezTo>
                <a:cubicBezTo>
                  <a:pt x="19237" y="3724"/>
                  <a:pt x="18097" y="3160"/>
                  <a:pt x="17562" y="3015"/>
                </a:cubicBezTo>
                <a:cubicBezTo>
                  <a:pt x="17425" y="2982"/>
                  <a:pt x="17299" y="3101"/>
                  <a:pt x="17294" y="3272"/>
                </a:cubicBezTo>
                <a:cubicBezTo>
                  <a:pt x="17294" y="3403"/>
                  <a:pt x="17277" y="3534"/>
                  <a:pt x="17250" y="3666"/>
                </a:cubicBezTo>
                <a:cubicBezTo>
                  <a:pt x="17157" y="4139"/>
                  <a:pt x="16928" y="4559"/>
                  <a:pt x="16622" y="4822"/>
                </a:cubicBezTo>
                <a:cubicBezTo>
                  <a:pt x="16529" y="4907"/>
                  <a:pt x="16486" y="5046"/>
                  <a:pt x="16513" y="5177"/>
                </a:cubicBezTo>
                <a:cubicBezTo>
                  <a:pt x="16557" y="5387"/>
                  <a:pt x="16563" y="5590"/>
                  <a:pt x="16525" y="5774"/>
                </a:cubicBezTo>
                <a:cubicBezTo>
                  <a:pt x="16509" y="5866"/>
                  <a:pt x="16443" y="5926"/>
                  <a:pt x="16366" y="5926"/>
                </a:cubicBezTo>
                <a:cubicBezTo>
                  <a:pt x="16344" y="5926"/>
                  <a:pt x="16328" y="5919"/>
                  <a:pt x="16307" y="5912"/>
                </a:cubicBezTo>
                <a:cubicBezTo>
                  <a:pt x="16225" y="5873"/>
                  <a:pt x="16191" y="5768"/>
                  <a:pt x="16208" y="5670"/>
                </a:cubicBezTo>
                <a:cubicBezTo>
                  <a:pt x="16257" y="5387"/>
                  <a:pt x="16169" y="5033"/>
                  <a:pt x="15962" y="4678"/>
                </a:cubicBezTo>
                <a:cubicBezTo>
                  <a:pt x="15651" y="4146"/>
                  <a:pt x="15166" y="3770"/>
                  <a:pt x="14719" y="3711"/>
                </a:cubicBezTo>
                <a:cubicBezTo>
                  <a:pt x="14615" y="3704"/>
                  <a:pt x="14548" y="3587"/>
                  <a:pt x="14576" y="3463"/>
                </a:cubicBezTo>
                <a:cubicBezTo>
                  <a:pt x="14597" y="3371"/>
                  <a:pt x="14675" y="3310"/>
                  <a:pt x="14756" y="3323"/>
                </a:cubicBezTo>
                <a:cubicBezTo>
                  <a:pt x="15291" y="3389"/>
                  <a:pt x="15870" y="3830"/>
                  <a:pt x="16230" y="4448"/>
                </a:cubicBezTo>
                <a:cubicBezTo>
                  <a:pt x="16274" y="4527"/>
                  <a:pt x="16372" y="4546"/>
                  <a:pt x="16438" y="4487"/>
                </a:cubicBezTo>
                <a:cubicBezTo>
                  <a:pt x="16673" y="4283"/>
                  <a:pt x="16853" y="3948"/>
                  <a:pt x="16929" y="3567"/>
                </a:cubicBezTo>
                <a:cubicBezTo>
                  <a:pt x="16995" y="3232"/>
                  <a:pt x="16973" y="2877"/>
                  <a:pt x="16874" y="2528"/>
                </a:cubicBezTo>
                <a:cubicBezTo>
                  <a:pt x="16771" y="2167"/>
                  <a:pt x="16579" y="1852"/>
                  <a:pt x="16344" y="1602"/>
                </a:cubicBezTo>
                <a:cubicBezTo>
                  <a:pt x="15657" y="867"/>
                  <a:pt x="14618" y="101"/>
                  <a:pt x="13298" y="9"/>
                </a:cubicBezTo>
                <a:close/>
                <a:moveTo>
                  <a:pt x="10805" y="16504"/>
                </a:moveTo>
                <a:cubicBezTo>
                  <a:pt x="10505" y="17122"/>
                  <a:pt x="9959" y="17535"/>
                  <a:pt x="9337" y="17535"/>
                </a:cubicBezTo>
                <a:cubicBezTo>
                  <a:pt x="9119" y="17535"/>
                  <a:pt x="8901" y="17481"/>
                  <a:pt x="8704" y="17383"/>
                </a:cubicBezTo>
                <a:cubicBezTo>
                  <a:pt x="8524" y="17298"/>
                  <a:pt x="8317" y="17338"/>
                  <a:pt x="8181" y="17496"/>
                </a:cubicBezTo>
                <a:cubicBezTo>
                  <a:pt x="7247" y="18560"/>
                  <a:pt x="5976" y="19177"/>
                  <a:pt x="4656" y="19177"/>
                </a:cubicBezTo>
                <a:cubicBezTo>
                  <a:pt x="4355" y="19177"/>
                  <a:pt x="4060" y="19144"/>
                  <a:pt x="3771" y="19085"/>
                </a:cubicBezTo>
                <a:cubicBezTo>
                  <a:pt x="4518" y="20590"/>
                  <a:pt x="5883" y="21596"/>
                  <a:pt x="7444" y="21596"/>
                </a:cubicBezTo>
                <a:cubicBezTo>
                  <a:pt x="8644" y="21596"/>
                  <a:pt x="9693" y="20997"/>
                  <a:pt x="10467" y="20031"/>
                </a:cubicBezTo>
                <a:cubicBezTo>
                  <a:pt x="10560" y="19913"/>
                  <a:pt x="10685" y="19855"/>
                  <a:pt x="10810" y="19855"/>
                </a:cubicBezTo>
                <a:cubicBezTo>
                  <a:pt x="10936" y="19855"/>
                  <a:pt x="11062" y="19913"/>
                  <a:pt x="11155" y="20031"/>
                </a:cubicBezTo>
                <a:cubicBezTo>
                  <a:pt x="11930" y="20997"/>
                  <a:pt x="12978" y="21596"/>
                  <a:pt x="14178" y="21596"/>
                </a:cubicBezTo>
                <a:cubicBezTo>
                  <a:pt x="15739" y="21596"/>
                  <a:pt x="17102" y="20590"/>
                  <a:pt x="17850" y="19085"/>
                </a:cubicBezTo>
                <a:cubicBezTo>
                  <a:pt x="17566" y="19144"/>
                  <a:pt x="17272" y="19177"/>
                  <a:pt x="16967" y="19177"/>
                </a:cubicBezTo>
                <a:cubicBezTo>
                  <a:pt x="15630" y="19177"/>
                  <a:pt x="14357" y="18560"/>
                  <a:pt x="13430" y="17496"/>
                </a:cubicBezTo>
                <a:cubicBezTo>
                  <a:pt x="13288" y="17332"/>
                  <a:pt x="13086" y="17291"/>
                  <a:pt x="12906" y="17383"/>
                </a:cubicBezTo>
                <a:cubicBezTo>
                  <a:pt x="12704" y="17481"/>
                  <a:pt x="12492" y="17535"/>
                  <a:pt x="12273" y="17535"/>
                </a:cubicBezTo>
                <a:cubicBezTo>
                  <a:pt x="11651" y="17535"/>
                  <a:pt x="11105" y="17122"/>
                  <a:pt x="10805" y="16504"/>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22" name="Tratamiento del tabaquismo: “ Lo esencial”"/>
          <p:cNvGrpSpPr/>
          <p:nvPr/>
        </p:nvGrpSpPr>
        <p:grpSpPr>
          <a:xfrm>
            <a:off x="19685595" y="794716"/>
            <a:ext cx="3789453" cy="495303"/>
            <a:chOff x="0" y="0"/>
            <a:chExt cx="3789451" cy="495301"/>
          </a:xfrm>
        </p:grpSpPr>
        <p:sp>
          <p:nvSpPr>
            <p:cNvPr id="620"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21"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23" name="Situaciones especiales. Comorbilidad psiquiátrica.…"/>
          <p:cNvSpPr txBox="1"/>
          <p:nvPr/>
        </p:nvSpPr>
        <p:spPr>
          <a:xfrm>
            <a:off x="1508700" y="2777578"/>
            <a:ext cx="24434801" cy="873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Situaciones especiales. </a:t>
            </a:r>
            <a:r>
              <a:rPr u="sng">
                <a:solidFill>
                  <a:srgbClr val="4F8F00"/>
                </a:solidFill>
              </a:rPr>
              <a:t>Comorbilidad psiquiátrica.</a:t>
            </a:r>
            <a:endParaRPr u="sng">
              <a:solidFill>
                <a:srgbClr val="4F8F00"/>
              </a:solidFill>
            </a:endParaRPr>
          </a:p>
          <a:p>
            <a:pPr algn="l">
              <a:defRPr>
                <a:solidFill>
                  <a:srgbClr val="212121"/>
                </a:solidFill>
              </a:defRPr>
            </a:pPr>
            <a:r>
              <a:t>  </a:t>
            </a:r>
            <a:r>
              <a:rPr sz="3400"/>
              <a:t> </a:t>
            </a:r>
            <a:r>
              <a:rPr sz="3000"/>
              <a:t> -</a:t>
            </a:r>
            <a:r>
              <a:rPr sz="3000">
                <a:solidFill>
                  <a:srgbClr val="011993"/>
                </a:solidFill>
              </a:rPr>
              <a:t> </a:t>
            </a:r>
            <a:r>
              <a:rPr sz="3000" u="sng">
                <a:solidFill>
                  <a:srgbClr val="011993"/>
                </a:solidFill>
              </a:rPr>
              <a:t>Ensayo EAGLES.</a:t>
            </a:r>
            <a:r>
              <a:rPr sz="3000" u="sng"/>
              <a:t> </a:t>
            </a:r>
            <a:endParaRPr sz="3000" u="sng"/>
          </a:p>
          <a:p>
            <a:pPr algn="l">
              <a:defRPr sz="3000">
                <a:solidFill>
                  <a:srgbClr val="212121"/>
                </a:solidFill>
              </a:defRPr>
            </a:pPr>
          </a:p>
          <a:p>
            <a:pPr marL="381000" indent="-381000" algn="l">
              <a:buSzPct val="125000"/>
              <a:buChar char="•"/>
              <a:defRPr sz="3000">
                <a:solidFill>
                  <a:srgbClr val="212121"/>
                </a:solidFill>
              </a:defRPr>
            </a:pPr>
            <a:r>
              <a:t>Total 8144. 4110 sujetos con comorbilidades psiquiátricas. </a:t>
            </a:r>
          </a:p>
          <a:p>
            <a:pPr marL="381000" indent="-381000" algn="l">
              <a:buSzPct val="125000"/>
              <a:buChar char="•"/>
              <a:defRPr sz="3000">
                <a:solidFill>
                  <a:srgbClr val="212121"/>
                </a:solidFill>
              </a:defRPr>
            </a:pPr>
            <a:r>
              <a:t>Vareniclina fue más eficaz que placebo (OR 3,24; IC del 95%, 2,56–4,11), bupropion (OR 1,74; IC del 95%, 1,41– 2,14) , y la                                  parche TSN (OR 1,62; IC 95%, 1,32-1,99) dentro de la cohorte psiquiátrica, mientras que el bupropion (OR 1,87; IC 95%, 1,46-                                            2,39) y el parche TSN (OR 2,00; IC 95%, 1,56– 2.55) fueron ambos más efectivos que placebo.</a:t>
            </a:r>
          </a:p>
          <a:p>
            <a:pPr marL="381000" indent="-381000" algn="l">
              <a:buSzPct val="125000"/>
              <a:buChar char="•"/>
              <a:defRPr sz="3000">
                <a:solidFill>
                  <a:srgbClr val="212121"/>
                </a:solidFill>
              </a:defRPr>
            </a:pPr>
            <a:r>
              <a:t>El riesgo de EA neuropsiquiátricos no aumentó significativamente con vareniclina (6,5%) y bupropion (6,7%) vs placebo (4,9%).</a:t>
            </a:r>
          </a:p>
          <a:p>
            <a:pPr algn="l">
              <a:defRPr sz="3000">
                <a:solidFill>
                  <a:srgbClr val="212121"/>
                </a:solidFill>
              </a:defRPr>
            </a:pPr>
            <a:r>
              <a:t>      El riesgo de ideación suicida fue similar en todos los grupos (psiquiátricos y no psiquiátricos) y el único que hubo fue en</a:t>
            </a:r>
          </a:p>
          <a:p>
            <a:pPr algn="l">
              <a:defRPr sz="3000">
                <a:solidFill>
                  <a:srgbClr val="212121"/>
                </a:solidFill>
              </a:defRPr>
            </a:pPr>
            <a:r>
              <a:t>      grupo placebo.</a:t>
            </a:r>
          </a:p>
          <a:p>
            <a:pPr algn="l" defTabSz="457200">
              <a:defRPr sz="3400" u="sng">
                <a:solidFill>
                  <a:srgbClr val="009193"/>
                </a:solidFill>
                <a:latin typeface="+mn-lt"/>
                <a:ea typeface="+mn-ea"/>
                <a:cs typeface="+mn-cs"/>
                <a:sym typeface="Helvetica"/>
              </a:defRPr>
            </a:p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sp>
        <p:nvSpPr>
          <p:cNvPr id="624" name="Anthenelli RM, Benowitz NL, West R, et al. Neuropsychiatric safety and efficacy of varenicline, bupropion, and nicotine patch in smokers with and without psychiatric disorders (EAGLES): a double-blind, randomized, placebo-controlled clinical trial. Lance"/>
          <p:cNvSpPr txBox="1"/>
          <p:nvPr/>
        </p:nvSpPr>
        <p:spPr>
          <a:xfrm>
            <a:off x="8779061" y="12321137"/>
            <a:ext cx="13957270" cy="259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Anthenelli RM, Benowitz NL, West R, et al. Neuropsychiatric safety and efficacy of varenicline, bupropion, and nicotine patch in smokers with and without psychiatric disorders (EAGLES): a double-blind, randomized, placebo-controlled clinical trial. Lancet 2016;387:2507-20. </a:t>
            </a:r>
          </a:p>
          <a:p>
            <a:pPr algn="l" defTabSz="457200">
              <a:spcBef>
                <a:spcPts val="900"/>
              </a:spcBef>
              <a:defRPr sz="900">
                <a:solidFill>
                  <a:srgbClr val="000000"/>
                </a:solidFill>
              </a:defRPr>
            </a:pPr>
            <a:r>
              <a:t> </a:t>
            </a:r>
          </a:p>
          <a:p>
            <a:pPr algn="l" defTabSz="457200">
              <a:spcBef>
                <a:spcPts val="1200"/>
              </a:spcBef>
              <a:defRPr sz="1200">
                <a:solidFill>
                  <a:srgbClr val="000000"/>
                </a:solidFill>
                <a:latin typeface="Times Roman"/>
                <a:ea typeface="Times Roman"/>
                <a:cs typeface="Times Roman"/>
                <a:sym typeface="Times Roman"/>
              </a:defRPr>
            </a:pP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29" name="Tratamiento del tabaquismo: “ Lo esencial”"/>
          <p:cNvGrpSpPr/>
          <p:nvPr/>
        </p:nvGrpSpPr>
        <p:grpSpPr>
          <a:xfrm>
            <a:off x="19685595" y="794716"/>
            <a:ext cx="3789453" cy="495303"/>
            <a:chOff x="0" y="0"/>
            <a:chExt cx="3789451" cy="495301"/>
          </a:xfrm>
        </p:grpSpPr>
        <p:sp>
          <p:nvSpPr>
            <p:cNvPr id="62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28"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30" name="Situaciones especiales. Embarazo.…"/>
          <p:cNvSpPr txBox="1"/>
          <p:nvPr/>
        </p:nvSpPr>
        <p:spPr>
          <a:xfrm>
            <a:off x="1492679" y="2751560"/>
            <a:ext cx="24434801" cy="1074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Situaciones especiales. </a:t>
            </a:r>
            <a:r>
              <a:rPr u="sng">
                <a:solidFill>
                  <a:srgbClr val="4F8F00"/>
                </a:solidFill>
              </a:rPr>
              <a:t>Embarazo.</a:t>
            </a:r>
            <a:endParaRPr u="sng">
              <a:solidFill>
                <a:srgbClr val="4F8F00"/>
              </a:solidFill>
            </a:endParaRPr>
          </a:p>
          <a:p>
            <a:pPr algn="l">
              <a:defRPr sz="3000">
                <a:solidFill>
                  <a:srgbClr val="212121"/>
                </a:solidFill>
              </a:defRPr>
            </a:pPr>
          </a:p>
          <a:p>
            <a:pPr marL="381000" indent="-381000" algn="l">
              <a:buSzPct val="125000"/>
              <a:buChar char="•"/>
              <a:defRPr sz="3000">
                <a:solidFill>
                  <a:srgbClr val="212121"/>
                </a:solidFill>
              </a:defRPr>
            </a:pPr>
            <a:r>
              <a:t>Tabaco y embarazo: CIR, bajo peso al nacer, &gt; riesgo aborto, parto prematuro. (Coleman 2015) </a:t>
            </a:r>
          </a:p>
          <a:p>
            <a:pPr marL="381000" indent="-381000" algn="l">
              <a:buSzPct val="125000"/>
              <a:buChar char="•"/>
              <a:defRPr sz="3000">
                <a:solidFill>
                  <a:srgbClr val="212121"/>
                </a:solidFill>
              </a:defRPr>
            </a:pPr>
            <a:r>
              <a:t>Hasta el 46% de las fumadoras intenta dejar de fumar antes o durante el embarazo, pero la mayoría (60%) vuelve a fumar                                          dentro de un año después del embarazo (Chun 2019; Colman 2003).</a:t>
            </a:r>
          </a:p>
          <a:p>
            <a:pPr marL="381000" indent="-381000" algn="l">
              <a:buSzPct val="125000"/>
              <a:buChar char="•"/>
              <a:defRPr sz="3000">
                <a:solidFill>
                  <a:srgbClr val="212121"/>
                </a:solidFill>
              </a:defRPr>
            </a:pPr>
            <a:r>
              <a:t>Embarazadas excluidas de ensayos con fármacos por “miedo al daño fetal”.</a:t>
            </a:r>
          </a:p>
          <a:p>
            <a:pPr marL="381000" indent="-381000" algn="l">
              <a:buSzPct val="125000"/>
              <a:buChar char="•"/>
              <a:defRPr sz="3000">
                <a:solidFill>
                  <a:srgbClr val="212121"/>
                </a:solidFill>
              </a:defRPr>
            </a:pPr>
            <a:r>
              <a:t>Las intervenciones psicosociales o cognitivo-conductuales son eficaces (OR= 1,44) vs intervención estándar.</a:t>
            </a:r>
          </a:p>
          <a:p>
            <a:pPr marL="381000" indent="-381000" algn="l">
              <a:buSzPct val="125000"/>
              <a:buChar char="•"/>
              <a:defRPr sz="3000">
                <a:solidFill>
                  <a:srgbClr val="212121"/>
                </a:solidFill>
              </a:defRPr>
            </a:pPr>
            <a:r>
              <a:t>Datos limitados en la actualidad. Vareniclina, bupropion y TSN no son tratamiento de 1ª línea en el embarazo.</a:t>
            </a:r>
          </a:p>
          <a:p>
            <a:pPr marL="381000" indent="-381000" algn="l">
              <a:buSzPct val="125000"/>
              <a:buChar char="•"/>
              <a:defRPr sz="3000">
                <a:solidFill>
                  <a:srgbClr val="212121"/>
                </a:solidFill>
              </a:defRPr>
            </a:pPr>
            <a:r>
              <a:t>La terapia conductual más TSN durante la última etapa del embarazo puede reducir las tasas de tabaquismo hasta en un 40%                        (Coleman 2015). No se encontraron diferencias significativas en los EA entre TSN y placebo. </a:t>
            </a:r>
          </a:p>
          <a:p>
            <a:pPr marL="381000" indent="-381000" algn="l">
              <a:buSzPct val="125000"/>
              <a:buChar char="•"/>
              <a:defRPr sz="3000">
                <a:solidFill>
                  <a:srgbClr val="212121"/>
                </a:solidFill>
              </a:defRPr>
            </a:pPr>
            <a:r>
              <a:t>El consenso de los expertos apoya que la TSN debería ser más segura que seguir fumando, aunque se necesitan estudios                              adicionales para confirmarlo. Si se usa TSN, debe proporcionarse bajo una estrecha supervisión y después de sopesar el                              riesgo-beneficio (ACOG 2017).</a:t>
            </a:r>
          </a:p>
          <a:p>
            <a:pPr marL="381000" indent="-381000" algn="l">
              <a:buSzPct val="125000"/>
              <a:buChar char="•"/>
              <a:defRPr sz="3000">
                <a:solidFill>
                  <a:srgbClr val="212121"/>
                </a:solidFill>
              </a:defRPr>
            </a:pPr>
            <a:r>
              <a:t>En algunos estudios, TSN efecto taquicardizante en feto y aumenta TA en embarazada. </a:t>
            </a:r>
          </a:p>
          <a:p>
            <a:pPr marL="381000" indent="-381000" algn="l">
              <a:buSzPct val="125000"/>
              <a:buChar char="•"/>
              <a:defRPr sz="3000">
                <a:solidFill>
                  <a:srgbClr val="212121"/>
                </a:solidFill>
              </a:defRPr>
            </a:pPr>
            <a:r>
              <a:t>Poca evidencia de bupropion y Vareniclina. </a:t>
            </a:r>
            <a:endParaRPr sz="3400" u="sng">
              <a:solidFill>
                <a:srgbClr val="009193"/>
              </a:solidFill>
            </a:endParaR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sp>
        <p:nvSpPr>
          <p:cNvPr id="631" name="American College of Obstetricians and Gynecologists (ACOG). Smoking cessation during pregnancy. Committee Opinion No. 721. Obstet Gynecol 2017;130:e200-4.…"/>
          <p:cNvSpPr txBox="1"/>
          <p:nvPr/>
        </p:nvSpPr>
        <p:spPr>
          <a:xfrm>
            <a:off x="13008612" y="11622637"/>
            <a:ext cx="9494379" cy="398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000000"/>
                </a:solidFill>
              </a:defRPr>
            </a:pPr>
            <a:r>
              <a:t>American College of Obstetricians and Gynecologists (ACOG). Smoking cessation during pregnancy. Committee Opinion No. 721. Obstet Gynecol 2017;130:e200-4. </a:t>
            </a:r>
          </a:p>
          <a:p>
            <a:pPr algn="l" defTabSz="457200">
              <a:spcBef>
                <a:spcPts val="900"/>
              </a:spcBef>
              <a:defRPr sz="900">
                <a:solidFill>
                  <a:srgbClr val="000000"/>
                </a:solidFill>
              </a:defRPr>
            </a:pPr>
            <a:r>
              <a:t>Coleman T, Chamberlain C, Davey MA, et al. Pharmacological interventions for promoting smoking cessation during pregnancy (review). Cochrane Database Syst Rev 2015;22:CD010078. </a:t>
            </a:r>
          </a:p>
          <a:p>
            <a:pPr algn="l" defTabSz="457200">
              <a:spcBef>
                <a:spcPts val="900"/>
              </a:spcBef>
              <a:defRPr sz="900">
                <a:solidFill>
                  <a:srgbClr val="000000"/>
                </a:solidFill>
              </a:defRPr>
            </a:pPr>
            <a:r>
              <a:t>Chun E. Smoking cessation strategies targeting specific populations. Tuberc Respir Dis (Seoul) 2019;82:1-5. </a:t>
            </a:r>
          </a:p>
          <a:p>
            <a:pPr algn="l" defTabSz="457200">
              <a:spcBef>
                <a:spcPts val="900"/>
              </a:spcBef>
              <a:defRPr sz="900">
                <a:solidFill>
                  <a:srgbClr val="000000"/>
                </a:solidFill>
              </a:defRPr>
            </a:pPr>
          </a:p>
          <a:p>
            <a:pPr algn="l" defTabSz="457200">
              <a:spcBef>
                <a:spcPts val="900"/>
              </a:spcBef>
              <a:defRPr sz="900">
                <a:solidFill>
                  <a:srgbClr val="000000"/>
                </a:solidFill>
              </a:defRPr>
            </a:pPr>
            <a:r>
              <a:t> </a:t>
            </a:r>
          </a:p>
          <a:p>
            <a:pPr algn="l" defTabSz="457200">
              <a:spcBef>
                <a:spcPts val="900"/>
              </a:spcBef>
              <a:defRPr sz="900">
                <a:solidFill>
                  <a:srgbClr val="000000"/>
                </a:solidFill>
              </a:defRPr>
            </a:pPr>
          </a:p>
          <a:p>
            <a:pPr algn="l" defTabSz="457200">
              <a:spcBef>
                <a:spcPts val="900"/>
              </a:spcBef>
              <a:defRPr sz="900">
                <a:solidFill>
                  <a:srgbClr val="000000"/>
                </a:solidFill>
              </a:defRPr>
            </a:pPr>
            <a:r>
              <a:t> </a:t>
            </a:r>
          </a:p>
          <a:p>
            <a:pPr algn="l" defTabSz="457200">
              <a:spcBef>
                <a:spcPts val="1200"/>
              </a:spcBef>
              <a:defRPr sz="1200">
                <a:solidFill>
                  <a:srgbClr val="000000"/>
                </a:solidFill>
                <a:latin typeface="Times Roman"/>
                <a:ea typeface="Times Roman"/>
                <a:cs typeface="Times Roman"/>
                <a:sym typeface="Times Roman"/>
              </a:defRPr>
            </a:pPr>
          </a:p>
          <a:p>
            <a:pPr algn="l" defTabSz="457200">
              <a:spcBef>
                <a:spcPts val="900"/>
              </a:spcBef>
              <a:defRPr sz="1200">
                <a:solidFill>
                  <a:srgbClr val="000000"/>
                </a:solidFill>
                <a:latin typeface="Times Roman"/>
                <a:ea typeface="Times Roman"/>
                <a:cs typeface="Times Roman"/>
                <a:sym typeface="Times Roman"/>
              </a:defRPr>
            </a:pPr>
          </a:p>
          <a:p>
            <a:pPr algn="l" defTabSz="457200">
              <a:spcBef>
                <a:spcPts val="900"/>
              </a:spcBef>
              <a:defRPr sz="900">
                <a:solidFill>
                  <a:srgbClr val="000000"/>
                </a:solidFill>
                <a:latin typeface="Times Roman"/>
                <a:ea typeface="Times Roman"/>
                <a:cs typeface="Times Roman"/>
                <a:sym typeface="Times Roman"/>
              </a:defRPr>
            </a:pPr>
          </a:p>
          <a:p>
            <a:pPr algn="l" defTabSz="457200">
              <a:spcBef>
                <a:spcPts val="900"/>
              </a:spcBef>
              <a:defRPr sz="900">
                <a:solidFill>
                  <a:srgbClr val="000000"/>
                </a:solidFill>
              </a:defRPr>
            </a:pP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sp>
        <p:nvSpPr>
          <p:cNvPr id="632" name="Bebé"/>
          <p:cNvSpPr/>
          <p:nvPr/>
        </p:nvSpPr>
        <p:spPr>
          <a:xfrm>
            <a:off x="10912933" y="2748495"/>
            <a:ext cx="651399" cy="923497"/>
          </a:xfrm>
          <a:custGeom>
            <a:avLst/>
            <a:gdLst/>
            <a:ahLst/>
            <a:cxnLst>
              <a:cxn ang="0">
                <a:pos x="wd2" y="hd2"/>
              </a:cxn>
              <a:cxn ang="5400000">
                <a:pos x="wd2" y="hd2"/>
              </a:cxn>
              <a:cxn ang="10800000">
                <a:pos x="wd2" y="hd2"/>
              </a:cxn>
              <a:cxn ang="16200000">
                <a:pos x="wd2" y="hd2"/>
              </a:cxn>
            </a:cxnLst>
            <a:rect l="0" t="0" r="r" b="b"/>
            <a:pathLst>
              <a:path w="21531" h="21567" fill="norm" stroke="1" extrusionOk="0">
                <a:moveTo>
                  <a:pt x="10766" y="0"/>
                </a:moveTo>
                <a:cubicBezTo>
                  <a:pt x="9664" y="0"/>
                  <a:pt x="8560" y="297"/>
                  <a:pt x="7718" y="891"/>
                </a:cubicBezTo>
                <a:cubicBezTo>
                  <a:pt x="6036" y="2080"/>
                  <a:pt x="6036" y="4008"/>
                  <a:pt x="7718" y="5196"/>
                </a:cubicBezTo>
                <a:cubicBezTo>
                  <a:pt x="9401" y="6385"/>
                  <a:pt x="12129" y="6385"/>
                  <a:pt x="13812" y="5196"/>
                </a:cubicBezTo>
                <a:cubicBezTo>
                  <a:pt x="15494" y="4008"/>
                  <a:pt x="15494" y="2080"/>
                  <a:pt x="13812" y="891"/>
                </a:cubicBezTo>
                <a:cubicBezTo>
                  <a:pt x="12970" y="297"/>
                  <a:pt x="11869" y="0"/>
                  <a:pt x="10766" y="0"/>
                </a:cubicBezTo>
                <a:close/>
                <a:moveTo>
                  <a:pt x="7389" y="6497"/>
                </a:moveTo>
                <a:cubicBezTo>
                  <a:pt x="7012" y="6497"/>
                  <a:pt x="6653" y="6607"/>
                  <a:pt x="6395" y="6800"/>
                </a:cubicBezTo>
                <a:lnTo>
                  <a:pt x="104" y="11515"/>
                </a:lnTo>
                <a:cubicBezTo>
                  <a:pt x="-32" y="11617"/>
                  <a:pt x="-35" y="11777"/>
                  <a:pt x="99" y="11880"/>
                </a:cubicBezTo>
                <a:lnTo>
                  <a:pt x="1175" y="12709"/>
                </a:lnTo>
                <a:cubicBezTo>
                  <a:pt x="1303" y="12809"/>
                  <a:pt x="1517" y="12824"/>
                  <a:pt x="1673" y="12747"/>
                </a:cubicBezTo>
                <a:lnTo>
                  <a:pt x="5839" y="10671"/>
                </a:lnTo>
                <a:cubicBezTo>
                  <a:pt x="6014" y="10583"/>
                  <a:pt x="6257" y="10673"/>
                  <a:pt x="6257" y="10824"/>
                </a:cubicBezTo>
                <a:lnTo>
                  <a:pt x="6257" y="12293"/>
                </a:lnTo>
                <a:lnTo>
                  <a:pt x="15276" y="12293"/>
                </a:lnTo>
                <a:lnTo>
                  <a:pt x="15276" y="10824"/>
                </a:lnTo>
                <a:cubicBezTo>
                  <a:pt x="15276" y="10673"/>
                  <a:pt x="15515" y="10584"/>
                  <a:pt x="15691" y="10671"/>
                </a:cubicBezTo>
                <a:lnTo>
                  <a:pt x="19859" y="12747"/>
                </a:lnTo>
                <a:cubicBezTo>
                  <a:pt x="20015" y="12824"/>
                  <a:pt x="20227" y="12809"/>
                  <a:pt x="20355" y="12709"/>
                </a:cubicBezTo>
                <a:lnTo>
                  <a:pt x="21431" y="11880"/>
                </a:lnTo>
                <a:cubicBezTo>
                  <a:pt x="21565" y="11777"/>
                  <a:pt x="21565" y="11617"/>
                  <a:pt x="21428" y="11515"/>
                </a:cubicBezTo>
                <a:lnTo>
                  <a:pt x="15137" y="6800"/>
                </a:lnTo>
                <a:cubicBezTo>
                  <a:pt x="14879" y="6607"/>
                  <a:pt x="14518" y="6497"/>
                  <a:pt x="14141" y="6497"/>
                </a:cubicBezTo>
                <a:lnTo>
                  <a:pt x="7389" y="6497"/>
                </a:lnTo>
                <a:close/>
                <a:moveTo>
                  <a:pt x="6211" y="13528"/>
                </a:moveTo>
                <a:lnTo>
                  <a:pt x="2176" y="16399"/>
                </a:lnTo>
                <a:cubicBezTo>
                  <a:pt x="1971" y="16545"/>
                  <a:pt x="1968" y="16780"/>
                  <a:pt x="2169" y="16929"/>
                </a:cubicBezTo>
                <a:lnTo>
                  <a:pt x="8293" y="21468"/>
                </a:lnTo>
                <a:cubicBezTo>
                  <a:pt x="8449" y="21583"/>
                  <a:pt x="8699" y="21600"/>
                  <a:pt x="8882" y="21507"/>
                </a:cubicBezTo>
                <a:lnTo>
                  <a:pt x="10001" y="20934"/>
                </a:lnTo>
                <a:cubicBezTo>
                  <a:pt x="10180" y="20842"/>
                  <a:pt x="10239" y="20672"/>
                  <a:pt x="10139" y="20533"/>
                </a:cubicBezTo>
                <a:lnTo>
                  <a:pt x="7947" y="17473"/>
                </a:lnTo>
                <a:cubicBezTo>
                  <a:pt x="7846" y="17331"/>
                  <a:pt x="7881" y="17160"/>
                  <a:pt x="8033" y="17043"/>
                </a:cubicBezTo>
                <a:lnTo>
                  <a:pt x="9559" y="15874"/>
                </a:lnTo>
                <a:lnTo>
                  <a:pt x="6211" y="13528"/>
                </a:lnTo>
                <a:close/>
                <a:moveTo>
                  <a:pt x="15321" y="13528"/>
                </a:moveTo>
                <a:lnTo>
                  <a:pt x="11973" y="15874"/>
                </a:lnTo>
                <a:lnTo>
                  <a:pt x="13499" y="17043"/>
                </a:lnTo>
                <a:cubicBezTo>
                  <a:pt x="13651" y="17160"/>
                  <a:pt x="13684" y="17331"/>
                  <a:pt x="13583" y="17473"/>
                </a:cubicBezTo>
                <a:lnTo>
                  <a:pt x="11391" y="20533"/>
                </a:lnTo>
                <a:cubicBezTo>
                  <a:pt x="11291" y="20672"/>
                  <a:pt x="11350" y="20842"/>
                  <a:pt x="11529" y="20934"/>
                </a:cubicBezTo>
                <a:lnTo>
                  <a:pt x="12648" y="21507"/>
                </a:lnTo>
                <a:cubicBezTo>
                  <a:pt x="12831" y="21600"/>
                  <a:pt x="13083" y="21583"/>
                  <a:pt x="13239" y="21468"/>
                </a:cubicBezTo>
                <a:lnTo>
                  <a:pt x="19363" y="16929"/>
                </a:lnTo>
                <a:cubicBezTo>
                  <a:pt x="19564" y="16780"/>
                  <a:pt x="19561" y="16545"/>
                  <a:pt x="19356" y="16399"/>
                </a:cubicBezTo>
                <a:lnTo>
                  <a:pt x="15321" y="13528"/>
                </a:ln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37" name="Tratamiento del tabaquismo: “ Lo esencial”"/>
          <p:cNvGrpSpPr/>
          <p:nvPr/>
        </p:nvGrpSpPr>
        <p:grpSpPr>
          <a:xfrm>
            <a:off x="19685595" y="794716"/>
            <a:ext cx="3789453" cy="495303"/>
            <a:chOff x="0" y="0"/>
            <a:chExt cx="3789451" cy="495301"/>
          </a:xfrm>
        </p:grpSpPr>
        <p:sp>
          <p:nvSpPr>
            <p:cNvPr id="635"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36"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38" name="Manejo síndrome de abstinencia (SA) y craving.…"/>
          <p:cNvSpPr txBox="1"/>
          <p:nvPr/>
        </p:nvSpPr>
        <p:spPr>
          <a:xfrm>
            <a:off x="2261690" y="3196162"/>
            <a:ext cx="12215577" cy="502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Manejo </a:t>
            </a:r>
            <a:r>
              <a:rPr u="sng"/>
              <a:t>síndrome de abstinencia (SA)</a:t>
            </a:r>
            <a:r>
              <a:t> y craving.  </a:t>
            </a:r>
          </a:p>
          <a:p>
            <a:pPr marL="635000" indent="-635000" algn="l">
              <a:buSzPct val="125000"/>
              <a:buChar char="•"/>
              <a:defRPr sz="2800">
                <a:solidFill>
                  <a:srgbClr val="929000"/>
                </a:solidFill>
              </a:defRPr>
            </a:pPr>
            <a:r>
              <a:t>SA: Máximo en día 7-8. Dura 3-4 semanas, aproximadamente.</a:t>
            </a:r>
            <a:endParaRPr sz="2000"/>
          </a:p>
          <a:p>
            <a:pPr algn="l">
              <a:defRPr sz="1200">
                <a:solidFill>
                  <a:srgbClr val="941751"/>
                </a:solidFill>
              </a:defRPr>
            </a:pPr>
          </a:p>
          <a:p>
            <a:pPr marL="635000" indent="-635000" algn="l">
              <a:buSzPct val="125000"/>
              <a:buChar char="•"/>
              <a:defRPr sz="3000">
                <a:solidFill>
                  <a:srgbClr val="212121"/>
                </a:solidFill>
              </a:defRPr>
            </a:pPr>
          </a:p>
          <a:p>
            <a:pPr algn="l">
              <a:defRPr sz="3000">
                <a:solidFill>
                  <a:srgbClr val="212121"/>
                </a:solidFill>
              </a:defRPr>
            </a:pPr>
          </a:p>
          <a:p>
            <a:pPr algn="l" defTabSz="457200">
              <a:defRPr sz="3400" u="sng">
                <a:solidFill>
                  <a:srgbClr val="009193"/>
                </a:solidFill>
                <a:latin typeface="+mn-lt"/>
                <a:ea typeface="+mn-ea"/>
                <a:cs typeface="+mn-cs"/>
                <a:sym typeface="Helvetica"/>
              </a:defRPr>
            </a:p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grpSp>
        <p:nvGrpSpPr>
          <p:cNvPr id="641" name="Fiore MC, Jaen CR, Baker TB, Bailey WC, Benowitz NL, Curry SJ, et al. Treating tobacco use and dependence: 2008 Update. Clinical Practice Guideline. Rockville, MD: U.S. Department of Health and Human Services. Public Health Service, 2008.…"/>
          <p:cNvGrpSpPr/>
          <p:nvPr/>
        </p:nvGrpSpPr>
        <p:grpSpPr>
          <a:xfrm>
            <a:off x="10163119" y="11849203"/>
            <a:ext cx="12567130" cy="1744983"/>
            <a:chOff x="0" y="0"/>
            <a:chExt cx="12567129" cy="1744982"/>
          </a:xfrm>
        </p:grpSpPr>
        <p:sp>
          <p:nvSpPr>
            <p:cNvPr id="639" name="Fiore MC, Jaen CR, Baker TB, Bailey WC, Benowitz NL, Curry SJ, et al. Treating tobacco use and dependence: 2008 Update. Clinical Practice Guideline. Rockville, MD: U.S. Department of Health and Human Services. Public Health Service, 2008.…"/>
            <p:cNvSpPr txBox="1"/>
            <p:nvPr/>
          </p:nvSpPr>
          <p:spPr>
            <a:xfrm>
              <a:off x="3175" y="154941"/>
              <a:ext cx="12560778"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640" name="Fiore MC, Jaen CR, Baker TB, Bailey WC, Benowitz NL, Curry SJ, et al. Treating tobacco use and dependence: 2008 Update. Clinical Practice Guideline. Rockville, MD: U.S. Department of Health and Human Services. Public Health Service, 2008.… Fiore MC, Jaen" descr="Fiore MC, Jaen CR, Baker TB, Bailey WC, Benowitz NL, Curry SJ, et al. Treating tobacco use and dependence: 2008 Update. Clinical Practice Guideline. Rockville, MD: U.S. Department of Health and Human Services. Public Health Service, 2008.… Fiore MC, Jaen"/>
            <p:cNvPicPr>
              <a:picLocks noChangeAspect="1"/>
            </p:cNvPicPr>
            <p:nvPr/>
          </p:nvPicPr>
          <p:blipFill>
            <a:blip r:embed="rId4">
              <a:extLst/>
            </a:blip>
            <a:stretch>
              <a:fillRect/>
            </a:stretch>
          </p:blipFill>
          <p:spPr>
            <a:xfrm>
              <a:off x="0" y="0"/>
              <a:ext cx="12567130" cy="1744983"/>
            </a:xfrm>
            <a:prstGeom prst="rect">
              <a:avLst/>
            </a:prstGeom>
            <a:ln w="12700" cap="flat">
              <a:noFill/>
              <a:miter lim="400000"/>
            </a:ln>
            <a:effectLst/>
          </p:spPr>
        </p:pic>
      </p:grpSp>
      <p:pic>
        <p:nvPicPr>
          <p:cNvPr id="642" name="Captura de pantalla 2021-02-11 a las 21.13.18.png" descr="Captura de pantalla 2021-02-11 a las 21.13.18.png"/>
          <p:cNvPicPr>
            <a:picLocks noChangeAspect="1"/>
          </p:cNvPicPr>
          <p:nvPr/>
        </p:nvPicPr>
        <p:blipFill>
          <a:blip r:embed="rId5">
            <a:extLst/>
          </a:blip>
          <a:stretch>
            <a:fillRect/>
          </a:stretch>
        </p:blipFill>
        <p:spPr>
          <a:xfrm>
            <a:off x="4028909" y="5077629"/>
            <a:ext cx="8681140" cy="5768390"/>
          </a:xfrm>
          <a:prstGeom prst="rect">
            <a:avLst/>
          </a:prstGeom>
          <a:ln w="12700">
            <a:miter lim="400000"/>
          </a:ln>
        </p:spPr>
      </p:pic>
      <p:grpSp>
        <p:nvGrpSpPr>
          <p:cNvPr id="645" name="Craving intenso.…"/>
          <p:cNvGrpSpPr/>
          <p:nvPr/>
        </p:nvGrpSpPr>
        <p:grpSpPr>
          <a:xfrm>
            <a:off x="14903135" y="5454648"/>
            <a:ext cx="6689629" cy="2806702"/>
            <a:chOff x="0" y="0"/>
            <a:chExt cx="6689628" cy="2806701"/>
          </a:xfrm>
        </p:grpSpPr>
        <p:sp>
          <p:nvSpPr>
            <p:cNvPr id="643" name="Craving intenso.…"/>
            <p:cNvSpPr txBox="1"/>
            <p:nvPr/>
          </p:nvSpPr>
          <p:spPr>
            <a:xfrm>
              <a:off x="50801" y="50800"/>
              <a:ext cx="6588027" cy="270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u="sng">
                  <a:solidFill>
                    <a:srgbClr val="941100"/>
                  </a:solidFill>
                </a:defRPr>
              </a:pPr>
              <a:r>
                <a:t>Craving intenso.</a:t>
              </a:r>
            </a:p>
            <a:p>
              <a:pPr>
                <a:defRPr sz="4200"/>
              </a:pPr>
              <a:r>
                <a:t>-Recomendaciones/pautas</a:t>
              </a:r>
            </a:p>
            <a:p>
              <a:pPr algn="l">
                <a:defRPr sz="4200"/>
              </a:pPr>
              <a:r>
                <a:t>-TSN “ad libitum”</a:t>
              </a:r>
            </a:p>
          </p:txBody>
        </p:sp>
        <p:pic>
          <p:nvPicPr>
            <p:cNvPr id="644" name="Craving intenso.… Craving intenso.-Recomendaciones/pautas-TSN “ad libitum”" descr="Craving intenso.… Craving intenso.-Recomendaciones/pautas-TSN “ad libitum”"/>
            <p:cNvPicPr>
              <a:picLocks noChangeAspect="1"/>
            </p:cNvPicPr>
            <p:nvPr/>
          </p:nvPicPr>
          <p:blipFill>
            <a:blip r:embed="rId6">
              <a:extLst/>
            </a:blip>
            <a:stretch>
              <a:fillRect/>
            </a:stretch>
          </p:blipFill>
          <p:spPr>
            <a:xfrm>
              <a:off x="-1" y="-1"/>
              <a:ext cx="6689630" cy="2806703"/>
            </a:xfrm>
            <a:prstGeom prst="rect">
              <a:avLst/>
            </a:prstGeom>
            <a:ln w="12700" cap="flat">
              <a:noFill/>
              <a:miter lim="400000"/>
            </a:ln>
            <a:effectLst/>
          </p:spPr>
        </p:pic>
      </p:grpSp>
      <p:sp>
        <p:nvSpPr>
          <p:cNvPr id="646" name="Ansiolíticos?"/>
          <p:cNvSpPr txBox="1"/>
          <p:nvPr/>
        </p:nvSpPr>
        <p:spPr>
          <a:xfrm>
            <a:off x="2650395" y="11302356"/>
            <a:ext cx="3030142"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35000" indent="-635000">
              <a:buSzPct val="125000"/>
              <a:buChar char="•"/>
              <a:defRPr sz="3200">
                <a:solidFill>
                  <a:srgbClr val="929000"/>
                </a:solidFill>
              </a:defRPr>
            </a:lvl1pPr>
          </a:lstStyle>
          <a:p>
            <a:pPr/>
            <a:r>
              <a:t>Ansiolíticos?</a:t>
            </a:r>
          </a:p>
        </p:txBody>
      </p:sp>
      <p:sp>
        <p:nvSpPr>
          <p:cNvPr id="647" name="Ascensor"/>
          <p:cNvSpPr/>
          <p:nvPr/>
        </p:nvSpPr>
        <p:spPr>
          <a:xfrm>
            <a:off x="17410337" y="3159835"/>
            <a:ext cx="874167" cy="1500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12" y="0"/>
                </a:moveTo>
                <a:lnTo>
                  <a:pt x="11855" y="2829"/>
                </a:lnTo>
                <a:lnTo>
                  <a:pt x="11855" y="4997"/>
                </a:lnTo>
                <a:lnTo>
                  <a:pt x="15395" y="2935"/>
                </a:lnTo>
                <a:lnTo>
                  <a:pt x="15395" y="9017"/>
                </a:lnTo>
                <a:lnTo>
                  <a:pt x="4967" y="9017"/>
                </a:lnTo>
                <a:lnTo>
                  <a:pt x="9742" y="6233"/>
                </a:lnTo>
                <a:lnTo>
                  <a:pt x="9742" y="4065"/>
                </a:lnTo>
                <a:lnTo>
                  <a:pt x="6202" y="6127"/>
                </a:lnTo>
                <a:lnTo>
                  <a:pt x="6202" y="243"/>
                </a:lnTo>
                <a:lnTo>
                  <a:pt x="3569" y="243"/>
                </a:lnTo>
                <a:lnTo>
                  <a:pt x="3569" y="6127"/>
                </a:lnTo>
                <a:lnTo>
                  <a:pt x="0" y="4047"/>
                </a:lnTo>
                <a:lnTo>
                  <a:pt x="0" y="6216"/>
                </a:lnTo>
                <a:lnTo>
                  <a:pt x="4805" y="9017"/>
                </a:lnTo>
                <a:lnTo>
                  <a:pt x="0" y="9017"/>
                </a:lnTo>
                <a:lnTo>
                  <a:pt x="0" y="21600"/>
                </a:lnTo>
                <a:lnTo>
                  <a:pt x="21600" y="21600"/>
                </a:lnTo>
                <a:lnTo>
                  <a:pt x="21600" y="9017"/>
                </a:lnTo>
                <a:lnTo>
                  <a:pt x="18028" y="9017"/>
                </a:lnTo>
                <a:lnTo>
                  <a:pt x="18028" y="2935"/>
                </a:lnTo>
                <a:lnTo>
                  <a:pt x="21600" y="5014"/>
                </a:lnTo>
                <a:lnTo>
                  <a:pt x="21600" y="2846"/>
                </a:lnTo>
                <a:lnTo>
                  <a:pt x="16712" y="0"/>
                </a:lnTo>
                <a:close/>
                <a:moveTo>
                  <a:pt x="2266" y="10337"/>
                </a:moveTo>
                <a:lnTo>
                  <a:pt x="19331" y="10337"/>
                </a:lnTo>
                <a:lnTo>
                  <a:pt x="19331" y="20278"/>
                </a:lnTo>
                <a:lnTo>
                  <a:pt x="2266" y="20278"/>
                </a:lnTo>
                <a:lnTo>
                  <a:pt x="2266" y="10337"/>
                </a:ln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Introducción"/>
          <p:cNvSpPr txBox="1"/>
          <p:nvPr>
            <p:ph type="title"/>
          </p:nvPr>
        </p:nvSpPr>
        <p:spPr>
          <a:prstGeom prst="rect">
            <a:avLst/>
          </a:prstGeom>
        </p:spPr>
        <p:txBody>
          <a:bodyPr/>
          <a:lstStyle>
            <a:lvl1pPr>
              <a:defRPr sz="5600">
                <a:solidFill>
                  <a:srgbClr val="005493"/>
                </a:solidFill>
              </a:defRPr>
            </a:lvl1pPr>
          </a:lstStyle>
          <a:p>
            <a:pPr/>
            <a:r>
              <a:t>Introducción</a:t>
            </a:r>
          </a:p>
        </p:txBody>
      </p:sp>
      <p:sp>
        <p:nvSpPr>
          <p:cNvPr id="137" name="El tabaquismo es la causa aislada más importante de mortalidad y morbilidad prematura prevenible y provoca en nuestro país más de 50.000 muertes anuales…"/>
          <p:cNvSpPr txBox="1"/>
          <p:nvPr>
            <p:ph type="body" idx="1"/>
          </p:nvPr>
        </p:nvSpPr>
        <p:spPr>
          <a:xfrm>
            <a:off x="2381250" y="3332798"/>
            <a:ext cx="19621500" cy="8191502"/>
          </a:xfrm>
          <a:prstGeom prst="rect">
            <a:avLst/>
          </a:prstGeom>
        </p:spPr>
        <p:txBody>
          <a:bodyPr/>
          <a:lstStyle/>
          <a:p>
            <a:pPr marL="416051" indent="-416051" defTabSz="643888">
              <a:lnSpc>
                <a:spcPct val="120000"/>
              </a:lnSpc>
              <a:spcBef>
                <a:spcPts val="0"/>
              </a:spcBef>
              <a:buBlip>
                <a:blip r:embed="rId2"/>
              </a:buBlip>
              <a:defRPr sz="3200"/>
            </a:pPr>
            <a:r>
              <a:t>El </a:t>
            </a:r>
            <a:r>
              <a:rPr>
                <a:solidFill>
                  <a:srgbClr val="005493"/>
                </a:solidFill>
              </a:rPr>
              <a:t>tabaquismo</a:t>
            </a:r>
            <a:r>
              <a:t> es la causa aislada más importante de mortalidad y morbilidad prematura prevenible y provoca en nuestro país más de 50.000 muertes anuales</a:t>
            </a:r>
          </a:p>
          <a:p>
            <a:pPr marL="416051" indent="-416051" defTabSz="643888">
              <a:lnSpc>
                <a:spcPct val="120000"/>
              </a:lnSpc>
              <a:spcBef>
                <a:spcPts val="0"/>
              </a:spcBef>
              <a:buBlip>
                <a:blip r:embed="rId2"/>
              </a:buBlip>
              <a:defRPr sz="3200"/>
            </a:pPr>
            <a:r>
              <a:t>En la actualidad se considera una </a:t>
            </a:r>
            <a:r>
              <a:rPr>
                <a:solidFill>
                  <a:srgbClr val="005493"/>
                </a:solidFill>
              </a:rPr>
              <a:t>enfermedad crónica de naturaleza adictiva y de carácter recidivante</a:t>
            </a:r>
            <a:r>
              <a:t> que se inicia en el 80% de los casos antes de los 18 años, con una prevalencia cercana al 30%, y que ocasiona la muerte prematura (acorta la vida en 5-10 años) en más del 50% de los fumadores, afectando al sistema </a:t>
            </a:r>
            <a:r>
              <a:rPr>
                <a:solidFill>
                  <a:srgbClr val="212121"/>
                </a:solidFill>
              </a:rPr>
              <a:t>respiratorio</a:t>
            </a:r>
            <a:r>
              <a:t>, cardiovascular, y puede originar diversas neoplasias en el organismo.</a:t>
            </a:r>
          </a:p>
          <a:p>
            <a:pPr marL="416051" indent="-416051" defTabSz="643888">
              <a:lnSpc>
                <a:spcPct val="120000"/>
              </a:lnSpc>
              <a:spcBef>
                <a:spcPts val="0"/>
              </a:spcBef>
              <a:buBlip>
                <a:blip r:embed="rId2"/>
              </a:buBlip>
              <a:defRPr sz="3200">
                <a:solidFill>
                  <a:srgbClr val="005493"/>
                </a:solidFill>
              </a:defRPr>
            </a:pPr>
            <a:r>
              <a:t>Tres de cada cuatro fumadores</a:t>
            </a:r>
            <a:r>
              <a:rPr>
                <a:solidFill>
                  <a:srgbClr val="3E231A"/>
                </a:solidFill>
              </a:rPr>
              <a:t>, conscientes de los peligros del tabaco, </a:t>
            </a:r>
            <a:r>
              <a:t>quieren dejar de fumar.</a:t>
            </a:r>
          </a:p>
          <a:p>
            <a:pPr marL="416051" indent="-416051" defTabSz="643888">
              <a:lnSpc>
                <a:spcPct val="120000"/>
              </a:lnSpc>
              <a:spcBef>
                <a:spcPts val="0"/>
              </a:spcBef>
              <a:buBlip>
                <a:blip r:embed="rId2"/>
              </a:buBlip>
              <a:defRPr sz="3200">
                <a:solidFill>
                  <a:srgbClr val="212121"/>
                </a:solidFill>
              </a:defRPr>
            </a:pPr>
            <a:r>
              <a:t>A los fumadores les resulta </a:t>
            </a:r>
            <a:r>
              <a:rPr>
                <a:solidFill>
                  <a:srgbClr val="005493"/>
                </a:solidFill>
              </a:rPr>
              <a:t>difícil abandonar su hábito</a:t>
            </a:r>
            <a:r>
              <a:t> sin ayuda, y la mayoría debe recurrir a ella para superar su dependencia. Los sistemas de salud de los países son los principales responsables de ofrecer tratamiento para la dependencia del tabaco. </a:t>
            </a:r>
          </a:p>
        </p:txBody>
      </p:sp>
      <p:grpSp>
        <p:nvGrpSpPr>
          <p:cNvPr id="140" name="Tratamiento del tabaquismo: “ Lo esencial”"/>
          <p:cNvGrpSpPr/>
          <p:nvPr/>
        </p:nvGrpSpPr>
        <p:grpSpPr>
          <a:xfrm>
            <a:off x="19685595" y="794716"/>
            <a:ext cx="3789453" cy="495303"/>
            <a:chOff x="0" y="0"/>
            <a:chExt cx="3789451" cy="495301"/>
          </a:xfrm>
        </p:grpSpPr>
        <p:sp>
          <p:nvSpPr>
            <p:cNvPr id="138"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39" name="Tratamiento del tabaquismo: “ Lo esencial” Tratamiento del tabaquismo: “ Lo esencial”" descr="Tratamiento del tabaquismo: “ Lo esencial” Tratamiento del tabaquismo: “ Lo esencial”"/>
            <p:cNvPicPr>
              <a:picLocks noChangeAspect="1"/>
            </p:cNvPicPr>
            <p:nvPr/>
          </p:nvPicPr>
          <p:blipFill>
            <a:blip r:embed="rId3">
              <a:extLst/>
            </a:blip>
            <a:stretch>
              <a:fillRect/>
            </a:stretch>
          </p:blipFill>
          <p:spPr>
            <a:xfrm>
              <a:off x="0" y="0"/>
              <a:ext cx="3789452" cy="495302"/>
            </a:xfrm>
            <a:prstGeom prst="rect">
              <a:avLst/>
            </a:prstGeom>
            <a:ln w="12700" cap="flat">
              <a:noFill/>
              <a:miter lim="400000"/>
            </a:ln>
            <a:effectLst/>
          </p:spPr>
        </p:pic>
      </p:grpSp>
      <p:grpSp>
        <p:nvGrpSpPr>
          <p:cNvPr id="143" name="- Fiore MC, Jaen CR, Baker TB, Bailey WC, Benowitz NL, Curry SJ, et al. Treating tobacco use and dependence: 2008 Update. Clinical Practice Guideline. Rockville, MD: U.S. Department of Health and Human Services. Public Health Service, 2008. Traducción al"/>
          <p:cNvGrpSpPr/>
          <p:nvPr/>
        </p:nvGrpSpPr>
        <p:grpSpPr>
          <a:xfrm>
            <a:off x="1203255" y="11957904"/>
            <a:ext cx="22220011" cy="438152"/>
            <a:chOff x="0" y="0"/>
            <a:chExt cx="22220009" cy="438151"/>
          </a:xfrm>
        </p:grpSpPr>
        <p:sp>
          <p:nvSpPr>
            <p:cNvPr id="141" name="- Fiore MC, Jaen CR, Baker TB, Bailey WC, Benowitz NL, Curry SJ, et al. Treating tobacco use and dependence: 2008 Update. Clinical Practice Guideline. Rockville, MD: U.S. Department of Health and Human Services. Public Health Service, 2008. Traducción al"/>
            <p:cNvSpPr txBox="1"/>
            <p:nvPr/>
          </p:nvSpPr>
          <p:spPr>
            <a:xfrm>
              <a:off x="3175" y="3175"/>
              <a:ext cx="22213659"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 Fiore MC, Jaen CR, Baker TB, Bailey WC, Benowitz NL, Curry SJ, et al. Treating tobacco use and dependence: 2008 Update. Clinical Practice Guideline. Rockville, MD: U.S. Department of Health and Human Services. Public Health Service, 2008. Traducción al español: Guía de tratamiento del tabaquismo. Jiménez Ruiz CA, Jaén CR (coordinadores de la traducción). Sociedad Española de Neumología y Cirugía Torácica. SEPAR, 2010.</a:t>
              </a:r>
            </a:p>
            <a:p>
              <a:pPr algn="l">
                <a:defRPr sz="900"/>
              </a:pPr>
              <a:r>
                <a:t>- Manual SEPAR. Deshabituación tabáquica. Ultima actualización  6/11/2018. </a:t>
              </a:r>
            </a:p>
          </p:txBody>
        </p:sp>
        <p:pic>
          <p:nvPicPr>
            <p:cNvPr id="142" name="- Fiore MC, Jaen CR, Baker TB, Bailey WC, Benowitz NL, Curry SJ, et al. Treating tobacco use and dependence: 2008 Update. Clinical Practice Guideline. Rockville, MD: U.S. Department of Health and Human Services. Public Health Service, 2008. Traducción al" descr="- Fiore MC, Jaen CR, Baker TB, Bailey WC, Benowitz NL, Curry SJ, et al. Treating tobacco use and dependence: 2008 Update. Clinical Practice Guideline. Rockville, MD: U.S. Department of Health and Human Services. Public Health Service, 2008. Traducción al"/>
            <p:cNvPicPr>
              <a:picLocks noChangeAspect="1"/>
            </p:cNvPicPr>
            <p:nvPr/>
          </p:nvPicPr>
          <p:blipFill>
            <a:blip r:embed="rId4">
              <a:extLst/>
            </a:blip>
            <a:stretch>
              <a:fillRect/>
            </a:stretch>
          </p:blipFill>
          <p:spPr>
            <a:xfrm>
              <a:off x="0" y="0"/>
              <a:ext cx="22220011" cy="438152"/>
            </a:xfrm>
            <a:prstGeom prst="rect">
              <a:avLst/>
            </a:prstGeom>
            <a:ln w="12700" cap="flat">
              <a:noFill/>
              <a:miter lim="400000"/>
            </a:ln>
            <a:effectLst/>
          </p:spPr>
        </p:pic>
      </p:grpSp>
      <p:sp>
        <p:nvSpPr>
          <p:cNvPr id="144" name="Búsqueda"/>
          <p:cNvSpPr/>
          <p:nvPr/>
        </p:nvSpPr>
        <p:spPr>
          <a:xfrm>
            <a:off x="10063816" y="1928086"/>
            <a:ext cx="986096" cy="1155802"/>
          </a:xfrm>
          <a:custGeom>
            <a:avLst/>
            <a:gdLst/>
            <a:ahLst/>
            <a:cxnLst>
              <a:cxn ang="0">
                <a:pos x="wd2" y="hd2"/>
              </a:cxn>
              <a:cxn ang="5400000">
                <a:pos x="wd2" y="hd2"/>
              </a:cxn>
              <a:cxn ang="10800000">
                <a:pos x="wd2" y="hd2"/>
              </a:cxn>
              <a:cxn ang="16200000">
                <a:pos x="wd2" y="hd2"/>
              </a:cxn>
            </a:cxnLst>
            <a:rect l="0" t="0" r="r" b="b"/>
            <a:pathLst>
              <a:path w="20399"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52" name="Tratamiento del tabaquismo: “ Lo esencial”"/>
          <p:cNvGrpSpPr/>
          <p:nvPr/>
        </p:nvGrpSpPr>
        <p:grpSpPr>
          <a:xfrm>
            <a:off x="19685595" y="794716"/>
            <a:ext cx="3789453" cy="495303"/>
            <a:chOff x="0" y="0"/>
            <a:chExt cx="3789451" cy="495301"/>
          </a:xfrm>
        </p:grpSpPr>
        <p:sp>
          <p:nvSpPr>
            <p:cNvPr id="650"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51"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53" name="Seguimiento.…"/>
          <p:cNvSpPr txBox="1"/>
          <p:nvPr/>
        </p:nvSpPr>
        <p:spPr>
          <a:xfrm>
            <a:off x="1941268" y="3343239"/>
            <a:ext cx="20609354" cy="774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Seguimiento. </a:t>
            </a:r>
          </a:p>
          <a:p>
            <a:pPr marL="635000" indent="-635000" algn="l">
              <a:buSzPct val="125000"/>
              <a:buChar char="•"/>
              <a:defRPr sz="2800">
                <a:solidFill>
                  <a:srgbClr val="929000"/>
                </a:solidFill>
              </a:defRPr>
            </a:pPr>
            <a:r>
              <a:t>1ª visita:</a:t>
            </a:r>
            <a:r>
              <a:rPr>
                <a:solidFill>
                  <a:srgbClr val="212121"/>
                </a:solidFill>
              </a:rPr>
              <a:t> inicial; </a:t>
            </a:r>
            <a:r>
              <a:t>2ª visita:</a:t>
            </a:r>
            <a:r>
              <a:rPr>
                <a:solidFill>
                  <a:srgbClr val="212121"/>
                </a:solidFill>
              </a:rPr>
              <a:t> + 2 semanas; </a:t>
            </a:r>
            <a:r>
              <a:t>3ª visita: </a:t>
            </a:r>
            <a:r>
              <a:rPr>
                <a:solidFill>
                  <a:srgbClr val="212121"/>
                </a:solidFill>
              </a:rPr>
              <a:t>+ 2 semanas (1º mes); </a:t>
            </a:r>
            <a:r>
              <a:t>4ª visita:</a:t>
            </a:r>
            <a:r>
              <a:rPr>
                <a:solidFill>
                  <a:srgbClr val="212121"/>
                </a:solidFill>
              </a:rPr>
              <a:t> + 1 mes (2º mes)  y </a:t>
            </a:r>
            <a:r>
              <a:t>5ª visita:</a:t>
            </a:r>
            <a:r>
              <a:rPr>
                <a:solidFill>
                  <a:srgbClr val="212121"/>
                </a:solidFill>
              </a:rPr>
              <a:t> + 1 mes (3º mes). </a:t>
            </a:r>
            <a:endParaRPr>
              <a:solidFill>
                <a:srgbClr val="212121"/>
              </a:solidFill>
            </a:endParaRPr>
          </a:p>
          <a:p>
            <a:pPr marL="635000" indent="-635000" algn="l">
              <a:buSzPct val="125000"/>
              <a:buChar char="•"/>
              <a:defRPr sz="2800">
                <a:solidFill>
                  <a:srgbClr val="212121"/>
                </a:solidFill>
              </a:defRPr>
            </a:pPr>
            <a:r>
              <a:t>Después mensual hasta 6º mes. Y posteriormente cada 2-3 meses hasta finalizar 1 año. (Individualizar).</a:t>
            </a:r>
          </a:p>
          <a:p>
            <a:pPr algn="l">
              <a:defRPr sz="2800">
                <a:solidFill>
                  <a:srgbClr val="212121"/>
                </a:solidFill>
              </a:defRPr>
            </a:pPr>
          </a:p>
          <a:p>
            <a:pPr marL="355600" indent="-355600" algn="l">
              <a:buSzPct val="25000"/>
              <a:buBlip>
                <a:blip r:embed="rId3"/>
              </a:buBlip>
              <a:defRPr sz="2800">
                <a:solidFill>
                  <a:srgbClr val="212121"/>
                </a:solidFill>
              </a:defRPr>
            </a:pPr>
            <a:r>
              <a:t>Control del peso. </a:t>
            </a:r>
          </a:p>
          <a:p>
            <a:pPr marL="355600" indent="-355600" algn="l">
              <a:buSzPct val="25000"/>
              <a:buBlip>
                <a:blip r:embed="rId3"/>
              </a:buBlip>
              <a:defRPr sz="3500">
                <a:solidFill>
                  <a:srgbClr val="941100"/>
                </a:solidFill>
              </a:defRPr>
            </a:pPr>
            <a:r>
              <a:t>Pruebas complementarias.</a:t>
            </a:r>
            <a:r>
              <a:rPr>
                <a:solidFill>
                  <a:srgbClr val="941751"/>
                </a:solidFill>
              </a:rPr>
              <a:t> </a:t>
            </a:r>
            <a:r>
              <a:rPr sz="2800">
                <a:solidFill>
                  <a:srgbClr val="212121"/>
                </a:solidFill>
              </a:rPr>
              <a:t>Cooximetría, cotinina, radiología, espirometría (si sospecha EPOC), FEV6, “edad pulmonar”…</a:t>
            </a:r>
            <a:endParaRPr sz="2800">
              <a:solidFill>
                <a:srgbClr val="212121"/>
              </a:solidFill>
            </a:endParaRPr>
          </a:p>
          <a:p>
            <a:pPr algn="l">
              <a:defRPr sz="2000">
                <a:solidFill>
                  <a:srgbClr val="941751"/>
                </a:solidFill>
              </a:defRPr>
            </a:pPr>
          </a:p>
          <a:p>
            <a:pPr algn="l">
              <a:defRPr sz="1200">
                <a:solidFill>
                  <a:srgbClr val="941751"/>
                </a:solidFill>
              </a:defRPr>
            </a:pPr>
          </a:p>
          <a:p>
            <a:pPr marL="635000" indent="-635000" algn="l">
              <a:buSzPct val="125000"/>
              <a:buChar char="•"/>
              <a:defRPr sz="3000">
                <a:solidFill>
                  <a:srgbClr val="212121"/>
                </a:solidFill>
              </a:defRPr>
            </a:pPr>
          </a:p>
          <a:p>
            <a:pPr algn="l">
              <a:defRPr sz="3000">
                <a:solidFill>
                  <a:srgbClr val="212121"/>
                </a:solidFill>
              </a:defRPr>
            </a:pPr>
          </a:p>
          <a:p>
            <a:pPr algn="l" defTabSz="457200">
              <a:defRPr sz="3400" u="sng">
                <a:solidFill>
                  <a:srgbClr val="009193"/>
                </a:solidFill>
                <a:latin typeface="+mn-lt"/>
                <a:ea typeface="+mn-ea"/>
                <a:cs typeface="+mn-cs"/>
                <a:sym typeface="Helvetica"/>
              </a:defRPr>
            </a:p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grpSp>
        <p:nvGrpSpPr>
          <p:cNvPr id="656" name="Fiore MC, Jaen CR, Baker TB, Bailey WC, Benowitz NL, Curry SJ, et al. Treating tobacco use and dependence: 2008 Update. Clinical Practice Guideline. Rockville, MD: U.S. Department of Health and Human Services. Public Health Service, 2008.…"/>
          <p:cNvGrpSpPr/>
          <p:nvPr/>
        </p:nvGrpSpPr>
        <p:grpSpPr>
          <a:xfrm>
            <a:off x="10163119" y="11849203"/>
            <a:ext cx="12567130" cy="1744983"/>
            <a:chOff x="0" y="0"/>
            <a:chExt cx="12567129" cy="1744982"/>
          </a:xfrm>
        </p:grpSpPr>
        <p:sp>
          <p:nvSpPr>
            <p:cNvPr id="654" name="Fiore MC, Jaen CR, Baker TB, Bailey WC, Benowitz NL, Curry SJ, et al. Treating tobacco use and dependence: 2008 Update. Clinical Practice Guideline. Rockville, MD: U.S. Department of Health and Human Services. Public Health Service, 2008.…"/>
            <p:cNvSpPr txBox="1"/>
            <p:nvPr/>
          </p:nvSpPr>
          <p:spPr>
            <a:xfrm>
              <a:off x="3175" y="154941"/>
              <a:ext cx="12560778"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Fiore MC, Jaen CR, Baker TB, Bailey WC, Benowitz NL, Curry SJ, et al. Treating tobacco use and dependence: 2008 Update. Clinical Practice Guideline. Rockville, MD: U.S. Department of Health and Human Services. Public Health Service, 2008. </a:t>
              </a:r>
            </a:p>
            <a:p>
              <a:pPr algn="l" defTabSz="457200">
                <a:spcBef>
                  <a:spcPts val="900"/>
                </a:spcBef>
                <a:defRPr sz="900">
                  <a:solidFill>
                    <a:srgbClr val="000000"/>
                  </a:solidFill>
                </a:defRPr>
              </a:pPr>
              <a:r>
                <a:t>Traducción al español: Guía de tratamiento del tabaquismo. Jiménez Ruiz CA, Jaén CR (coordinadores de la traducción). Sociedad Española de Neumología y Cirugía Torácica. SEPAR, 2010.</a:t>
              </a:r>
            </a:p>
            <a:p>
              <a:pPr algn="l" defTabSz="457200">
                <a:spcBef>
                  <a:spcPts val="900"/>
                </a:spcBef>
                <a:defRPr sz="900">
                  <a:solidFill>
                    <a:srgbClr val="000000"/>
                  </a:solidFill>
                </a:defRPr>
              </a:pPr>
              <a:br/>
            </a:p>
            <a:p>
              <a:pPr algn="l" defTabSz="457200">
                <a:spcBef>
                  <a:spcPts val="900"/>
                </a:spcBef>
                <a:defRPr sz="900">
                  <a:solidFill>
                    <a:srgbClr val="000000"/>
                  </a:solidFill>
                </a:defRPr>
              </a:pPr>
              <a:br/>
            </a:p>
          </p:txBody>
        </p:sp>
        <p:pic>
          <p:nvPicPr>
            <p:cNvPr id="655" name="Fiore MC, Jaen CR, Baker TB, Bailey WC, Benowitz NL, Curry SJ, et al. Treating tobacco use and dependence: 2008 Update. Clinical Practice Guideline. Rockville, MD: U.S. Department of Health and Human Services. Public Health Service, 2008.… Fiore MC, Jaen" descr="Fiore MC, Jaen CR, Baker TB, Bailey WC, Benowitz NL, Curry SJ, et al. Treating tobacco use and dependence: 2008 Update. Clinical Practice Guideline. Rockville, MD: U.S. Department of Health and Human Services. Public Health Service, 2008.… Fiore MC, Jaen"/>
            <p:cNvPicPr>
              <a:picLocks noChangeAspect="1"/>
            </p:cNvPicPr>
            <p:nvPr/>
          </p:nvPicPr>
          <p:blipFill>
            <a:blip r:embed="rId4">
              <a:extLst/>
            </a:blip>
            <a:stretch>
              <a:fillRect/>
            </a:stretch>
          </p:blipFill>
          <p:spPr>
            <a:xfrm>
              <a:off x="0" y="0"/>
              <a:ext cx="12567130" cy="174498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State of the Art”…"/>
          <p:cNvSpPr txBox="1"/>
          <p:nvPr>
            <p:ph type="title"/>
          </p:nvPr>
        </p:nvSpPr>
        <p:spPr>
          <a:xfrm>
            <a:off x="2541460" y="680726"/>
            <a:ext cx="19621502" cy="2959101"/>
          </a:xfrm>
          <a:prstGeom prst="rect">
            <a:avLst/>
          </a:prstGeom>
        </p:spPr>
        <p:txBody>
          <a:bodyPr/>
          <a:lstStyle/>
          <a:p>
            <a:pPr>
              <a:defRPr sz="5000">
                <a:solidFill>
                  <a:srgbClr val="005493"/>
                </a:solidFill>
              </a:defRPr>
            </a:pPr>
            <a:r>
              <a:t>“State of the Art”</a:t>
            </a:r>
          </a:p>
          <a:p>
            <a:pPr>
              <a:defRPr sz="4400">
                <a:solidFill>
                  <a:srgbClr val="0096FF"/>
                </a:solidFill>
              </a:defRPr>
            </a:pPr>
            <a:r>
              <a:t>Intervención terapéutica en pacientes </a:t>
            </a:r>
            <a:r>
              <a:rPr sz="5300" u="sng"/>
              <a:t> motivados</a:t>
            </a:r>
            <a:r>
              <a:rPr u="sng"/>
              <a:t> </a:t>
            </a:r>
            <a:r>
              <a:t>para dejar de fumar.</a:t>
            </a:r>
          </a:p>
        </p:txBody>
      </p:sp>
      <p:grpSp>
        <p:nvGrpSpPr>
          <p:cNvPr id="661" name="Tratamiento del tabaquismo: “ Lo esencial”"/>
          <p:cNvGrpSpPr/>
          <p:nvPr/>
        </p:nvGrpSpPr>
        <p:grpSpPr>
          <a:xfrm>
            <a:off x="19685595" y="794716"/>
            <a:ext cx="3789453" cy="495303"/>
            <a:chOff x="0" y="0"/>
            <a:chExt cx="3789451" cy="495301"/>
          </a:xfrm>
        </p:grpSpPr>
        <p:sp>
          <p:nvSpPr>
            <p:cNvPr id="659"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60"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62" name="Recaídas.…"/>
          <p:cNvSpPr txBox="1"/>
          <p:nvPr/>
        </p:nvSpPr>
        <p:spPr>
          <a:xfrm>
            <a:off x="1668911" y="3310761"/>
            <a:ext cx="24271834" cy="901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lgn="l">
              <a:buSzPct val="25000"/>
              <a:buBlip>
                <a:blip r:embed="rId3"/>
              </a:buBlip>
              <a:defRPr sz="4200">
                <a:solidFill>
                  <a:srgbClr val="941100"/>
                </a:solidFill>
              </a:defRPr>
            </a:pPr>
            <a:r>
              <a:t>Recaídas. </a:t>
            </a:r>
          </a:p>
          <a:p>
            <a:pPr marL="468689" indent="-468689" algn="l">
              <a:buSzPct val="25000"/>
              <a:buBlip>
                <a:blip r:embed="rId3"/>
              </a:buBlip>
              <a:defRPr sz="3100">
                <a:solidFill>
                  <a:srgbClr val="212121"/>
                </a:solidFill>
              </a:defRPr>
            </a:pPr>
            <a:r>
              <a:t>Evaluar causa de recaída: SA, social, síntomas de alteración estado del ánimo…</a:t>
            </a:r>
            <a:endParaRPr sz="4200">
              <a:solidFill>
                <a:srgbClr val="941100"/>
              </a:solidFill>
            </a:endParaRPr>
          </a:p>
          <a:p>
            <a:pPr marL="468689" indent="-468689" algn="l">
              <a:buSzPct val="25000"/>
              <a:buBlip>
                <a:blip r:embed="rId3"/>
              </a:buBlip>
              <a:defRPr sz="3100">
                <a:solidFill>
                  <a:srgbClr val="212121"/>
                </a:solidFill>
              </a:defRPr>
            </a:pPr>
            <a:r>
              <a:t>Si éxito con tratamiento farmacológico previo, se podría intentar con = previo. Salvo</a:t>
            </a:r>
            <a:r>
              <a:rPr sz="4200">
                <a:solidFill>
                  <a:srgbClr val="941100"/>
                </a:solidFill>
              </a:rPr>
              <a:t> </a:t>
            </a:r>
            <a:r>
              <a:t>recaídas sucesivas.</a:t>
            </a:r>
            <a:r>
              <a:rPr sz="4200"/>
              <a:t> </a:t>
            </a:r>
            <a:endParaRPr sz="4200"/>
          </a:p>
          <a:p>
            <a:pPr marL="468689" indent="-468689" algn="l">
              <a:buSzPct val="25000"/>
              <a:buBlip>
                <a:blip r:embed="rId3"/>
              </a:buBlip>
              <a:defRPr sz="3100">
                <a:solidFill>
                  <a:srgbClr val="212121"/>
                </a:solidFill>
              </a:defRPr>
            </a:pPr>
            <a:r>
              <a:t>Valorar tratamiento de larga duración ( &gt; 12 semanas, hasta 6 meses)</a:t>
            </a:r>
            <a:r>
              <a:rPr sz="4200"/>
              <a:t> </a:t>
            </a:r>
            <a:endParaRPr sz="4200">
              <a:solidFill>
                <a:srgbClr val="941100"/>
              </a:solidFill>
            </a:endParaRPr>
          </a:p>
          <a:p>
            <a:pPr marL="635000" indent="-635000" algn="l">
              <a:buSzPct val="25000"/>
              <a:buBlip>
                <a:blip r:embed="rId3"/>
              </a:buBlip>
              <a:defRPr sz="4200">
                <a:solidFill>
                  <a:srgbClr val="941100"/>
                </a:solidFill>
              </a:defRPr>
            </a:pPr>
            <a:r>
              <a:t>Técnicas de prevención de recaídas. </a:t>
            </a:r>
            <a:endParaRPr sz="3000"/>
          </a:p>
          <a:p>
            <a:pPr marL="330200" indent="-330200" algn="l">
              <a:buSzPct val="125000"/>
              <a:buChar char="•"/>
              <a:defRPr sz="2600">
                <a:solidFill>
                  <a:srgbClr val="212121"/>
                </a:solidFill>
              </a:defRPr>
            </a:pPr>
            <a:r>
              <a:t>Técnicas psicológicas: </a:t>
            </a:r>
            <a:r>
              <a:rPr sz="2500"/>
              <a:t>Técnicas en resolución de problemas, control del estrés, eliminar estímulos asociados.</a:t>
            </a:r>
            <a:endParaRPr sz="2500"/>
          </a:p>
          <a:p>
            <a:pPr marL="317500" indent="-317500" algn="l">
              <a:buSzPct val="125000"/>
              <a:buChar char="•"/>
              <a:defRPr sz="2500">
                <a:solidFill>
                  <a:srgbClr val="212121"/>
                </a:solidFill>
              </a:defRPr>
            </a:pPr>
            <a:r>
              <a:t>Afrontamiento de situaciones de riesgo:  </a:t>
            </a:r>
            <a:r>
              <a:rPr sz="2000"/>
              <a:t>Se basan en el entrenamiento en habilidades o capacidades para reconocer, afrontar y superar situaciones de riesgo y así aumentar                                                     la autoeficacia. Técnicas de distracción, escape, habilidades sociales y asertivas. </a:t>
            </a:r>
            <a:endParaRPr sz="2000"/>
          </a:p>
          <a:p>
            <a:pPr algn="l" defTabSz="457200">
              <a:spcBef>
                <a:spcPts val="1200"/>
              </a:spcBef>
              <a:defRPr sz="1200">
                <a:solidFill>
                  <a:srgbClr val="000000"/>
                </a:solidFill>
                <a:latin typeface="Times Roman"/>
                <a:ea typeface="Times Roman"/>
                <a:cs typeface="Times Roman"/>
                <a:sym typeface="Times Roman"/>
              </a:defRPr>
            </a:pPr>
          </a:p>
          <a:p>
            <a:pPr marL="635000" indent="-635000" algn="l">
              <a:buSzPct val="125000"/>
              <a:buChar char="•"/>
              <a:defRPr sz="3000">
                <a:solidFill>
                  <a:srgbClr val="212121"/>
                </a:solidFill>
              </a:defRPr>
            </a:pPr>
          </a:p>
          <a:p>
            <a:pPr algn="l">
              <a:defRPr sz="3000">
                <a:solidFill>
                  <a:srgbClr val="212121"/>
                </a:solidFill>
              </a:defRPr>
            </a:pPr>
          </a:p>
          <a:p>
            <a:pPr algn="l" defTabSz="457200">
              <a:defRPr sz="3400" u="sng">
                <a:solidFill>
                  <a:srgbClr val="009193"/>
                </a:solidFill>
                <a:latin typeface="+mn-lt"/>
                <a:ea typeface="+mn-ea"/>
                <a:cs typeface="+mn-cs"/>
                <a:sym typeface="Helvetica"/>
              </a:defRPr>
            </a:pPr>
          </a:p>
          <a:p>
            <a:pPr algn="l">
              <a:defRPr sz="3400" u="sng">
                <a:solidFill>
                  <a:srgbClr val="009193"/>
                </a:solidFill>
              </a:defRPr>
            </a:pPr>
          </a:p>
          <a:p>
            <a:pPr algn="l">
              <a:defRPr sz="3400">
                <a:solidFill>
                  <a:srgbClr val="009193"/>
                </a:solidFill>
              </a:defRPr>
            </a:pPr>
            <a:r>
              <a:t> </a:t>
            </a:r>
            <a:r>
              <a:rPr>
                <a:solidFill>
                  <a:srgbClr val="212121"/>
                </a:solidFill>
              </a:rPr>
              <a:t>    </a:t>
            </a:r>
            <a:r>
              <a:rPr sz="5000" u="sng">
                <a:solidFill>
                  <a:srgbClr val="212121"/>
                </a:solidFill>
              </a:rPr>
              <a:t> </a:t>
            </a:r>
          </a:p>
        </p:txBody>
      </p:sp>
      <p:grpSp>
        <p:nvGrpSpPr>
          <p:cNvPr id="665" name="- Fiore MC, Jaen CR, Baker TB, Bailey WC, Benowitz NL, Curry SJ, et al. Treating tobacco use and dependence: 2008 Update. Clinical Practice Guideline. Rockville, MD: U.S. Department of Health and Human Services. Public Health Service, 2008. Traducción al"/>
          <p:cNvGrpSpPr/>
          <p:nvPr/>
        </p:nvGrpSpPr>
        <p:grpSpPr>
          <a:xfrm>
            <a:off x="1203255" y="11957904"/>
            <a:ext cx="22220011" cy="438152"/>
            <a:chOff x="0" y="0"/>
            <a:chExt cx="22220009" cy="438151"/>
          </a:xfrm>
        </p:grpSpPr>
        <p:sp>
          <p:nvSpPr>
            <p:cNvPr id="663" name="- Fiore MC, Jaen CR, Baker TB, Bailey WC, Benowitz NL, Curry SJ, et al. Treating tobacco use and dependence: 2008 Update. Clinical Practice Guideline. Rockville, MD: U.S. Department of Health and Human Services. Public Health Service, 2008. Traducción al"/>
            <p:cNvSpPr txBox="1"/>
            <p:nvPr/>
          </p:nvSpPr>
          <p:spPr>
            <a:xfrm>
              <a:off x="3175" y="3175"/>
              <a:ext cx="22213659"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 Fiore MC, Jaen CR, Baker TB, Bailey WC, Benowitz NL, Curry SJ, et al. Treating tobacco use and dependence: 2008 Update. Clinical Practice Guideline. Rockville, MD: U.S. Department of Health and Human Services. Public Health Service, 2008. Traducción al español: Guía de tratamiento del tabaquismo. Jiménez Ruiz CA, Jaén CR (coordinadores de la traducción). Sociedad Española de Neumología y Cirugía Torácica. SEPAR, 2010.</a:t>
              </a:r>
            </a:p>
            <a:p>
              <a:pPr algn="l">
                <a:defRPr sz="900"/>
              </a:pPr>
              <a:r>
                <a:t>- Manual SEPAR. Deshabituación tabáquica. Ultima actualización  6/11/2018. </a:t>
              </a:r>
            </a:p>
          </p:txBody>
        </p:sp>
        <p:pic>
          <p:nvPicPr>
            <p:cNvPr id="664" name="- Fiore MC, Jaen CR, Baker TB, Bailey WC, Benowitz NL, Curry SJ, et al. Treating tobacco use and dependence: 2008 Update. Clinical Practice Guideline. Rockville, MD: U.S. Department of Health and Human Services. Public Health Service, 2008. Traducción al" descr="- Fiore MC, Jaen CR, Baker TB, Bailey WC, Benowitz NL, Curry SJ, et al. Treating tobacco use and dependence: 2008 Update. Clinical Practice Guideline. Rockville, MD: U.S. Department of Health and Human Services. Public Health Service, 2008. Traducción al"/>
            <p:cNvPicPr>
              <a:picLocks noChangeAspect="1"/>
            </p:cNvPicPr>
            <p:nvPr/>
          </p:nvPicPr>
          <p:blipFill>
            <a:blip r:embed="rId4">
              <a:extLst/>
            </a:blip>
            <a:stretch>
              <a:fillRect/>
            </a:stretch>
          </p:blipFill>
          <p:spPr>
            <a:xfrm>
              <a:off x="0" y="0"/>
              <a:ext cx="22220011" cy="438152"/>
            </a:xfrm>
            <a:prstGeom prst="rect">
              <a:avLst/>
            </a:prstGeom>
            <a:ln w="12700" cap="flat">
              <a:noFill/>
              <a:miter lim="400000"/>
            </a:ln>
            <a:effectLst/>
          </p:spPr>
        </p:pic>
      </p:grpSp>
      <p:sp>
        <p:nvSpPr>
          <p:cNvPr id="666" name="Buceo"/>
          <p:cNvSpPr/>
          <p:nvPr/>
        </p:nvSpPr>
        <p:spPr>
          <a:xfrm>
            <a:off x="5036334" y="2899479"/>
            <a:ext cx="1366335" cy="1156171"/>
          </a:xfrm>
          <a:custGeom>
            <a:avLst/>
            <a:gdLst/>
            <a:ahLst/>
            <a:cxnLst>
              <a:cxn ang="0">
                <a:pos x="wd2" y="hd2"/>
              </a:cxn>
              <a:cxn ang="5400000">
                <a:pos x="wd2" y="hd2"/>
              </a:cxn>
              <a:cxn ang="10800000">
                <a:pos x="wd2" y="hd2"/>
              </a:cxn>
              <a:cxn ang="16200000">
                <a:pos x="wd2" y="hd2"/>
              </a:cxn>
            </a:cxnLst>
            <a:rect l="0" t="0" r="r" b="b"/>
            <a:pathLst>
              <a:path w="21549" h="21600" fill="norm" stroke="1" extrusionOk="0">
                <a:moveTo>
                  <a:pt x="27" y="0"/>
                </a:moveTo>
                <a:cubicBezTo>
                  <a:pt x="-2" y="0"/>
                  <a:pt x="-9" y="21"/>
                  <a:pt x="12" y="46"/>
                </a:cubicBezTo>
                <a:lnTo>
                  <a:pt x="3476" y="4041"/>
                </a:lnTo>
                <a:cubicBezTo>
                  <a:pt x="3497" y="4066"/>
                  <a:pt x="3534" y="4067"/>
                  <a:pt x="3557" y="4045"/>
                </a:cubicBezTo>
                <a:lnTo>
                  <a:pt x="4804" y="2859"/>
                </a:lnTo>
                <a:cubicBezTo>
                  <a:pt x="4828" y="2837"/>
                  <a:pt x="4832" y="2797"/>
                  <a:pt x="4816" y="2767"/>
                </a:cubicBezTo>
                <a:lnTo>
                  <a:pt x="3338" y="54"/>
                </a:lnTo>
                <a:cubicBezTo>
                  <a:pt x="3322" y="24"/>
                  <a:pt x="3285" y="0"/>
                  <a:pt x="3255" y="0"/>
                </a:cubicBezTo>
                <a:lnTo>
                  <a:pt x="27" y="0"/>
                </a:lnTo>
                <a:close/>
                <a:moveTo>
                  <a:pt x="5664" y="3808"/>
                </a:moveTo>
                <a:cubicBezTo>
                  <a:pt x="5426" y="3789"/>
                  <a:pt x="5183" y="3851"/>
                  <a:pt x="4961" y="4003"/>
                </a:cubicBezTo>
                <a:cubicBezTo>
                  <a:pt x="4371" y="4410"/>
                  <a:pt x="4169" y="5307"/>
                  <a:pt x="4513" y="6006"/>
                </a:cubicBezTo>
                <a:lnTo>
                  <a:pt x="8002" y="13112"/>
                </a:lnTo>
                <a:cubicBezTo>
                  <a:pt x="8032" y="13174"/>
                  <a:pt x="8065" y="13231"/>
                  <a:pt x="8102" y="13286"/>
                </a:cubicBezTo>
                <a:cubicBezTo>
                  <a:pt x="8406" y="13862"/>
                  <a:pt x="9072" y="14692"/>
                  <a:pt x="10477" y="15107"/>
                </a:cubicBezTo>
                <a:cubicBezTo>
                  <a:pt x="10477" y="15107"/>
                  <a:pt x="14595" y="16600"/>
                  <a:pt x="16639" y="17139"/>
                </a:cubicBezTo>
                <a:lnTo>
                  <a:pt x="19943" y="21267"/>
                </a:lnTo>
                <a:cubicBezTo>
                  <a:pt x="20120" y="21487"/>
                  <a:pt x="20357" y="21600"/>
                  <a:pt x="20595" y="21600"/>
                </a:cubicBezTo>
                <a:cubicBezTo>
                  <a:pt x="20817" y="21600"/>
                  <a:pt x="21041" y="21502"/>
                  <a:pt x="21215" y="21306"/>
                </a:cubicBezTo>
                <a:cubicBezTo>
                  <a:pt x="21576" y="20901"/>
                  <a:pt x="21591" y="20228"/>
                  <a:pt x="21249" y="19801"/>
                </a:cubicBezTo>
                <a:lnTo>
                  <a:pt x="16405" y="13751"/>
                </a:lnTo>
                <a:lnTo>
                  <a:pt x="16386" y="13745"/>
                </a:lnTo>
                <a:cubicBezTo>
                  <a:pt x="15765" y="12979"/>
                  <a:pt x="14984" y="12669"/>
                  <a:pt x="14984" y="12669"/>
                </a:cubicBezTo>
                <a:lnTo>
                  <a:pt x="9780" y="10906"/>
                </a:lnTo>
                <a:lnTo>
                  <a:pt x="6652" y="4532"/>
                </a:lnTo>
                <a:cubicBezTo>
                  <a:pt x="6437" y="4095"/>
                  <a:pt x="6060" y="3839"/>
                  <a:pt x="5664" y="3808"/>
                </a:cubicBezTo>
                <a:close/>
                <a:moveTo>
                  <a:pt x="10793" y="7306"/>
                </a:moveTo>
                <a:cubicBezTo>
                  <a:pt x="10765" y="7298"/>
                  <a:pt x="10736" y="7320"/>
                  <a:pt x="10729" y="7354"/>
                </a:cubicBezTo>
                <a:lnTo>
                  <a:pt x="10195" y="9969"/>
                </a:lnTo>
                <a:cubicBezTo>
                  <a:pt x="10188" y="10004"/>
                  <a:pt x="10205" y="10039"/>
                  <a:pt x="10234" y="10047"/>
                </a:cubicBezTo>
                <a:lnTo>
                  <a:pt x="14835" y="11365"/>
                </a:lnTo>
                <a:cubicBezTo>
                  <a:pt x="14864" y="11373"/>
                  <a:pt x="14893" y="11351"/>
                  <a:pt x="14900" y="11317"/>
                </a:cubicBezTo>
                <a:lnTo>
                  <a:pt x="15434" y="8700"/>
                </a:lnTo>
                <a:cubicBezTo>
                  <a:pt x="15441" y="8665"/>
                  <a:pt x="15424" y="8632"/>
                  <a:pt x="15395" y="8624"/>
                </a:cubicBezTo>
                <a:lnTo>
                  <a:pt x="10793" y="7306"/>
                </a:lnTo>
                <a:close/>
                <a:moveTo>
                  <a:pt x="15896" y="8809"/>
                </a:moveTo>
                <a:lnTo>
                  <a:pt x="15339" y="11493"/>
                </a:lnTo>
                <a:cubicBezTo>
                  <a:pt x="16070" y="11705"/>
                  <a:pt x="16785" y="11277"/>
                  <a:pt x="16939" y="10536"/>
                </a:cubicBezTo>
                <a:cubicBezTo>
                  <a:pt x="17093" y="9796"/>
                  <a:pt x="16626" y="9022"/>
                  <a:pt x="15896" y="8809"/>
                </a:cubicBezTo>
                <a:close/>
                <a:moveTo>
                  <a:pt x="19292" y="11121"/>
                </a:moveTo>
                <a:cubicBezTo>
                  <a:pt x="18734" y="11078"/>
                  <a:pt x="18169" y="11353"/>
                  <a:pt x="17800" y="11916"/>
                </a:cubicBezTo>
                <a:cubicBezTo>
                  <a:pt x="17211" y="12817"/>
                  <a:pt x="17348" y="14115"/>
                  <a:pt x="18109" y="14813"/>
                </a:cubicBezTo>
                <a:cubicBezTo>
                  <a:pt x="18630" y="15292"/>
                  <a:pt x="19309" y="15364"/>
                  <a:pt x="19874" y="15073"/>
                </a:cubicBezTo>
                <a:lnTo>
                  <a:pt x="20405" y="15708"/>
                </a:lnTo>
                <a:lnTo>
                  <a:pt x="20964" y="14853"/>
                </a:lnTo>
                <a:lnTo>
                  <a:pt x="20990" y="14813"/>
                </a:lnTo>
                <a:lnTo>
                  <a:pt x="21549" y="13959"/>
                </a:lnTo>
                <a:lnTo>
                  <a:pt x="20899" y="13507"/>
                </a:lnTo>
                <a:cubicBezTo>
                  <a:pt x="20996" y="12787"/>
                  <a:pt x="20766" y="12028"/>
                  <a:pt x="20245" y="11549"/>
                </a:cubicBezTo>
                <a:cubicBezTo>
                  <a:pt x="19959" y="11287"/>
                  <a:pt x="19627" y="11147"/>
                  <a:pt x="19292" y="11121"/>
                </a:cubicBez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Conclusiones y puntos clave"/>
          <p:cNvSpPr txBox="1"/>
          <p:nvPr>
            <p:ph type="title"/>
          </p:nvPr>
        </p:nvSpPr>
        <p:spPr>
          <a:xfrm>
            <a:off x="2541460" y="680726"/>
            <a:ext cx="19621502" cy="2959101"/>
          </a:xfrm>
          <a:prstGeom prst="rect">
            <a:avLst/>
          </a:prstGeom>
        </p:spPr>
        <p:txBody>
          <a:bodyPr/>
          <a:lstStyle>
            <a:lvl1pPr>
              <a:defRPr sz="5000"/>
            </a:lvl1pPr>
          </a:lstStyle>
          <a:p>
            <a:pPr/>
            <a:r>
              <a:t>Conclusiones y puntos clave</a:t>
            </a:r>
          </a:p>
        </p:txBody>
      </p:sp>
      <p:grpSp>
        <p:nvGrpSpPr>
          <p:cNvPr id="671" name="Tratamiento del tabaquismo: “ Lo esencial”"/>
          <p:cNvGrpSpPr/>
          <p:nvPr/>
        </p:nvGrpSpPr>
        <p:grpSpPr>
          <a:xfrm>
            <a:off x="19685595" y="794716"/>
            <a:ext cx="3789453" cy="495303"/>
            <a:chOff x="0" y="0"/>
            <a:chExt cx="3789451" cy="495301"/>
          </a:xfrm>
        </p:grpSpPr>
        <p:sp>
          <p:nvSpPr>
            <p:cNvPr id="669"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670" name="Tratamiento del tabaquismo: “ Lo esencial” Tratamiento del tabaquismo: “ Lo esencial”" descr="Tratamiento del tabaquismo: “ Lo esencial” Tratamiento del tabaquismo: “ Lo esencial”"/>
            <p:cNvPicPr>
              <a:picLocks noChangeAspect="1"/>
            </p:cNvPicPr>
            <p:nvPr/>
          </p:nvPicPr>
          <p:blipFill>
            <a:blip r:embed="rId2">
              <a:extLst/>
            </a:blip>
            <a:stretch>
              <a:fillRect/>
            </a:stretch>
          </p:blipFill>
          <p:spPr>
            <a:xfrm>
              <a:off x="0" y="0"/>
              <a:ext cx="3789452" cy="495302"/>
            </a:xfrm>
            <a:prstGeom prst="rect">
              <a:avLst/>
            </a:prstGeom>
            <a:ln w="12700" cap="flat">
              <a:noFill/>
              <a:miter lim="400000"/>
            </a:ln>
            <a:effectLst/>
          </p:spPr>
        </p:pic>
      </p:grpSp>
      <p:sp>
        <p:nvSpPr>
          <p:cNvPr id="672" name="Se debe preguntar siempre sobre el “status” de tabaquismo, y recomendar encarecidamente la cesación del mismo.…"/>
          <p:cNvSpPr txBox="1"/>
          <p:nvPr/>
        </p:nvSpPr>
        <p:spPr>
          <a:xfrm>
            <a:off x="2124246" y="2607309"/>
            <a:ext cx="20455930" cy="8501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55600" indent="-355600" algn="l">
              <a:lnSpc>
                <a:spcPct val="120000"/>
              </a:lnSpc>
              <a:buSzPct val="25000"/>
              <a:buBlip>
                <a:blip r:embed="rId3"/>
              </a:buBlip>
              <a:defRPr sz="2800">
                <a:solidFill>
                  <a:srgbClr val="005493"/>
                </a:solidFill>
              </a:defRPr>
            </a:pPr>
            <a:r>
              <a:t>Se debe preguntar siempre sobre el “status” de tabaquismo, y recomendar encarecidamente la cesación del mismo.</a:t>
            </a:r>
            <a:r>
              <a:rPr sz="5000"/>
              <a:t> </a:t>
            </a:r>
          </a:p>
          <a:p>
            <a:pPr marL="635000" indent="-635000" algn="l">
              <a:lnSpc>
                <a:spcPct val="120000"/>
              </a:lnSpc>
              <a:buSzPct val="25000"/>
              <a:buBlip>
                <a:blip r:embed="rId3"/>
              </a:buBlip>
              <a:defRPr sz="2800">
                <a:solidFill>
                  <a:srgbClr val="005493"/>
                </a:solidFill>
              </a:defRPr>
            </a:pPr>
            <a:r>
              <a:t>El tratamiento del tabaquismo debe ser integral-multicomponente: terapia cognitivo-conductual + farmacológico. </a:t>
            </a:r>
          </a:p>
          <a:p>
            <a:pPr marL="635000" indent="-635000" algn="l">
              <a:lnSpc>
                <a:spcPct val="120000"/>
              </a:lnSpc>
              <a:buSzPct val="25000"/>
              <a:buBlip>
                <a:blip r:embed="rId3"/>
              </a:buBlip>
              <a:defRPr sz="2800">
                <a:solidFill>
                  <a:srgbClr val="005493"/>
                </a:solidFill>
              </a:defRPr>
            </a:pPr>
            <a:r>
              <a:t>El abordaje multidisciplinar en el manejo del paciente fumador es fundamental. </a:t>
            </a:r>
          </a:p>
          <a:p>
            <a:pPr marL="635000" indent="-635000" algn="l">
              <a:lnSpc>
                <a:spcPct val="120000"/>
              </a:lnSpc>
              <a:buSzPct val="25000"/>
              <a:buBlip>
                <a:blip r:embed="rId3"/>
              </a:buBlip>
              <a:defRPr sz="2800">
                <a:solidFill>
                  <a:srgbClr val="005493"/>
                </a:solidFill>
              </a:defRPr>
            </a:pPr>
            <a:r>
              <a:t>Excepto en adolescentes y embarazadas, siempre se debe ofrecer tratamiento farmacológico.</a:t>
            </a:r>
          </a:p>
          <a:p>
            <a:pPr marL="635000" indent="-635000" algn="l">
              <a:lnSpc>
                <a:spcPct val="120000"/>
              </a:lnSpc>
              <a:buSzPct val="25000"/>
              <a:buBlip>
                <a:blip r:embed="rId3"/>
              </a:buBlip>
              <a:defRPr sz="2800">
                <a:solidFill>
                  <a:srgbClr val="005493"/>
                </a:solidFill>
              </a:defRPr>
            </a:pPr>
            <a:r>
              <a:t>Las estrategias de asesoramiento basadas en la entrevista motivacional ayudan a dejar de fumar (5 A y 5 R).</a:t>
            </a:r>
          </a:p>
          <a:p>
            <a:pPr marL="635000" indent="-635000" algn="l">
              <a:lnSpc>
                <a:spcPct val="120000"/>
              </a:lnSpc>
              <a:buSzPct val="25000"/>
              <a:buBlip>
                <a:blip r:embed="rId3"/>
              </a:buBlip>
              <a:defRPr sz="2800">
                <a:solidFill>
                  <a:srgbClr val="005493"/>
                </a:solidFill>
              </a:defRPr>
            </a:pPr>
            <a:r>
              <a:t>Hay 3 fármacos eficaces y seguros de 1ª línea para la cesación tabáquica: vareniclina, bupropion y TSN. </a:t>
            </a:r>
          </a:p>
          <a:p>
            <a:pPr marL="635000" indent="-635000" algn="l">
              <a:lnSpc>
                <a:spcPct val="120000"/>
              </a:lnSpc>
              <a:buSzPct val="25000"/>
              <a:buBlip>
                <a:blip r:embed="rId3"/>
              </a:buBlip>
              <a:defRPr sz="2800">
                <a:solidFill>
                  <a:srgbClr val="005493"/>
                </a:solidFill>
              </a:defRPr>
            </a:pPr>
            <a:r>
              <a:t>La terapia farmacológica más eficaz en la población general es la combinación de vareniclina + TSN “ad libitum”. </a:t>
            </a:r>
          </a:p>
          <a:p>
            <a:pPr marL="635000" indent="-635000" algn="l">
              <a:lnSpc>
                <a:spcPct val="120000"/>
              </a:lnSpc>
              <a:buSzPct val="25000"/>
              <a:buBlip>
                <a:blip r:embed="rId3"/>
              </a:buBlip>
              <a:defRPr sz="2800">
                <a:solidFill>
                  <a:srgbClr val="005493"/>
                </a:solidFill>
              </a:defRPr>
            </a:pPr>
            <a:r>
              <a:t>Hay subgrupos específicos con comorbilidades que conlleva un manejo distinto (EPOC, ECV, embarazo, enfermos mentales)</a:t>
            </a:r>
          </a:p>
          <a:p>
            <a:pPr marL="635000" indent="-635000" algn="l">
              <a:lnSpc>
                <a:spcPct val="120000"/>
              </a:lnSpc>
              <a:buSzPct val="25000"/>
              <a:buBlip>
                <a:blip r:embed="rId3"/>
              </a:buBlip>
              <a:defRPr sz="2800">
                <a:solidFill>
                  <a:srgbClr val="005493"/>
                </a:solidFill>
              </a:defRPr>
            </a:pPr>
            <a:r>
              <a:t>Las nuevas tecnologías y apps pueden ayudar a dejar de fumar, aunque la evidencia aún es limitada.</a:t>
            </a:r>
          </a:p>
          <a:p>
            <a:pPr marL="635000" indent="-635000" algn="l">
              <a:lnSpc>
                <a:spcPct val="120000"/>
              </a:lnSpc>
              <a:buSzPct val="25000"/>
              <a:buBlip>
                <a:blip r:embed="rId3"/>
              </a:buBlip>
              <a:defRPr sz="2800">
                <a:solidFill>
                  <a:srgbClr val="005493"/>
                </a:solidFill>
              </a:defRPr>
            </a:pPr>
            <a:r>
              <a:t>El “ contacto” telefónico y la telemedicina puede ser una “buena” opción en la consulta de tabaco “en tiempos” de pandemia. </a:t>
            </a:r>
          </a:p>
          <a:p>
            <a:pPr marL="635000" indent="-635000" algn="l">
              <a:lnSpc>
                <a:spcPct val="120000"/>
              </a:lnSpc>
              <a:buSzPct val="25000"/>
              <a:buBlip>
                <a:blip r:embed="rId3"/>
              </a:buBlip>
              <a:defRPr sz="2800">
                <a:solidFill>
                  <a:srgbClr val="005493"/>
                </a:solidFill>
              </a:defRPr>
            </a:pPr>
            <a:r>
              <a:t>Importante el manejo y control de recaídas. </a:t>
            </a:r>
          </a:p>
          <a:p>
            <a:pPr algn="l">
              <a:lnSpc>
                <a:spcPct val="120000"/>
              </a:lnSpc>
              <a:defRPr sz="3400">
                <a:solidFill>
                  <a:srgbClr val="212121"/>
                </a:solidFill>
              </a:defRPr>
            </a:pPr>
            <a:r>
              <a:t>     </a:t>
            </a:r>
          </a:p>
        </p:txBody>
      </p:sp>
      <p:sp>
        <p:nvSpPr>
          <p:cNvPr id="673" name="Sol"/>
          <p:cNvSpPr/>
          <p:nvPr/>
        </p:nvSpPr>
        <p:spPr>
          <a:xfrm>
            <a:off x="16892001" y="759829"/>
            <a:ext cx="1270002" cy="127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8912" y="3909"/>
                </a:lnTo>
                <a:cubicBezTo>
                  <a:pt x="9458" y="3767"/>
                  <a:pt x="10107" y="3684"/>
                  <a:pt x="10795" y="3684"/>
                </a:cubicBezTo>
                <a:cubicBezTo>
                  <a:pt x="11488" y="3684"/>
                  <a:pt x="12138" y="3766"/>
                  <a:pt x="12695" y="3914"/>
                </a:cubicBezTo>
                <a:lnTo>
                  <a:pt x="10800" y="0"/>
                </a:lnTo>
                <a:close/>
                <a:moveTo>
                  <a:pt x="18430" y="3160"/>
                </a:moveTo>
                <a:lnTo>
                  <a:pt x="14332" y="4591"/>
                </a:lnTo>
                <a:cubicBezTo>
                  <a:pt x="14828" y="4880"/>
                  <a:pt x="15340" y="5278"/>
                  <a:pt x="15826" y="5764"/>
                </a:cubicBezTo>
                <a:cubicBezTo>
                  <a:pt x="16317" y="6255"/>
                  <a:pt x="16717" y="6774"/>
                  <a:pt x="17006" y="7265"/>
                </a:cubicBezTo>
                <a:lnTo>
                  <a:pt x="18430" y="3160"/>
                </a:lnTo>
                <a:close/>
                <a:moveTo>
                  <a:pt x="3160" y="3172"/>
                </a:moveTo>
                <a:lnTo>
                  <a:pt x="4591" y="7270"/>
                </a:lnTo>
                <a:cubicBezTo>
                  <a:pt x="4880" y="6773"/>
                  <a:pt x="5278" y="6260"/>
                  <a:pt x="5764" y="5774"/>
                </a:cubicBezTo>
                <a:cubicBezTo>
                  <a:pt x="6255" y="5283"/>
                  <a:pt x="6774" y="4885"/>
                  <a:pt x="7265" y="4596"/>
                </a:cubicBezTo>
                <a:lnTo>
                  <a:pt x="3160" y="3172"/>
                </a:lnTo>
                <a:close/>
                <a:moveTo>
                  <a:pt x="10800" y="4661"/>
                </a:moveTo>
                <a:cubicBezTo>
                  <a:pt x="7400" y="4661"/>
                  <a:pt x="4633" y="7427"/>
                  <a:pt x="4633" y="10827"/>
                </a:cubicBezTo>
                <a:cubicBezTo>
                  <a:pt x="4633" y="14227"/>
                  <a:pt x="7400" y="16994"/>
                  <a:pt x="10800" y="16994"/>
                </a:cubicBezTo>
                <a:cubicBezTo>
                  <a:pt x="14200" y="16994"/>
                  <a:pt x="16967" y="14227"/>
                  <a:pt x="16967" y="10827"/>
                </a:cubicBezTo>
                <a:cubicBezTo>
                  <a:pt x="16967" y="7427"/>
                  <a:pt x="14200" y="4661"/>
                  <a:pt x="10800" y="4661"/>
                </a:cubicBezTo>
                <a:close/>
                <a:moveTo>
                  <a:pt x="3914" y="8907"/>
                </a:moveTo>
                <a:lnTo>
                  <a:pt x="0" y="10800"/>
                </a:lnTo>
                <a:lnTo>
                  <a:pt x="3909" y="12688"/>
                </a:lnTo>
                <a:cubicBezTo>
                  <a:pt x="3767" y="12137"/>
                  <a:pt x="3684" y="11493"/>
                  <a:pt x="3684" y="10805"/>
                </a:cubicBezTo>
                <a:cubicBezTo>
                  <a:pt x="3684" y="10112"/>
                  <a:pt x="3766" y="9464"/>
                  <a:pt x="3914" y="8907"/>
                </a:cubicBezTo>
                <a:close/>
                <a:moveTo>
                  <a:pt x="17693" y="8907"/>
                </a:moveTo>
                <a:cubicBezTo>
                  <a:pt x="17835" y="9458"/>
                  <a:pt x="17916" y="10102"/>
                  <a:pt x="17916" y="10790"/>
                </a:cubicBezTo>
                <a:cubicBezTo>
                  <a:pt x="17916" y="11483"/>
                  <a:pt x="17835" y="12131"/>
                  <a:pt x="17688" y="12688"/>
                </a:cubicBezTo>
                <a:lnTo>
                  <a:pt x="21600" y="10795"/>
                </a:lnTo>
                <a:lnTo>
                  <a:pt x="17693" y="8907"/>
                </a:lnTo>
                <a:close/>
                <a:moveTo>
                  <a:pt x="17011" y="14332"/>
                </a:moveTo>
                <a:cubicBezTo>
                  <a:pt x="16722" y="14828"/>
                  <a:pt x="16323" y="15340"/>
                  <a:pt x="15838" y="15826"/>
                </a:cubicBezTo>
                <a:cubicBezTo>
                  <a:pt x="15346" y="16317"/>
                  <a:pt x="14828" y="16717"/>
                  <a:pt x="14337" y="17006"/>
                </a:cubicBezTo>
                <a:lnTo>
                  <a:pt x="18440" y="18430"/>
                </a:lnTo>
                <a:lnTo>
                  <a:pt x="17011" y="14332"/>
                </a:lnTo>
                <a:close/>
                <a:moveTo>
                  <a:pt x="4596" y="14337"/>
                </a:moveTo>
                <a:lnTo>
                  <a:pt x="3172" y="18440"/>
                </a:lnTo>
                <a:lnTo>
                  <a:pt x="7270" y="17011"/>
                </a:lnTo>
                <a:cubicBezTo>
                  <a:pt x="6773" y="16722"/>
                  <a:pt x="6260" y="16323"/>
                  <a:pt x="5774" y="15838"/>
                </a:cubicBezTo>
                <a:cubicBezTo>
                  <a:pt x="5283" y="15346"/>
                  <a:pt x="4885" y="14828"/>
                  <a:pt x="4596" y="14337"/>
                </a:cubicBezTo>
                <a:close/>
                <a:moveTo>
                  <a:pt x="8907" y="17688"/>
                </a:moveTo>
                <a:lnTo>
                  <a:pt x="10800" y="21600"/>
                </a:lnTo>
                <a:lnTo>
                  <a:pt x="12688" y="17693"/>
                </a:lnTo>
                <a:cubicBezTo>
                  <a:pt x="12142" y="17835"/>
                  <a:pt x="11493" y="17916"/>
                  <a:pt x="10805" y="17916"/>
                </a:cubicBezTo>
                <a:cubicBezTo>
                  <a:pt x="10112" y="17916"/>
                  <a:pt x="9464" y="17835"/>
                  <a:pt x="8907" y="17688"/>
                </a:cubicBez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pic>
        <p:nvPicPr>
          <p:cNvPr id="674" name="Captura de pantalla 2021-02-14 a las 22.07.14.png" descr="Captura de pantalla 2021-02-14 a las 22.07.14.png"/>
          <p:cNvPicPr>
            <a:picLocks noChangeAspect="1"/>
          </p:cNvPicPr>
          <p:nvPr/>
        </p:nvPicPr>
        <p:blipFill>
          <a:blip r:embed="rId5">
            <a:extLst/>
          </a:blip>
          <a:stretch>
            <a:fillRect/>
          </a:stretch>
        </p:blipFill>
        <p:spPr>
          <a:xfrm>
            <a:off x="8306054" y="10473690"/>
            <a:ext cx="6207693" cy="19558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Introducción"/>
          <p:cNvSpPr txBox="1"/>
          <p:nvPr>
            <p:ph type="title"/>
          </p:nvPr>
        </p:nvSpPr>
        <p:spPr>
          <a:prstGeom prst="rect">
            <a:avLst/>
          </a:prstGeom>
        </p:spPr>
        <p:txBody>
          <a:bodyPr/>
          <a:lstStyle>
            <a:lvl1pPr>
              <a:defRPr sz="5600">
                <a:solidFill>
                  <a:srgbClr val="005493"/>
                </a:solidFill>
              </a:defRPr>
            </a:lvl1pPr>
          </a:lstStyle>
          <a:p>
            <a:pPr/>
            <a:r>
              <a:t>Introducción</a:t>
            </a:r>
          </a:p>
        </p:txBody>
      </p:sp>
      <p:sp>
        <p:nvSpPr>
          <p:cNvPr id="147" name="Los abordajes actuales para tratar el tabaquismo deberían reflejar la cronicidad de esta dependencia, con la expectativa de que el paciente pasará por períodos de recurrencia y remisión, de este modo los profesionales sanitarios entenderán mejor la natur"/>
          <p:cNvSpPr txBox="1"/>
          <p:nvPr>
            <p:ph type="body" idx="1"/>
          </p:nvPr>
        </p:nvSpPr>
        <p:spPr>
          <a:xfrm>
            <a:off x="2381250" y="3332798"/>
            <a:ext cx="19621500" cy="8191502"/>
          </a:xfrm>
          <a:prstGeom prst="rect">
            <a:avLst/>
          </a:prstGeom>
        </p:spPr>
        <p:txBody>
          <a:bodyPr/>
          <a:lstStyle/>
          <a:p>
            <a:pPr marL="304038" indent="-304038" defTabSz="470534">
              <a:lnSpc>
                <a:spcPct val="120000"/>
              </a:lnSpc>
              <a:spcBef>
                <a:spcPts val="0"/>
              </a:spcBef>
              <a:buBlip>
                <a:blip r:embed="rId2"/>
              </a:buBlip>
              <a:defRPr sz="2300"/>
            </a:pPr>
            <a:r>
              <a:t>Los </a:t>
            </a:r>
            <a:r>
              <a:rPr>
                <a:solidFill>
                  <a:srgbClr val="005493"/>
                </a:solidFill>
              </a:rPr>
              <a:t>abordajes actuales</a:t>
            </a:r>
            <a:r>
              <a:t> para tratar el tabaquismo deberían reflejar la </a:t>
            </a:r>
            <a:r>
              <a:rPr>
                <a:solidFill>
                  <a:srgbClr val="005493"/>
                </a:solidFill>
              </a:rPr>
              <a:t>cronicidad</a:t>
            </a:r>
            <a:r>
              <a:t> de esta dependencia, con la expectativa de que el paciente pasará por períodos de </a:t>
            </a:r>
            <a:r>
              <a:rPr>
                <a:solidFill>
                  <a:srgbClr val="005493"/>
                </a:solidFill>
              </a:rPr>
              <a:t>recurrencia y remisión</a:t>
            </a:r>
            <a:r>
              <a:t>, de este modo los profesionales sanitarios entenderán mejor la naturaleza recidivante de la enfermedad y la necesidad de tratar al fumador de forma crónica, no solo aguda. </a:t>
            </a:r>
          </a:p>
          <a:p>
            <a:pPr marL="304038" indent="-304038" defTabSz="470534">
              <a:lnSpc>
                <a:spcPct val="120000"/>
              </a:lnSpc>
              <a:spcBef>
                <a:spcPts val="0"/>
              </a:spcBef>
              <a:buBlip>
                <a:blip r:embed="rId2"/>
              </a:buBlip>
              <a:defRPr sz="2300"/>
            </a:pPr>
            <a:r>
              <a:t>Como en otras enfermedades crónicas (diabetes, HTA, dislipidemias), se debería </a:t>
            </a:r>
            <a:r>
              <a:rPr>
                <a:solidFill>
                  <a:srgbClr val="005493"/>
                </a:solidFill>
              </a:rPr>
              <a:t>estimular a los profesionales sanitarios</a:t>
            </a:r>
            <a:r>
              <a:t> para que faciliten un </a:t>
            </a:r>
            <a:r>
              <a:rPr>
                <a:solidFill>
                  <a:srgbClr val="005493"/>
                </a:solidFill>
              </a:rPr>
              <a:t>consejo breve</a:t>
            </a:r>
            <a:r>
              <a:t> para dejar de fumar, </a:t>
            </a:r>
            <a:r>
              <a:rPr>
                <a:solidFill>
                  <a:srgbClr val="005493"/>
                </a:solidFill>
              </a:rPr>
              <a:t>terapia conductual </a:t>
            </a:r>
            <a:r>
              <a:t>(soporte psicológico) y </a:t>
            </a:r>
            <a:r>
              <a:rPr>
                <a:solidFill>
                  <a:srgbClr val="005493"/>
                </a:solidFill>
              </a:rPr>
              <a:t>tratamiento farmacológico</a:t>
            </a:r>
            <a:r>
              <a:t> destinado al abandono del tabaco.</a:t>
            </a:r>
          </a:p>
          <a:p>
            <a:pPr marL="304038" indent="-304038" defTabSz="470534">
              <a:lnSpc>
                <a:spcPct val="120000"/>
              </a:lnSpc>
              <a:spcBef>
                <a:spcPts val="0"/>
              </a:spcBef>
              <a:buBlip>
                <a:blip r:embed="rId2"/>
              </a:buBlip>
              <a:defRPr sz="2300"/>
            </a:pPr>
            <a:r>
              <a:t>Al menos el 70% de los fumadores acuden a su médico de cabecera cada año. Otros fumadores visitan a profesionales de enfermería, fisioterapeutas y terapeutas ocupacionales, farmacéuticos, consejeros y otros profesionales sanitarios. Por lo tanto, </a:t>
            </a:r>
            <a:r>
              <a:rPr>
                <a:solidFill>
                  <a:srgbClr val="005493"/>
                </a:solidFill>
              </a:rPr>
              <a:t>prácticamente todos los profesionales sanitarios están en situación de intervenir</a:t>
            </a:r>
            <a:r>
              <a:t> con los pacientes que consumen tabaco.</a:t>
            </a:r>
          </a:p>
          <a:p>
            <a:pPr marL="304038" indent="-304038" defTabSz="470534">
              <a:lnSpc>
                <a:spcPct val="120000"/>
              </a:lnSpc>
              <a:spcBef>
                <a:spcPts val="0"/>
              </a:spcBef>
              <a:buBlip>
                <a:blip r:embed="rId2"/>
              </a:buBlip>
              <a:defRPr sz="2300"/>
            </a:pPr>
            <a:r>
              <a:t>Además, </a:t>
            </a:r>
            <a:r>
              <a:rPr>
                <a:solidFill>
                  <a:srgbClr val="005493"/>
                </a:solidFill>
              </a:rPr>
              <a:t>el 70%</a:t>
            </a:r>
            <a:r>
              <a:t> de los fumadores dice que </a:t>
            </a:r>
            <a:r>
              <a:rPr>
                <a:solidFill>
                  <a:srgbClr val="005493"/>
                </a:solidFill>
              </a:rPr>
              <a:t>desearía abandonarlo</a:t>
            </a:r>
            <a:r>
              <a:rPr baseline="31999" sz="600" u="sng">
                <a:solidFill>
                  <a:srgbClr val="0000FF"/>
                </a:solidFill>
                <a:uFill>
                  <a:solidFill>
                    <a:srgbClr val="0000FF"/>
                  </a:solidFill>
                </a:uFill>
                <a:hlinkClick r:id="rId3" invalidUrl="" action="" tgtFrame="" tooltip="" history="1" highlightClick="0" endSnd="0"/>
              </a:rPr>
              <a:t>6</a:t>
            </a:r>
            <a:r>
              <a:t>, y casi dos tercios de los fumadores que recaen quieren intentar de nuevo el abandono en los 30 días siguientes. </a:t>
            </a:r>
          </a:p>
          <a:p>
            <a:pPr marL="304038" indent="-304038" defTabSz="470534">
              <a:lnSpc>
                <a:spcPct val="120000"/>
              </a:lnSpc>
              <a:spcBef>
                <a:spcPts val="0"/>
              </a:spcBef>
              <a:buBlip>
                <a:blip r:embed="rId2"/>
              </a:buBlip>
              <a:defRPr sz="2300"/>
            </a:pPr>
            <a:r>
              <a:t>Finalmente, los fumadores reconocen el </a:t>
            </a:r>
            <a:r>
              <a:rPr>
                <a:solidFill>
                  <a:srgbClr val="005493"/>
                </a:solidFill>
              </a:rPr>
              <a:t>consejo sanitario</a:t>
            </a:r>
            <a:r>
              <a:t> para el abandono como un importante </a:t>
            </a:r>
            <a:r>
              <a:rPr>
                <a:solidFill>
                  <a:srgbClr val="005493"/>
                </a:solidFill>
              </a:rPr>
              <a:t>factor motivador</a:t>
            </a:r>
            <a:r>
              <a:t> para intentar dejar el tabaco</a:t>
            </a:r>
            <a:r>
              <a:rPr baseline="31999" sz="600" u="sng">
                <a:solidFill>
                  <a:srgbClr val="0000FF"/>
                </a:solidFill>
                <a:uFill>
                  <a:solidFill>
                    <a:srgbClr val="0000FF"/>
                  </a:solidFill>
                </a:uFill>
                <a:hlinkClick r:id="rId4" invalidUrl="" action="" tgtFrame="" tooltip="" history="1" highlightClick="0" endSnd="0"/>
              </a:rPr>
              <a:t>7</a:t>
            </a:r>
            <a:r>
              <a:t>. Estos datos sugieren que la mayoría de fumadores están interesados en el abandono, que los profesionales y los sistemas sanitarios están en contacto frecuente con los fumadores y que los profesionales sanitarios tienen una alta credibilidad para los fumadores.</a:t>
            </a:r>
          </a:p>
        </p:txBody>
      </p:sp>
      <p:grpSp>
        <p:nvGrpSpPr>
          <p:cNvPr id="150" name="Tratamiento del tabaquismo: “ Lo esencial”"/>
          <p:cNvGrpSpPr/>
          <p:nvPr/>
        </p:nvGrpSpPr>
        <p:grpSpPr>
          <a:xfrm>
            <a:off x="19685595" y="794716"/>
            <a:ext cx="3789453" cy="495303"/>
            <a:chOff x="0" y="0"/>
            <a:chExt cx="3789451" cy="495301"/>
          </a:xfrm>
        </p:grpSpPr>
        <p:sp>
          <p:nvSpPr>
            <p:cNvPr id="148"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49" name="Tratamiento del tabaquismo: “ Lo esencial” Tratamiento del tabaquismo: “ Lo esencial”" descr="Tratamiento del tabaquismo: “ Lo esencial” Tratamiento del tabaquismo: “ Lo esencial”"/>
            <p:cNvPicPr>
              <a:picLocks noChangeAspect="1"/>
            </p:cNvPicPr>
            <p:nvPr/>
          </p:nvPicPr>
          <p:blipFill>
            <a:blip r:embed="rId5">
              <a:extLst/>
            </a:blip>
            <a:stretch>
              <a:fillRect/>
            </a:stretch>
          </p:blipFill>
          <p:spPr>
            <a:xfrm>
              <a:off x="0" y="0"/>
              <a:ext cx="3789452" cy="495302"/>
            </a:xfrm>
            <a:prstGeom prst="rect">
              <a:avLst/>
            </a:prstGeom>
            <a:ln w="12700" cap="flat">
              <a:noFill/>
              <a:miter lim="400000"/>
            </a:ln>
            <a:effectLst/>
          </p:spPr>
        </p:pic>
      </p:grpSp>
      <p:grpSp>
        <p:nvGrpSpPr>
          <p:cNvPr id="153" name="- Fiore MC, Jaen CR, Baker TB, Bailey WC, Benowitz NL, Curry SJ, et al. Treating tobacco use and dependence: 2008 Update. Clinical Practice Guideline. Rockville, MD: U.S. Department of Health and Human Services. Public Health Service, 2008. Traducción al"/>
          <p:cNvGrpSpPr/>
          <p:nvPr/>
        </p:nvGrpSpPr>
        <p:grpSpPr>
          <a:xfrm>
            <a:off x="1203255" y="11957904"/>
            <a:ext cx="22220011" cy="438152"/>
            <a:chOff x="0" y="0"/>
            <a:chExt cx="22220009" cy="438151"/>
          </a:xfrm>
        </p:grpSpPr>
        <p:sp>
          <p:nvSpPr>
            <p:cNvPr id="151" name="- Fiore MC, Jaen CR, Baker TB, Bailey WC, Benowitz NL, Curry SJ, et al. Treating tobacco use and dependence: 2008 Update. Clinical Practice Guideline. Rockville, MD: U.S. Department of Health and Human Services. Public Health Service, 2008. Traducción al"/>
            <p:cNvSpPr txBox="1"/>
            <p:nvPr/>
          </p:nvSpPr>
          <p:spPr>
            <a:xfrm>
              <a:off x="3175" y="3175"/>
              <a:ext cx="22213659"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 Fiore MC, Jaen CR, Baker TB, Bailey WC, Benowitz NL, Curry SJ, et al. Treating tobacco use and dependence: 2008 Update. Clinical Practice Guideline. Rockville, MD: U.S. Department of Health and Human Services. Public Health Service, 2008. Traducción al español: Guía de tratamiento del tabaquismo. Jiménez Ruiz CA, Jaén CR (coordinadores de la traducción). Sociedad Española de Neumología y Cirugía Torácica. SEPAR, 2010.</a:t>
              </a:r>
            </a:p>
            <a:p>
              <a:pPr algn="l">
                <a:defRPr sz="900"/>
              </a:pPr>
              <a:r>
                <a:t>- Manual SEPAR. Deshabituación tabáquica. Ultima actualización  6/11/2018. </a:t>
              </a:r>
            </a:p>
          </p:txBody>
        </p:sp>
        <p:pic>
          <p:nvPicPr>
            <p:cNvPr id="152" name="- Fiore MC, Jaen CR, Baker TB, Bailey WC, Benowitz NL, Curry SJ, et al. Treating tobacco use and dependence: 2008 Update. Clinical Practice Guideline. Rockville, MD: U.S. Department of Health and Human Services. Public Health Service, 2008. Traducción al" descr="- Fiore MC, Jaen CR, Baker TB, Bailey WC, Benowitz NL, Curry SJ, et al. Treating tobacco use and dependence: 2008 Update. Clinical Practice Guideline. Rockville, MD: U.S. Department of Health and Human Services. Public Health Service, 2008. Traducción al"/>
            <p:cNvPicPr>
              <a:picLocks noChangeAspect="1"/>
            </p:cNvPicPr>
            <p:nvPr/>
          </p:nvPicPr>
          <p:blipFill>
            <a:blip r:embed="rId6">
              <a:extLst/>
            </a:blip>
            <a:stretch>
              <a:fillRect/>
            </a:stretch>
          </p:blipFill>
          <p:spPr>
            <a:xfrm>
              <a:off x="0" y="0"/>
              <a:ext cx="22220011" cy="438152"/>
            </a:xfrm>
            <a:prstGeom prst="rect">
              <a:avLst/>
            </a:prstGeom>
            <a:ln w="12700" cap="flat">
              <a:noFill/>
              <a:miter lim="400000"/>
            </a:ln>
            <a:effectLst/>
          </p:spPr>
        </p:pic>
      </p:grpSp>
      <p:sp>
        <p:nvSpPr>
          <p:cNvPr id="154" name="Búsqueda"/>
          <p:cNvSpPr/>
          <p:nvPr/>
        </p:nvSpPr>
        <p:spPr>
          <a:xfrm>
            <a:off x="10024839" y="1880682"/>
            <a:ext cx="1046648" cy="1226775"/>
          </a:xfrm>
          <a:custGeom>
            <a:avLst/>
            <a:gdLst/>
            <a:ahLst/>
            <a:cxnLst>
              <a:cxn ang="0">
                <a:pos x="wd2" y="hd2"/>
              </a:cxn>
              <a:cxn ang="5400000">
                <a:pos x="wd2" y="hd2"/>
              </a:cxn>
              <a:cxn ang="10800000">
                <a:pos x="wd2" y="hd2"/>
              </a:cxn>
              <a:cxn ang="16200000">
                <a:pos x="wd2" y="hd2"/>
              </a:cxn>
            </a:cxnLst>
            <a:rect l="0" t="0" r="r" b="b"/>
            <a:pathLst>
              <a:path w="20399"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blipFill>
            <a:blip r:embed="rId7"/>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Introducción"/>
          <p:cNvSpPr txBox="1"/>
          <p:nvPr>
            <p:ph type="title"/>
          </p:nvPr>
        </p:nvSpPr>
        <p:spPr>
          <a:prstGeom prst="rect">
            <a:avLst/>
          </a:prstGeom>
        </p:spPr>
        <p:txBody>
          <a:bodyPr/>
          <a:lstStyle>
            <a:lvl1pPr>
              <a:defRPr sz="5600">
                <a:solidFill>
                  <a:srgbClr val="005493"/>
                </a:solidFill>
              </a:defRPr>
            </a:lvl1pPr>
          </a:lstStyle>
          <a:p>
            <a:pPr/>
            <a:r>
              <a:t>Introducción</a:t>
            </a:r>
          </a:p>
        </p:txBody>
      </p:sp>
      <p:sp>
        <p:nvSpPr>
          <p:cNvPr id="157" name="El tratamiento del tabaquismo va dirigido a:…"/>
          <p:cNvSpPr txBox="1"/>
          <p:nvPr>
            <p:ph type="body" idx="1"/>
          </p:nvPr>
        </p:nvSpPr>
        <p:spPr>
          <a:xfrm>
            <a:off x="2381250" y="2924638"/>
            <a:ext cx="19621500" cy="7866725"/>
          </a:xfrm>
          <a:prstGeom prst="rect">
            <a:avLst/>
          </a:prstGeom>
        </p:spPr>
        <p:txBody>
          <a:bodyPr/>
          <a:lstStyle/>
          <a:p>
            <a:pPr marL="213359" indent="-213359" defTabSz="330200">
              <a:lnSpc>
                <a:spcPct val="120000"/>
              </a:lnSpc>
              <a:spcBef>
                <a:spcPts val="0"/>
              </a:spcBef>
              <a:buBlip>
                <a:blip r:embed="rId2"/>
              </a:buBlip>
              <a:defRPr sz="1600"/>
            </a:pPr>
          </a:p>
          <a:p>
            <a:pPr marL="213358" indent="-213358" defTabSz="330200">
              <a:lnSpc>
                <a:spcPct val="120000"/>
              </a:lnSpc>
              <a:spcBef>
                <a:spcPts val="0"/>
              </a:spcBef>
              <a:buBlip>
                <a:blip r:embed="rId2"/>
              </a:buBlip>
              <a:defRPr sz="2400"/>
            </a:pPr>
            <a:r>
              <a:t>El </a:t>
            </a:r>
            <a:r>
              <a:rPr>
                <a:solidFill>
                  <a:srgbClr val="005493"/>
                </a:solidFill>
              </a:rPr>
              <a:t>tratamiento del tabaquismo</a:t>
            </a:r>
            <a:r>
              <a:t> va dirigido a: </a:t>
            </a:r>
          </a:p>
          <a:p>
            <a:pPr marL="0" indent="0" defTabSz="330200">
              <a:lnSpc>
                <a:spcPct val="120000"/>
              </a:lnSpc>
              <a:spcBef>
                <a:spcPts val="0"/>
              </a:spcBef>
              <a:buSzTx/>
              <a:buNone/>
              <a:defRPr sz="2400">
                <a:solidFill>
                  <a:srgbClr val="941100"/>
                </a:solidFill>
              </a:defRPr>
            </a:pPr>
            <a:r>
              <a:t>     1. Superar la dependencia física y psicosocial que provoca su consumo, y…</a:t>
            </a:r>
          </a:p>
          <a:p>
            <a:pPr marL="0" indent="0" defTabSz="330200">
              <a:lnSpc>
                <a:spcPct val="120000"/>
              </a:lnSpc>
              <a:spcBef>
                <a:spcPts val="0"/>
              </a:spcBef>
              <a:buSzTx/>
              <a:buNone/>
              <a:defRPr sz="2400">
                <a:solidFill>
                  <a:srgbClr val="941100"/>
                </a:solidFill>
              </a:defRPr>
            </a:pPr>
            <a:r>
              <a:t>    2. Evitar los síntomas asociados al síndrome de abstinencia. </a:t>
            </a:r>
          </a:p>
          <a:p>
            <a:pPr marL="0" indent="0" defTabSz="330200">
              <a:lnSpc>
                <a:spcPct val="120000"/>
              </a:lnSpc>
              <a:spcBef>
                <a:spcPts val="0"/>
              </a:spcBef>
              <a:buSzTx/>
              <a:buNone/>
              <a:defRPr sz="2400">
                <a:solidFill>
                  <a:srgbClr val="941100"/>
                </a:solidFill>
              </a:defRPr>
            </a:pPr>
            <a:r>
              <a:t>    3. Evitar/reducir las recaídas.</a:t>
            </a:r>
          </a:p>
          <a:p>
            <a:pPr marL="213358" indent="-213358" defTabSz="330200">
              <a:lnSpc>
                <a:spcPct val="120000"/>
              </a:lnSpc>
              <a:spcBef>
                <a:spcPts val="0"/>
              </a:spcBef>
              <a:buBlip>
                <a:blip r:embed="rId2"/>
              </a:buBlip>
              <a:defRPr sz="2400"/>
            </a:pPr>
            <a:r>
              <a:t>Dicho tratamiento, debe ser </a:t>
            </a:r>
            <a:r>
              <a:rPr>
                <a:solidFill>
                  <a:srgbClr val="005493"/>
                </a:solidFill>
              </a:rPr>
              <a:t>individualizado</a:t>
            </a:r>
            <a:r>
              <a:t> y acorde con la fase abandono en la que se encuentre el fumador.</a:t>
            </a:r>
          </a:p>
          <a:p>
            <a:pPr marL="213358" indent="-213358" defTabSz="330200">
              <a:lnSpc>
                <a:spcPct val="120000"/>
              </a:lnSpc>
              <a:spcBef>
                <a:spcPts val="0"/>
              </a:spcBef>
              <a:buBlip>
                <a:blip r:embed="rId2"/>
              </a:buBlip>
              <a:defRPr sz="2400"/>
            </a:pPr>
          </a:p>
          <a:p>
            <a:pPr marL="213358" indent="-213358" defTabSz="330200">
              <a:lnSpc>
                <a:spcPct val="120000"/>
              </a:lnSpc>
              <a:spcBef>
                <a:spcPts val="0"/>
              </a:spcBef>
              <a:buBlip>
                <a:blip r:embed="rId2"/>
              </a:buBlip>
              <a:defRPr sz="2400"/>
            </a:pPr>
          </a:p>
          <a:p>
            <a:pPr marL="213358" indent="-213358" defTabSz="330200">
              <a:lnSpc>
                <a:spcPct val="120000"/>
              </a:lnSpc>
              <a:spcBef>
                <a:spcPts val="0"/>
              </a:spcBef>
              <a:buBlip>
                <a:blip r:embed="rId2"/>
              </a:buBlip>
              <a:defRPr sz="2400"/>
            </a:pPr>
          </a:p>
          <a:p>
            <a:pPr marL="0" indent="0" defTabSz="330200">
              <a:lnSpc>
                <a:spcPct val="120000"/>
              </a:lnSpc>
              <a:spcBef>
                <a:spcPts val="0"/>
              </a:spcBef>
              <a:buSzTx/>
              <a:buNone/>
              <a:defRPr sz="2400"/>
            </a:pPr>
          </a:p>
          <a:p>
            <a:pPr marL="213358" indent="-213358" defTabSz="330200">
              <a:lnSpc>
                <a:spcPct val="120000"/>
              </a:lnSpc>
              <a:spcBef>
                <a:spcPts val="0"/>
              </a:spcBef>
              <a:buBlip>
                <a:blip r:embed="rId2"/>
              </a:buBlip>
              <a:defRPr sz="2400"/>
            </a:pPr>
          </a:p>
          <a:p>
            <a:pPr marL="213359" indent="-213359" defTabSz="330200">
              <a:lnSpc>
                <a:spcPct val="120000"/>
              </a:lnSpc>
              <a:spcBef>
                <a:spcPts val="0"/>
              </a:spcBef>
              <a:buBlip>
                <a:blip r:embed="rId2"/>
              </a:buBlip>
              <a:defRPr sz="1600"/>
            </a:pPr>
          </a:p>
          <a:p>
            <a:pPr marL="304800" indent="-304800" defTabSz="330200">
              <a:lnSpc>
                <a:spcPct val="120000"/>
              </a:lnSpc>
              <a:spcBef>
                <a:spcPts val="0"/>
              </a:spcBef>
              <a:buBlip>
                <a:blip r:embed="rId2"/>
              </a:buBlip>
              <a:defRPr sz="2400"/>
            </a:pPr>
            <a:r>
              <a:t>Antes de instaurar cualquier pauta terapéutica, es necesario conocer aspectos, como el estatus del fumador, grado de motivación, intentos previos, valoración de contraindicaciones o efectos adversos farmacológicos y preferencias del paciente. </a:t>
            </a:r>
            <a:br/>
            <a:endParaRPr sz="400"/>
          </a:p>
        </p:txBody>
      </p:sp>
      <p:grpSp>
        <p:nvGrpSpPr>
          <p:cNvPr id="160" name="Tratamiento del tabaquismo: “ Lo esencial”"/>
          <p:cNvGrpSpPr/>
          <p:nvPr/>
        </p:nvGrpSpPr>
        <p:grpSpPr>
          <a:xfrm>
            <a:off x="19685595" y="794716"/>
            <a:ext cx="3789453" cy="495303"/>
            <a:chOff x="0" y="0"/>
            <a:chExt cx="3789451" cy="495301"/>
          </a:xfrm>
        </p:grpSpPr>
        <p:sp>
          <p:nvSpPr>
            <p:cNvPr id="158"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59" name="Tratamiento del tabaquismo: “ Lo esencial” Tratamiento del tabaquismo: “ Lo esencial”" descr="Tratamiento del tabaquismo: “ Lo esencial” Tratamiento del tabaquismo: “ Lo esencial”"/>
            <p:cNvPicPr>
              <a:picLocks noChangeAspect="1"/>
            </p:cNvPicPr>
            <p:nvPr/>
          </p:nvPicPr>
          <p:blipFill>
            <a:blip r:embed="rId3">
              <a:extLst/>
            </a:blip>
            <a:stretch>
              <a:fillRect/>
            </a:stretch>
          </p:blipFill>
          <p:spPr>
            <a:xfrm>
              <a:off x="0" y="0"/>
              <a:ext cx="3789452" cy="495302"/>
            </a:xfrm>
            <a:prstGeom prst="rect">
              <a:avLst/>
            </a:prstGeom>
            <a:ln w="12700" cap="flat">
              <a:noFill/>
              <a:miter lim="400000"/>
            </a:ln>
            <a:effectLst/>
          </p:spPr>
        </p:pic>
      </p:grpSp>
      <p:grpSp>
        <p:nvGrpSpPr>
          <p:cNvPr id="163" name="-  Fiore MC, Jaen CR, Baker TB, Bailey WC, Benowitz NL, Curry SJ, et al. Treating tobacco use and dependence: 2008 Update. Clinical Practice Guideline. Rockville, MD: U.S. Department of Health and Human Services. Public Health Service, 2008. Traducción a"/>
          <p:cNvGrpSpPr/>
          <p:nvPr/>
        </p:nvGrpSpPr>
        <p:grpSpPr>
          <a:xfrm>
            <a:off x="1190278" y="11792804"/>
            <a:ext cx="22245964" cy="768352"/>
            <a:chOff x="0" y="0"/>
            <a:chExt cx="22245963" cy="768351"/>
          </a:xfrm>
        </p:grpSpPr>
        <p:sp>
          <p:nvSpPr>
            <p:cNvPr id="161" name="-  Fiore MC, Jaen CR, Baker TB, Bailey WC, Benowitz NL, Curry SJ, et al. Treating tobacco use and dependence: 2008 Update. Clinical Practice Guideline. Rockville, MD: U.S. Department of Health and Human Services. Public Health Service, 2008. Traducción a"/>
            <p:cNvSpPr txBox="1"/>
            <p:nvPr/>
          </p:nvSpPr>
          <p:spPr>
            <a:xfrm>
              <a:off x="3176" y="3175"/>
              <a:ext cx="22239611"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900"/>
              </a:pPr>
              <a:r>
                <a:t>-  Fiore MC, Jaen CR, Baker TB, Bailey WC, Benowitz NL, Curry SJ, et al. Treating tobacco use and dependence: 2008 Update. Clinical Practice Guideline. Rockville, MD: U.S. Department of Health and Human Services. Public Health Service, 2008. Traducción al español: Guía de tratamiento del tabaquismo. Jiménez Ruiz CA, Jaén CR (coordinadores de la traducción). Sociedad Española de Neumología y Cirugía Torácica. SEPAR, 2010.</a:t>
              </a:r>
            </a:p>
            <a:p>
              <a:pPr marL="114300" indent="-114300" algn="l">
                <a:buSzPct val="125000"/>
                <a:buChar char="-"/>
                <a:defRPr sz="900"/>
              </a:pPr>
              <a:r>
                <a:t>JA Riesco Miranda, MJ Antona, M Serradilla y JC Serrano Rebollo. Algoritmos en tabaquismo. Manual Algoritmos en Neumología. 2017</a:t>
              </a:r>
            </a:p>
            <a:p>
              <a:pPr marL="114300" indent="-114300" algn="l">
                <a:buSzPct val="125000"/>
                <a:buChar char="-"/>
                <a:defRPr sz="900"/>
              </a:pPr>
              <a:r>
                <a:t>De Higes Martínez EB, Perera López L. Manejo diagnóstico y tratamiento del tabaquismo en la práctica clínica diaria. Manual SEPAR de procedimientos, 2015. (disponible en www.separ.es) </a:t>
              </a:r>
              <a:br/>
            </a:p>
          </p:txBody>
        </p:sp>
        <p:pic>
          <p:nvPicPr>
            <p:cNvPr id="162" name="-  Fiore MC, Jaen CR, Baker TB, Bailey WC, Benowitz NL, Curry SJ, et al. Treating tobacco use and dependence: 2008 Update. Clinical Practice Guideline. Rockville, MD: U.S. Department of Health and Human Services. Public Health Service, 2008. Traducción a" descr="-  Fiore MC, Jaen CR, Baker TB, Bailey WC, Benowitz NL, Curry SJ, et al. Treating tobacco use and dependence: 2008 Update. Clinical Practice Guideline. Rockville, MD: U.S. Department of Health and Human Services. Public Health Service, 2008. Traducción a"/>
            <p:cNvPicPr>
              <a:picLocks noChangeAspect="1"/>
            </p:cNvPicPr>
            <p:nvPr/>
          </p:nvPicPr>
          <p:blipFill>
            <a:blip r:embed="rId4">
              <a:extLst/>
            </a:blip>
            <a:stretch>
              <a:fillRect/>
            </a:stretch>
          </p:blipFill>
          <p:spPr>
            <a:xfrm>
              <a:off x="-1" y="0"/>
              <a:ext cx="22245964" cy="768352"/>
            </a:xfrm>
            <a:prstGeom prst="rect">
              <a:avLst/>
            </a:prstGeom>
            <a:ln w="12700" cap="flat">
              <a:noFill/>
              <a:miter lim="400000"/>
            </a:ln>
            <a:effectLst/>
          </p:spPr>
        </p:pic>
      </p:grpSp>
      <p:pic>
        <p:nvPicPr>
          <p:cNvPr id="164" name="Captura de pantalla 2021-01-31 a las 19.28.43.png" descr="Captura de pantalla 2021-01-31 a las 19.28.43.png"/>
          <p:cNvPicPr>
            <a:picLocks noChangeAspect="1"/>
          </p:cNvPicPr>
          <p:nvPr/>
        </p:nvPicPr>
        <p:blipFill>
          <a:blip r:embed="rId5">
            <a:extLst/>
          </a:blip>
          <a:stretch>
            <a:fillRect/>
          </a:stretch>
        </p:blipFill>
        <p:spPr>
          <a:xfrm>
            <a:off x="7671334" y="6371795"/>
            <a:ext cx="7982109" cy="2619979"/>
          </a:xfrm>
          <a:prstGeom prst="rect">
            <a:avLst/>
          </a:prstGeom>
          <a:ln w="12700">
            <a:miter lim="400000"/>
          </a:ln>
        </p:spPr>
      </p:pic>
      <p:sp>
        <p:nvSpPr>
          <p:cNvPr id="165" name="Encendido"/>
          <p:cNvSpPr/>
          <p:nvPr/>
        </p:nvSpPr>
        <p:spPr>
          <a:xfrm>
            <a:off x="11553824" y="815036"/>
            <a:ext cx="864868" cy="899888"/>
          </a:xfrm>
          <a:custGeom>
            <a:avLst/>
            <a:gdLst/>
            <a:ahLst/>
            <a:cxnLst>
              <a:cxn ang="0">
                <a:pos x="wd2" y="hd2"/>
              </a:cxn>
              <a:cxn ang="5400000">
                <a:pos x="wd2" y="hd2"/>
              </a:cxn>
              <a:cxn ang="10800000">
                <a:pos x="wd2" y="hd2"/>
              </a:cxn>
              <a:cxn ang="16200000">
                <a:pos x="wd2" y="hd2"/>
              </a:cxn>
            </a:cxnLst>
            <a:rect l="0" t="0" r="r" b="b"/>
            <a:pathLst>
              <a:path w="21594" h="21600" fill="norm" stroke="1"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blipFill>
            <a:blip r:embed="rId6"/>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Introducción/“State of the Art”"/>
          <p:cNvSpPr txBox="1"/>
          <p:nvPr>
            <p:ph type="title"/>
          </p:nvPr>
        </p:nvSpPr>
        <p:spPr>
          <a:xfrm>
            <a:off x="2615215" y="248159"/>
            <a:ext cx="19621502" cy="2959101"/>
          </a:xfrm>
          <a:prstGeom prst="rect">
            <a:avLst/>
          </a:prstGeom>
        </p:spPr>
        <p:txBody>
          <a:bodyPr/>
          <a:lstStyle>
            <a:lvl1pPr>
              <a:defRPr sz="5600">
                <a:solidFill>
                  <a:srgbClr val="005493"/>
                </a:solidFill>
              </a:defRPr>
            </a:lvl1pPr>
          </a:lstStyle>
          <a:p>
            <a:pPr/>
            <a:r>
              <a:t>Introducción/“State of the Art”</a:t>
            </a:r>
          </a:p>
        </p:txBody>
      </p:sp>
      <p:pic>
        <p:nvPicPr>
          <p:cNvPr id="168" name="Captura de pantalla 2021-01-31 a las 20.20.54.png" descr="Captura de pantalla 2021-01-31 a las 20.20.54.png"/>
          <p:cNvPicPr>
            <a:picLocks noChangeAspect="1"/>
          </p:cNvPicPr>
          <p:nvPr/>
        </p:nvPicPr>
        <p:blipFill>
          <a:blip r:embed="rId2">
            <a:extLst/>
          </a:blip>
          <a:stretch>
            <a:fillRect/>
          </a:stretch>
        </p:blipFill>
        <p:spPr>
          <a:xfrm>
            <a:off x="7826778" y="2495657"/>
            <a:ext cx="9771062" cy="3534216"/>
          </a:xfrm>
          <a:prstGeom prst="rect">
            <a:avLst/>
          </a:prstGeom>
          <a:ln w="12700">
            <a:miter lim="400000"/>
          </a:ln>
        </p:spPr>
      </p:pic>
      <p:sp>
        <p:nvSpPr>
          <p:cNvPr id="169" name="Fundamentos del tratamiento para la dependencia del tabaco:…"/>
          <p:cNvSpPr txBox="1"/>
          <p:nvPr/>
        </p:nvSpPr>
        <p:spPr>
          <a:xfrm>
            <a:off x="1417445" y="7074417"/>
            <a:ext cx="22017039" cy="386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4800" indent="-304800" algn="just">
              <a:buSzPct val="25000"/>
              <a:buBlip>
                <a:blip r:embed="rId3"/>
              </a:buBlip>
              <a:defRPr sz="2400" u="sng">
                <a:solidFill>
                  <a:srgbClr val="212121"/>
                </a:solidFill>
              </a:defRPr>
            </a:pPr>
            <a:r>
              <a:t>Fundamentos del tratamiento para la dependencia del tabaco:</a:t>
            </a:r>
          </a:p>
          <a:p>
            <a:pPr algn="just">
              <a:defRPr sz="2400">
                <a:solidFill>
                  <a:srgbClr val="005493"/>
                </a:solidFill>
              </a:defRPr>
            </a:pPr>
          </a:p>
          <a:p>
            <a:pPr marL="529980" indent="-529980" algn="just">
              <a:buSzPct val="100000"/>
              <a:buAutoNum type="arabicPeriod" startAt="1"/>
              <a:defRPr sz="2400">
                <a:solidFill>
                  <a:srgbClr val="005493"/>
                </a:solidFill>
              </a:defRPr>
            </a:pPr>
            <a:r>
              <a:t>Todos los pacientes deben someterse a pruebas de detección del consumo de tabaco y debe evaluarse el diagnostico potencial de dependencia del tabaco. </a:t>
            </a:r>
          </a:p>
          <a:p>
            <a:pPr marL="529980" indent="-529980" algn="just">
              <a:buSzPct val="100000"/>
              <a:buAutoNum type="arabicPeriod" startAt="1"/>
              <a:defRPr sz="2400">
                <a:solidFill>
                  <a:srgbClr val="005493"/>
                </a:solidFill>
              </a:defRPr>
            </a:pPr>
            <a:r>
              <a:t>El diagnóstico de la dependencia del tabaco, así como los efectos tóxicos de la exposición al tabaco, deben incorporarse a la lista de problemas del paciente. </a:t>
            </a:r>
          </a:p>
          <a:p>
            <a:pPr algn="just">
              <a:defRPr sz="2400">
                <a:solidFill>
                  <a:srgbClr val="005493"/>
                </a:solidFill>
              </a:defRPr>
            </a:pPr>
            <a:r>
              <a:t>3.    No basta con animar a los pacientes a dejar de fumar. Todos los pacientes que consumen tabaco deben recibir un tratamiento basado en la evidencia, incluida</a:t>
            </a:r>
          </a:p>
          <a:p>
            <a:pPr algn="just">
              <a:defRPr sz="2400">
                <a:solidFill>
                  <a:srgbClr val="005493"/>
                </a:solidFill>
              </a:defRPr>
            </a:pPr>
            <a:r>
              <a:t>     la farmacoterapia, para ayudarlos a dejar de fumar</a:t>
            </a:r>
          </a:p>
          <a:p>
            <a:pPr algn="just">
              <a:defRPr sz="2400">
                <a:solidFill>
                  <a:srgbClr val="005493"/>
                </a:solidFill>
              </a:defRPr>
            </a:pPr>
            <a:r>
              <a:t>4.   Las intervenciones para la dependencia del tabaco requieren un seguimiento longitudinal, similar a la evaluación y seguimiento de otras enfermedades crónicas. </a:t>
            </a:r>
          </a:p>
        </p:txBody>
      </p:sp>
      <p:grpSp>
        <p:nvGrpSpPr>
          <p:cNvPr id="172" name="Tratamiento del tabaquismo: “ Lo esencial”"/>
          <p:cNvGrpSpPr/>
          <p:nvPr/>
        </p:nvGrpSpPr>
        <p:grpSpPr>
          <a:xfrm>
            <a:off x="19685595" y="794716"/>
            <a:ext cx="3789453" cy="495303"/>
            <a:chOff x="0" y="0"/>
            <a:chExt cx="3789451" cy="495301"/>
          </a:xfrm>
        </p:grpSpPr>
        <p:sp>
          <p:nvSpPr>
            <p:cNvPr id="170"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71" name="Tratamiento del tabaquismo: “ Lo esencial” Tratamiento del tabaquismo: “ Lo esencial”" descr="Tratamiento del tabaquismo: “ Lo esencial” Tratamiento del tabaquismo: “ Lo esencial”"/>
            <p:cNvPicPr>
              <a:picLocks noChangeAspect="1"/>
            </p:cNvPicPr>
            <p:nvPr/>
          </p:nvPicPr>
          <p:blipFill>
            <a:blip r:embed="rId4">
              <a:extLst/>
            </a:blip>
            <a:stretch>
              <a:fillRect/>
            </a:stretch>
          </p:blipFill>
          <p:spPr>
            <a:xfrm>
              <a:off x="0" y="0"/>
              <a:ext cx="3789452" cy="495302"/>
            </a:xfrm>
            <a:prstGeom prst="rect">
              <a:avLst/>
            </a:prstGeom>
            <a:ln w="12700" cap="flat">
              <a:noFill/>
              <a:miter lim="400000"/>
            </a:ln>
            <a:effectLst/>
          </p:spPr>
        </p:pic>
      </p:grpSp>
      <p:sp>
        <p:nvSpPr>
          <p:cNvPr id="173" name="Brújula"/>
          <p:cNvSpPr/>
          <p:nvPr/>
        </p:nvSpPr>
        <p:spPr>
          <a:xfrm>
            <a:off x="17709074" y="984124"/>
            <a:ext cx="991980" cy="9919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44" y="0"/>
                  <a:pt x="0" y="4844"/>
                  <a:pt x="0" y="10800"/>
                </a:cubicBezTo>
                <a:cubicBezTo>
                  <a:pt x="0" y="16756"/>
                  <a:pt x="4844" y="21600"/>
                  <a:pt x="10800" y="21600"/>
                </a:cubicBezTo>
                <a:cubicBezTo>
                  <a:pt x="16756" y="21600"/>
                  <a:pt x="21600" y="16756"/>
                  <a:pt x="21600" y="10800"/>
                </a:cubicBezTo>
                <a:cubicBezTo>
                  <a:pt x="21600" y="4844"/>
                  <a:pt x="16756" y="0"/>
                  <a:pt x="10800" y="0"/>
                </a:cubicBezTo>
                <a:close/>
                <a:moveTo>
                  <a:pt x="10454" y="1411"/>
                </a:moveTo>
                <a:lnTo>
                  <a:pt x="11146" y="1411"/>
                </a:lnTo>
                <a:lnTo>
                  <a:pt x="11146" y="2528"/>
                </a:lnTo>
                <a:cubicBezTo>
                  <a:pt x="11146" y="2717"/>
                  <a:pt x="10994" y="2874"/>
                  <a:pt x="10800" y="2874"/>
                </a:cubicBezTo>
                <a:cubicBezTo>
                  <a:pt x="10611" y="2874"/>
                  <a:pt x="10454" y="2717"/>
                  <a:pt x="10454" y="2528"/>
                </a:cubicBezTo>
                <a:lnTo>
                  <a:pt x="10454" y="1411"/>
                </a:lnTo>
                <a:close/>
                <a:moveTo>
                  <a:pt x="15407" y="4688"/>
                </a:moveTo>
                <a:lnTo>
                  <a:pt x="12059" y="11762"/>
                </a:lnTo>
                <a:lnTo>
                  <a:pt x="6183" y="16929"/>
                </a:lnTo>
                <a:lnTo>
                  <a:pt x="9531" y="9855"/>
                </a:lnTo>
                <a:lnTo>
                  <a:pt x="15407" y="4688"/>
                </a:lnTo>
                <a:close/>
                <a:moveTo>
                  <a:pt x="10800" y="9877"/>
                </a:moveTo>
                <a:cubicBezTo>
                  <a:pt x="10292" y="9877"/>
                  <a:pt x="9877" y="10292"/>
                  <a:pt x="9877" y="10800"/>
                </a:cubicBezTo>
                <a:cubicBezTo>
                  <a:pt x="9877" y="11313"/>
                  <a:pt x="10292" y="11725"/>
                  <a:pt x="10800" y="11725"/>
                </a:cubicBezTo>
                <a:cubicBezTo>
                  <a:pt x="11308" y="11725"/>
                  <a:pt x="11723" y="11308"/>
                  <a:pt x="11723" y="10800"/>
                </a:cubicBezTo>
                <a:cubicBezTo>
                  <a:pt x="11723" y="10292"/>
                  <a:pt x="11308" y="9877"/>
                  <a:pt x="10800" y="9877"/>
                </a:cubicBezTo>
                <a:close/>
                <a:moveTo>
                  <a:pt x="19079" y="10456"/>
                </a:moveTo>
                <a:lnTo>
                  <a:pt x="20196" y="10456"/>
                </a:lnTo>
                <a:lnTo>
                  <a:pt x="20196" y="11146"/>
                </a:lnTo>
                <a:lnTo>
                  <a:pt x="19079" y="11146"/>
                </a:lnTo>
                <a:cubicBezTo>
                  <a:pt x="18890" y="11146"/>
                  <a:pt x="18733" y="10994"/>
                  <a:pt x="18733" y="10800"/>
                </a:cubicBezTo>
                <a:cubicBezTo>
                  <a:pt x="18733" y="10611"/>
                  <a:pt x="18890" y="10456"/>
                  <a:pt x="19079" y="10456"/>
                </a:cubicBezTo>
                <a:close/>
                <a:moveTo>
                  <a:pt x="1409" y="10461"/>
                </a:moveTo>
                <a:lnTo>
                  <a:pt x="2528" y="10461"/>
                </a:lnTo>
                <a:cubicBezTo>
                  <a:pt x="2717" y="10455"/>
                  <a:pt x="2872" y="10612"/>
                  <a:pt x="2872" y="10807"/>
                </a:cubicBezTo>
                <a:cubicBezTo>
                  <a:pt x="2872" y="10996"/>
                  <a:pt x="2717" y="11151"/>
                  <a:pt x="2528" y="11151"/>
                </a:cubicBezTo>
                <a:lnTo>
                  <a:pt x="1409" y="11151"/>
                </a:lnTo>
                <a:lnTo>
                  <a:pt x="1409" y="10461"/>
                </a:lnTo>
                <a:close/>
                <a:moveTo>
                  <a:pt x="10805" y="18733"/>
                </a:moveTo>
                <a:cubicBezTo>
                  <a:pt x="10994" y="18733"/>
                  <a:pt x="11151" y="18890"/>
                  <a:pt x="11151" y="19079"/>
                </a:cubicBezTo>
                <a:lnTo>
                  <a:pt x="11151" y="20196"/>
                </a:lnTo>
                <a:lnTo>
                  <a:pt x="10459" y="20196"/>
                </a:lnTo>
                <a:lnTo>
                  <a:pt x="10459" y="19079"/>
                </a:lnTo>
                <a:cubicBezTo>
                  <a:pt x="10454" y="18884"/>
                  <a:pt x="10611" y="18733"/>
                  <a:pt x="10805" y="18733"/>
                </a:cubicBezTo>
                <a:close/>
              </a:path>
            </a:pathLst>
          </a:custGeom>
          <a:blipFill>
            <a:blip r:embed="rId5"/>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tate of the Art”"/>
          <p:cNvSpPr txBox="1"/>
          <p:nvPr>
            <p:ph type="title"/>
          </p:nvPr>
        </p:nvSpPr>
        <p:spPr>
          <a:xfrm>
            <a:off x="2381250" y="376327"/>
            <a:ext cx="19621500" cy="2959101"/>
          </a:xfrm>
          <a:prstGeom prst="rect">
            <a:avLst/>
          </a:prstGeom>
        </p:spPr>
        <p:txBody>
          <a:bodyPr/>
          <a:lstStyle>
            <a:lvl1pPr>
              <a:defRPr sz="6000">
                <a:solidFill>
                  <a:srgbClr val="005493"/>
                </a:solidFill>
              </a:defRPr>
            </a:lvl1pPr>
          </a:lstStyle>
          <a:p>
            <a:pPr/>
            <a:r>
              <a:t>“State of the Art”</a:t>
            </a:r>
          </a:p>
        </p:txBody>
      </p:sp>
      <p:pic>
        <p:nvPicPr>
          <p:cNvPr id="176" name="Captura de pantalla 2021-01-31 a las 20.59.16.png" descr="Captura de pantalla 2021-01-31 a las 20.59.16.png"/>
          <p:cNvPicPr>
            <a:picLocks noChangeAspect="1"/>
          </p:cNvPicPr>
          <p:nvPr/>
        </p:nvPicPr>
        <p:blipFill>
          <a:blip r:embed="rId2">
            <a:extLst/>
          </a:blip>
          <a:stretch>
            <a:fillRect/>
          </a:stretch>
        </p:blipFill>
        <p:spPr>
          <a:xfrm>
            <a:off x="6679855" y="2808005"/>
            <a:ext cx="11526381" cy="8099989"/>
          </a:xfrm>
          <a:prstGeom prst="rect">
            <a:avLst/>
          </a:prstGeom>
          <a:ln w="12700">
            <a:miter lim="400000"/>
          </a:ln>
        </p:spPr>
      </p:pic>
      <p:grpSp>
        <p:nvGrpSpPr>
          <p:cNvPr id="179" name="Tratamiento del tabaquismo: “ Lo esencial”"/>
          <p:cNvGrpSpPr/>
          <p:nvPr/>
        </p:nvGrpSpPr>
        <p:grpSpPr>
          <a:xfrm>
            <a:off x="19685595" y="794716"/>
            <a:ext cx="3789453" cy="495303"/>
            <a:chOff x="0" y="0"/>
            <a:chExt cx="3789451" cy="495301"/>
          </a:xfrm>
        </p:grpSpPr>
        <p:sp>
          <p:nvSpPr>
            <p:cNvPr id="177" name="Tratamiento del tabaquismo: “ Lo esencial”"/>
            <p:cNvSpPr txBox="1"/>
            <p:nvPr/>
          </p:nvSpPr>
          <p:spPr>
            <a:xfrm>
              <a:off x="50800" y="50800"/>
              <a:ext cx="368785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Tratamiento del tabaquismo: “ Lo esencial”</a:t>
              </a:r>
            </a:p>
          </p:txBody>
        </p:sp>
        <p:pic>
          <p:nvPicPr>
            <p:cNvPr id="178" name="Tratamiento del tabaquismo: “ Lo esencial” Tratamiento del tabaquismo: “ Lo esencial”" descr="Tratamiento del tabaquismo: “ Lo esencial” Tratamiento del tabaquismo: “ Lo esencial”"/>
            <p:cNvPicPr>
              <a:picLocks noChangeAspect="1"/>
            </p:cNvPicPr>
            <p:nvPr/>
          </p:nvPicPr>
          <p:blipFill>
            <a:blip r:embed="rId3">
              <a:extLst/>
            </a:blip>
            <a:stretch>
              <a:fillRect/>
            </a:stretch>
          </p:blipFill>
          <p:spPr>
            <a:xfrm>
              <a:off x="0" y="0"/>
              <a:ext cx="3789452" cy="495302"/>
            </a:xfrm>
            <a:prstGeom prst="rect">
              <a:avLst/>
            </a:prstGeom>
            <a:ln w="12700" cap="flat">
              <a:noFill/>
              <a:miter lim="400000"/>
            </a:ln>
            <a:effectLst/>
          </p:spPr>
        </p:pic>
      </p:grpSp>
      <p:sp>
        <p:nvSpPr>
          <p:cNvPr id="180" name="Flecha"/>
          <p:cNvSpPr/>
          <p:nvPr/>
        </p:nvSpPr>
        <p:spPr>
          <a:xfrm>
            <a:off x="8368816" y="3259109"/>
            <a:ext cx="1270002" cy="1270002"/>
          </a:xfrm>
          <a:prstGeom prst="rightArrow">
            <a:avLst>
              <a:gd name="adj1" fmla="val 32000"/>
              <a:gd name="adj2" fmla="val 64000"/>
            </a:avLst>
          </a:prstGeom>
          <a:solidFill>
            <a:srgbClr val="6F8651"/>
          </a:solid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
        <p:nvSpPr>
          <p:cNvPr id="181" name="Fiore MC, Jaen CR, Baker T, et al. Treating Tobacco Use and Depen- dence: 2008 Update.…"/>
          <p:cNvSpPr txBox="1"/>
          <p:nvPr/>
        </p:nvSpPr>
        <p:spPr>
          <a:xfrm>
            <a:off x="16052607" y="12097934"/>
            <a:ext cx="6867098"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900"/>
              </a:spcBef>
              <a:defRPr sz="900">
                <a:solidFill>
                  <a:srgbClr val="424242"/>
                </a:solidFill>
              </a:defRPr>
            </a:pPr>
            <a:r>
              <a:t>Fiore MC, Jaen CR, Baker T, et al. Treating Tobacco Use and Depen- dence: 2008 Update. </a:t>
            </a:r>
          </a:p>
          <a:p>
            <a:pPr algn="l" defTabSz="457200">
              <a:spcBef>
                <a:spcPts val="900"/>
              </a:spcBef>
              <a:defRPr sz="900">
                <a:solidFill>
                  <a:srgbClr val="424242"/>
                </a:solidFill>
              </a:defRPr>
            </a:pPr>
            <a:r>
              <a:t>Turk ML, El-Khoury JR. Additional research is needed to improve smoking cessation in developing countries. Addiction. 2014;109:510. </a:t>
            </a:r>
          </a:p>
          <a:p>
            <a:pPr algn="l" defTabSz="457200">
              <a:spcBef>
                <a:spcPts val="900"/>
              </a:spcBef>
              <a:defRPr sz="900">
                <a:solidFill>
                  <a:srgbClr val="000000"/>
                </a:solidFill>
              </a:defRPr>
            </a:pPr>
            <a:br>
              <a:rPr>
                <a:solidFill>
                  <a:srgbClr val="424242"/>
                </a:solidFill>
              </a:rPr>
            </a:br>
          </a:p>
          <a:p>
            <a:pPr algn="l" defTabSz="457200">
              <a:spcBef>
                <a:spcPts val="900"/>
              </a:spcBef>
              <a:defRPr sz="900">
                <a:solidFill>
                  <a:srgbClr val="000000"/>
                </a:solidFill>
              </a:defRPr>
            </a:pPr>
            <a:br/>
          </a:p>
        </p:txBody>
      </p:sp>
      <p:sp>
        <p:nvSpPr>
          <p:cNvPr id="182" name="Las 5 “A” (ask, advice, assess, assist, arrange):…"/>
          <p:cNvSpPr txBox="1"/>
          <p:nvPr/>
        </p:nvSpPr>
        <p:spPr>
          <a:xfrm>
            <a:off x="18494618" y="2669911"/>
            <a:ext cx="5052629" cy="3441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rgbClr val="009051"/>
                </a:solidFill>
              </a:defRPr>
            </a:pPr>
            <a:r>
              <a:t>Las 5 “A”</a:t>
            </a:r>
            <a:r>
              <a:rPr>
                <a:solidFill>
                  <a:srgbClr val="3E231A"/>
                </a:solidFill>
              </a:rPr>
              <a:t> </a:t>
            </a:r>
            <a:r>
              <a:rPr sz="1600">
                <a:solidFill>
                  <a:srgbClr val="3E231A"/>
                </a:solidFill>
              </a:rPr>
              <a:t>(ask, advice, assess, assist, arrange):</a:t>
            </a:r>
            <a:endParaRPr sz="1600"/>
          </a:p>
          <a:p>
            <a:pPr marL="854807" indent="-854807" algn="l">
              <a:buSzPct val="100000"/>
              <a:buAutoNum type="arabicPeriod" startAt="1"/>
              <a:defRPr sz="2800"/>
            </a:pPr>
            <a:r>
              <a:t>Averiguar</a:t>
            </a:r>
          </a:p>
          <a:p>
            <a:pPr marL="854807" indent="-854807" algn="l">
              <a:buSzPct val="100000"/>
              <a:buAutoNum type="arabicPeriod" startAt="1"/>
              <a:defRPr sz="2800"/>
            </a:pPr>
            <a:r>
              <a:t>Aconsejar</a:t>
            </a:r>
          </a:p>
          <a:p>
            <a:pPr marL="854807" indent="-854807" algn="l">
              <a:buSzPct val="100000"/>
              <a:buAutoNum type="arabicPeriod" startAt="1"/>
              <a:defRPr sz="2800"/>
            </a:pPr>
            <a:r>
              <a:t>Analizar</a:t>
            </a:r>
          </a:p>
          <a:p>
            <a:pPr marL="854807" indent="-854807" algn="l">
              <a:buSzPct val="100000"/>
              <a:buAutoNum type="arabicPeriod" startAt="1"/>
              <a:defRPr sz="2800"/>
            </a:pPr>
            <a:r>
              <a:t>Ayudar</a:t>
            </a:r>
          </a:p>
          <a:p>
            <a:pPr marL="854807" indent="-854807" algn="l">
              <a:buSzPct val="100000"/>
              <a:buAutoNum type="arabicPeriod" startAt="1"/>
              <a:defRPr sz="2800"/>
            </a:pPr>
            <a:r>
              <a:t>Arreglar</a:t>
            </a:r>
          </a:p>
        </p:txBody>
      </p:sp>
      <p:sp>
        <p:nvSpPr>
          <p:cNvPr id="183" name="Truenos"/>
          <p:cNvSpPr/>
          <p:nvPr/>
        </p:nvSpPr>
        <p:spPr>
          <a:xfrm>
            <a:off x="20451968" y="6582871"/>
            <a:ext cx="707630"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08" y="0"/>
                </a:moveTo>
                <a:lnTo>
                  <a:pt x="0" y="12520"/>
                </a:lnTo>
                <a:lnTo>
                  <a:pt x="12017" y="12520"/>
                </a:lnTo>
                <a:lnTo>
                  <a:pt x="9664" y="21600"/>
                </a:lnTo>
                <a:lnTo>
                  <a:pt x="21600" y="8375"/>
                </a:lnTo>
                <a:lnTo>
                  <a:pt x="11515" y="8375"/>
                </a:lnTo>
                <a:lnTo>
                  <a:pt x="16221" y="0"/>
                </a:lnTo>
                <a:lnTo>
                  <a:pt x="6808" y="0"/>
                </a:lnTo>
                <a:close/>
              </a:path>
            </a:pathLst>
          </a:custGeom>
          <a:blipFill>
            <a:blip r:embed="rId4"/>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42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