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274" r:id="rId3"/>
    <p:sldId id="270" r:id="rId4"/>
    <p:sldId id="275" r:id="rId5"/>
    <p:sldId id="271" r:id="rId6"/>
    <p:sldId id="280" r:id="rId7"/>
    <p:sldId id="263" r:id="rId8"/>
    <p:sldId id="277" r:id="rId9"/>
    <p:sldId id="281" r:id="rId10"/>
    <p:sldId id="260" r:id="rId11"/>
    <p:sldId id="264" r:id="rId12"/>
    <p:sldId id="261" r:id="rId13"/>
    <p:sldId id="257" r:id="rId14"/>
    <p:sldId id="259" r:id="rId15"/>
    <p:sldId id="258" r:id="rId16"/>
    <p:sldId id="269" r:id="rId17"/>
    <p:sldId id="265" r:id="rId18"/>
    <p:sldId id="262" r:id="rId19"/>
    <p:sldId id="276" r:id="rId20"/>
    <p:sldId id="284" r:id="rId21"/>
    <p:sldId id="279" r:id="rId22"/>
    <p:sldId id="285" r:id="rId23"/>
    <p:sldId id="282" r:id="rId24"/>
    <p:sldId id="283" r:id="rId25"/>
    <p:sldId id="268" r:id="rId26"/>
    <p:sldId id="278" r:id="rId27"/>
    <p:sldId id="266" r:id="rId28"/>
    <p:sldId id="267" r:id="rId29"/>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3FC"/>
    <a:srgbClr val="E6FF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424" autoAdjust="0"/>
  </p:normalViewPr>
  <p:slideViewPr>
    <p:cSldViewPr snapToGrid="0">
      <p:cViewPr varScale="1">
        <p:scale>
          <a:sx n="102" d="100"/>
          <a:sy n="102" d="100"/>
        </p:scale>
        <p:origin x="918" y="10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3499E2-2BFD-4C0C-8132-C1DDDB9E50B0}" type="datetimeFigureOut">
              <a:rPr lang="es-ES" smtClean="0"/>
              <a:t>09/09/2021</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377AD5-E6B9-4095-A18E-AD60734856E7}" type="slidenum">
              <a:rPr lang="es-ES" smtClean="0"/>
              <a:t>‹Nº›</a:t>
            </a:fld>
            <a:endParaRPr lang="es-ES"/>
          </a:p>
        </p:txBody>
      </p:sp>
    </p:spTree>
    <p:extLst>
      <p:ext uri="{BB962C8B-B14F-4D97-AF65-F5344CB8AC3E}">
        <p14:creationId xmlns:p14="http://schemas.microsoft.com/office/powerpoint/2010/main" val="2737518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NOTAS:</a:t>
            </a:r>
          </a:p>
          <a:p>
            <a:r>
              <a:rPr lang="es-ES" dirty="0"/>
              <a:t>-   A pesar de que la efectividad de las vacunas frente al COVID no es del 100 %, ésta es alta, suficiente para evitar muchos casos de COVID, incluidos casos graves.</a:t>
            </a:r>
          </a:p>
          <a:p>
            <a:pPr marL="171450" indent="-171450">
              <a:buFontTx/>
              <a:buChar char="-"/>
            </a:pPr>
            <a:r>
              <a:rPr lang="es-ES" dirty="0"/>
              <a:t>Sin embargo, la variante Delta del virus es muy contagiosa, por lo que puede infectar más fácilmente a una persona no protegida.</a:t>
            </a:r>
          </a:p>
          <a:p>
            <a:pPr marL="171450" indent="-171450">
              <a:buFontTx/>
              <a:buChar char="-"/>
            </a:pPr>
            <a:r>
              <a:rPr lang="es-ES" dirty="0"/>
              <a:t>Si la inmensa mayoría de las personas estuviera vacunada, al virus le costaría mucho más llegar hasta las personas no protegidas.</a:t>
            </a:r>
          </a:p>
          <a:p>
            <a:pPr marL="171450" indent="-171450">
              <a:buFontTx/>
              <a:buChar char="-"/>
            </a:pPr>
            <a:r>
              <a:rPr lang="es-ES" dirty="0"/>
              <a:t>Las medidas preventivas no farmacológicas (mascarillas, ventilación permanente con aire exterior, distanciamiento físico, etc.) deberán mantenerse hasta que la proporción de personas vacunadas sea muy alta.</a:t>
            </a:r>
          </a:p>
        </p:txBody>
      </p:sp>
      <p:sp>
        <p:nvSpPr>
          <p:cNvPr id="4" name="Marcador de número de diapositiva 3"/>
          <p:cNvSpPr>
            <a:spLocks noGrp="1"/>
          </p:cNvSpPr>
          <p:nvPr>
            <p:ph type="sldNum" sz="quarter" idx="5"/>
          </p:nvPr>
        </p:nvSpPr>
        <p:spPr/>
        <p:txBody>
          <a:bodyPr/>
          <a:lstStyle/>
          <a:p>
            <a:fld id="{5E377AD5-E6B9-4095-A18E-AD60734856E7}" type="slidenum">
              <a:rPr lang="es-ES" smtClean="0"/>
              <a:t>20</a:t>
            </a:fld>
            <a:endParaRPr lang="es-ES"/>
          </a:p>
        </p:txBody>
      </p:sp>
    </p:spTree>
    <p:extLst>
      <p:ext uri="{BB962C8B-B14F-4D97-AF65-F5344CB8AC3E}">
        <p14:creationId xmlns:p14="http://schemas.microsoft.com/office/powerpoint/2010/main" val="2756388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El coronavirus SARS-CoV-2 muta frecuentemente. La mayoría de esas mutaciones no confieren ventajas en su capacidad de transmisión ni, en general, tampoco otorgan a la variante resultante una mayor capacidad para generar cuadros de COVID más graves. Sin embargo, algunas veces esas mutaciones sí que confieren ventajas en la capacidad de transmisión del virus (o en otras características), lo que lo hace más peligroso y contagioso, con mayor facilidad para llegar a personas no vacunadas o personas que, aun estando vacunadas, la vacuna no les ha protegido (hay que recordar que las vacunas frente al COVID no tienen una efectividad del 100 %, por lo que puede haber personas que aun estando completamente vacunadas, no están correctamente protegidas).</a:t>
            </a:r>
          </a:p>
        </p:txBody>
      </p:sp>
      <p:sp>
        <p:nvSpPr>
          <p:cNvPr id="4" name="Marcador de número de diapositiva 3"/>
          <p:cNvSpPr>
            <a:spLocks noGrp="1"/>
          </p:cNvSpPr>
          <p:nvPr>
            <p:ph type="sldNum" sz="quarter" idx="5"/>
          </p:nvPr>
        </p:nvSpPr>
        <p:spPr/>
        <p:txBody>
          <a:bodyPr/>
          <a:lstStyle/>
          <a:p>
            <a:fld id="{5E377AD5-E6B9-4095-A18E-AD60734856E7}" type="slidenum">
              <a:rPr lang="es-ES" smtClean="0"/>
              <a:t>22</a:t>
            </a:fld>
            <a:endParaRPr lang="es-ES"/>
          </a:p>
        </p:txBody>
      </p:sp>
    </p:spTree>
    <p:extLst>
      <p:ext uri="{BB962C8B-B14F-4D97-AF65-F5344CB8AC3E}">
        <p14:creationId xmlns:p14="http://schemas.microsoft.com/office/powerpoint/2010/main" val="38127976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37EF51-AB6F-4490-ACB8-2852F168CF0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E5FC04E0-9596-4763-A159-674176E30C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9A25E84E-5916-4D64-8A2C-88D2002C7229}"/>
              </a:ext>
            </a:extLst>
          </p:cNvPr>
          <p:cNvSpPr>
            <a:spLocks noGrp="1"/>
          </p:cNvSpPr>
          <p:nvPr>
            <p:ph type="dt" sz="half" idx="10"/>
          </p:nvPr>
        </p:nvSpPr>
        <p:spPr/>
        <p:txBody>
          <a:bodyPr/>
          <a:lstStyle/>
          <a:p>
            <a:fld id="{B98C9D17-71EF-456C-99F2-A36DFBA06791}" type="datetimeFigureOut">
              <a:rPr lang="es-ES" smtClean="0"/>
              <a:t>09/09/2021</a:t>
            </a:fld>
            <a:endParaRPr lang="es-ES" dirty="0"/>
          </a:p>
        </p:txBody>
      </p:sp>
      <p:sp>
        <p:nvSpPr>
          <p:cNvPr id="5" name="Marcador de pie de página 4">
            <a:extLst>
              <a:ext uri="{FF2B5EF4-FFF2-40B4-BE49-F238E27FC236}">
                <a16:creationId xmlns:a16="http://schemas.microsoft.com/office/drawing/2014/main" id="{681A229C-69B5-4A71-B6A1-8E5D78769A67}"/>
              </a:ext>
            </a:extLst>
          </p:cNvPr>
          <p:cNvSpPr>
            <a:spLocks noGrp="1"/>
          </p:cNvSpPr>
          <p:nvPr>
            <p:ph type="ftr" sz="quarter" idx="11"/>
          </p:nvPr>
        </p:nvSpPr>
        <p:spPr/>
        <p:txBody>
          <a:bodyPr/>
          <a:lstStyle/>
          <a:p>
            <a:endParaRPr lang="es-ES" dirty="0"/>
          </a:p>
        </p:txBody>
      </p:sp>
      <p:sp>
        <p:nvSpPr>
          <p:cNvPr id="6" name="Marcador de número de diapositiva 5">
            <a:extLst>
              <a:ext uri="{FF2B5EF4-FFF2-40B4-BE49-F238E27FC236}">
                <a16:creationId xmlns:a16="http://schemas.microsoft.com/office/drawing/2014/main" id="{4D025562-A04F-48C2-AD60-8BC34663B205}"/>
              </a:ext>
            </a:extLst>
          </p:cNvPr>
          <p:cNvSpPr>
            <a:spLocks noGrp="1"/>
          </p:cNvSpPr>
          <p:nvPr>
            <p:ph type="sldNum" sz="quarter" idx="12"/>
          </p:nvPr>
        </p:nvSpPr>
        <p:spPr/>
        <p:txBody>
          <a:bodyPr/>
          <a:lstStyle/>
          <a:p>
            <a:fld id="{B2FBCEC1-45E2-4CE4-B8D2-D4D817EC037E}" type="slidenum">
              <a:rPr lang="es-ES" smtClean="0"/>
              <a:t>‹Nº›</a:t>
            </a:fld>
            <a:endParaRPr lang="es-ES" dirty="0"/>
          </a:p>
        </p:txBody>
      </p:sp>
    </p:spTree>
    <p:extLst>
      <p:ext uri="{BB962C8B-B14F-4D97-AF65-F5344CB8AC3E}">
        <p14:creationId xmlns:p14="http://schemas.microsoft.com/office/powerpoint/2010/main" val="27371312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40D41D-2517-421E-9E43-2FB0490790B8}"/>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BE60650E-701A-417D-9620-CE1EF78D574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B7051BA-7C82-48DB-AC34-D53F9D801A9E}"/>
              </a:ext>
            </a:extLst>
          </p:cNvPr>
          <p:cNvSpPr>
            <a:spLocks noGrp="1"/>
          </p:cNvSpPr>
          <p:nvPr>
            <p:ph type="dt" sz="half" idx="10"/>
          </p:nvPr>
        </p:nvSpPr>
        <p:spPr/>
        <p:txBody>
          <a:bodyPr/>
          <a:lstStyle/>
          <a:p>
            <a:fld id="{B98C9D17-71EF-456C-99F2-A36DFBA06791}" type="datetimeFigureOut">
              <a:rPr lang="es-ES" smtClean="0"/>
              <a:t>09/09/2021</a:t>
            </a:fld>
            <a:endParaRPr lang="es-ES" dirty="0"/>
          </a:p>
        </p:txBody>
      </p:sp>
      <p:sp>
        <p:nvSpPr>
          <p:cNvPr id="5" name="Marcador de pie de página 4">
            <a:extLst>
              <a:ext uri="{FF2B5EF4-FFF2-40B4-BE49-F238E27FC236}">
                <a16:creationId xmlns:a16="http://schemas.microsoft.com/office/drawing/2014/main" id="{9D2DEF0A-FEDC-4B2F-895A-CD32E8F4E549}"/>
              </a:ext>
            </a:extLst>
          </p:cNvPr>
          <p:cNvSpPr>
            <a:spLocks noGrp="1"/>
          </p:cNvSpPr>
          <p:nvPr>
            <p:ph type="ftr" sz="quarter" idx="11"/>
          </p:nvPr>
        </p:nvSpPr>
        <p:spPr/>
        <p:txBody>
          <a:bodyPr/>
          <a:lstStyle/>
          <a:p>
            <a:endParaRPr lang="es-ES" dirty="0"/>
          </a:p>
        </p:txBody>
      </p:sp>
      <p:sp>
        <p:nvSpPr>
          <p:cNvPr id="6" name="Marcador de número de diapositiva 5">
            <a:extLst>
              <a:ext uri="{FF2B5EF4-FFF2-40B4-BE49-F238E27FC236}">
                <a16:creationId xmlns:a16="http://schemas.microsoft.com/office/drawing/2014/main" id="{40896F11-6FBE-4A0D-B1CA-F93038B769C3}"/>
              </a:ext>
            </a:extLst>
          </p:cNvPr>
          <p:cNvSpPr>
            <a:spLocks noGrp="1"/>
          </p:cNvSpPr>
          <p:nvPr>
            <p:ph type="sldNum" sz="quarter" idx="12"/>
          </p:nvPr>
        </p:nvSpPr>
        <p:spPr/>
        <p:txBody>
          <a:bodyPr/>
          <a:lstStyle/>
          <a:p>
            <a:fld id="{B2FBCEC1-45E2-4CE4-B8D2-D4D817EC037E}" type="slidenum">
              <a:rPr lang="es-ES" smtClean="0"/>
              <a:t>‹Nº›</a:t>
            </a:fld>
            <a:endParaRPr lang="es-ES" dirty="0"/>
          </a:p>
        </p:txBody>
      </p:sp>
    </p:spTree>
    <p:extLst>
      <p:ext uri="{BB962C8B-B14F-4D97-AF65-F5344CB8AC3E}">
        <p14:creationId xmlns:p14="http://schemas.microsoft.com/office/powerpoint/2010/main" val="16451043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DD8DA2E-36AD-41AA-A9F3-0ABD1DB59233}"/>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76EC0CF-FDDF-4D4B-ABFA-42CFAE2A536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C4F4767-0F09-4CFE-A08F-C6616321E384}"/>
              </a:ext>
            </a:extLst>
          </p:cNvPr>
          <p:cNvSpPr>
            <a:spLocks noGrp="1"/>
          </p:cNvSpPr>
          <p:nvPr>
            <p:ph type="dt" sz="half" idx="10"/>
          </p:nvPr>
        </p:nvSpPr>
        <p:spPr/>
        <p:txBody>
          <a:bodyPr/>
          <a:lstStyle/>
          <a:p>
            <a:fld id="{B98C9D17-71EF-456C-99F2-A36DFBA06791}" type="datetimeFigureOut">
              <a:rPr lang="es-ES" smtClean="0"/>
              <a:t>09/09/2021</a:t>
            </a:fld>
            <a:endParaRPr lang="es-ES" dirty="0"/>
          </a:p>
        </p:txBody>
      </p:sp>
      <p:sp>
        <p:nvSpPr>
          <p:cNvPr id="5" name="Marcador de pie de página 4">
            <a:extLst>
              <a:ext uri="{FF2B5EF4-FFF2-40B4-BE49-F238E27FC236}">
                <a16:creationId xmlns:a16="http://schemas.microsoft.com/office/drawing/2014/main" id="{4EF43EEF-A659-44DB-8D83-8CE017E8FEBF}"/>
              </a:ext>
            </a:extLst>
          </p:cNvPr>
          <p:cNvSpPr>
            <a:spLocks noGrp="1"/>
          </p:cNvSpPr>
          <p:nvPr>
            <p:ph type="ftr" sz="quarter" idx="11"/>
          </p:nvPr>
        </p:nvSpPr>
        <p:spPr/>
        <p:txBody>
          <a:bodyPr/>
          <a:lstStyle/>
          <a:p>
            <a:endParaRPr lang="es-ES" dirty="0"/>
          </a:p>
        </p:txBody>
      </p:sp>
      <p:sp>
        <p:nvSpPr>
          <p:cNvPr id="6" name="Marcador de número de diapositiva 5">
            <a:extLst>
              <a:ext uri="{FF2B5EF4-FFF2-40B4-BE49-F238E27FC236}">
                <a16:creationId xmlns:a16="http://schemas.microsoft.com/office/drawing/2014/main" id="{2EF64F3A-9C34-4190-8458-4E6961BD24F8}"/>
              </a:ext>
            </a:extLst>
          </p:cNvPr>
          <p:cNvSpPr>
            <a:spLocks noGrp="1"/>
          </p:cNvSpPr>
          <p:nvPr>
            <p:ph type="sldNum" sz="quarter" idx="12"/>
          </p:nvPr>
        </p:nvSpPr>
        <p:spPr/>
        <p:txBody>
          <a:bodyPr/>
          <a:lstStyle/>
          <a:p>
            <a:fld id="{B2FBCEC1-45E2-4CE4-B8D2-D4D817EC037E}" type="slidenum">
              <a:rPr lang="es-ES" smtClean="0"/>
              <a:t>‹Nº›</a:t>
            </a:fld>
            <a:endParaRPr lang="es-ES" dirty="0"/>
          </a:p>
        </p:txBody>
      </p:sp>
    </p:spTree>
    <p:extLst>
      <p:ext uri="{BB962C8B-B14F-4D97-AF65-F5344CB8AC3E}">
        <p14:creationId xmlns:p14="http://schemas.microsoft.com/office/powerpoint/2010/main" val="2146754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C2E29F-B3C1-4F51-BC0F-44B7538D1E0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32F7BCE-7E92-4016-A63C-249D9BB0847D}"/>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405FC74-75D9-4539-841C-EEBA36E955CC}"/>
              </a:ext>
            </a:extLst>
          </p:cNvPr>
          <p:cNvSpPr>
            <a:spLocks noGrp="1"/>
          </p:cNvSpPr>
          <p:nvPr>
            <p:ph type="dt" sz="half" idx="10"/>
          </p:nvPr>
        </p:nvSpPr>
        <p:spPr/>
        <p:txBody>
          <a:bodyPr/>
          <a:lstStyle/>
          <a:p>
            <a:fld id="{B98C9D17-71EF-456C-99F2-A36DFBA06791}" type="datetimeFigureOut">
              <a:rPr lang="es-ES" smtClean="0"/>
              <a:t>09/09/2021</a:t>
            </a:fld>
            <a:endParaRPr lang="es-ES" dirty="0"/>
          </a:p>
        </p:txBody>
      </p:sp>
      <p:sp>
        <p:nvSpPr>
          <p:cNvPr id="5" name="Marcador de pie de página 4">
            <a:extLst>
              <a:ext uri="{FF2B5EF4-FFF2-40B4-BE49-F238E27FC236}">
                <a16:creationId xmlns:a16="http://schemas.microsoft.com/office/drawing/2014/main" id="{DEC6FA78-8230-4048-835A-0E7C91AA3856}"/>
              </a:ext>
            </a:extLst>
          </p:cNvPr>
          <p:cNvSpPr>
            <a:spLocks noGrp="1"/>
          </p:cNvSpPr>
          <p:nvPr>
            <p:ph type="ftr" sz="quarter" idx="11"/>
          </p:nvPr>
        </p:nvSpPr>
        <p:spPr/>
        <p:txBody>
          <a:bodyPr/>
          <a:lstStyle/>
          <a:p>
            <a:endParaRPr lang="es-ES" dirty="0"/>
          </a:p>
        </p:txBody>
      </p:sp>
      <p:sp>
        <p:nvSpPr>
          <p:cNvPr id="6" name="Marcador de número de diapositiva 5">
            <a:extLst>
              <a:ext uri="{FF2B5EF4-FFF2-40B4-BE49-F238E27FC236}">
                <a16:creationId xmlns:a16="http://schemas.microsoft.com/office/drawing/2014/main" id="{19EE4767-E69F-4DFB-9EDB-22A58375A245}"/>
              </a:ext>
            </a:extLst>
          </p:cNvPr>
          <p:cNvSpPr>
            <a:spLocks noGrp="1"/>
          </p:cNvSpPr>
          <p:nvPr>
            <p:ph type="sldNum" sz="quarter" idx="12"/>
          </p:nvPr>
        </p:nvSpPr>
        <p:spPr/>
        <p:txBody>
          <a:bodyPr/>
          <a:lstStyle/>
          <a:p>
            <a:fld id="{B2FBCEC1-45E2-4CE4-B8D2-D4D817EC037E}" type="slidenum">
              <a:rPr lang="es-ES" smtClean="0"/>
              <a:t>‹Nº›</a:t>
            </a:fld>
            <a:endParaRPr lang="es-ES" dirty="0"/>
          </a:p>
        </p:txBody>
      </p:sp>
    </p:spTree>
    <p:extLst>
      <p:ext uri="{BB962C8B-B14F-4D97-AF65-F5344CB8AC3E}">
        <p14:creationId xmlns:p14="http://schemas.microsoft.com/office/powerpoint/2010/main" val="7147831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B5B353-3878-41FC-B089-A7941537AF32}"/>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F08ED48D-6F9E-4799-AF74-470CE31AFC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0BDCC74F-F851-4C47-8BD4-688E9CAC2BC9}"/>
              </a:ext>
            </a:extLst>
          </p:cNvPr>
          <p:cNvSpPr>
            <a:spLocks noGrp="1"/>
          </p:cNvSpPr>
          <p:nvPr>
            <p:ph type="dt" sz="half" idx="10"/>
          </p:nvPr>
        </p:nvSpPr>
        <p:spPr/>
        <p:txBody>
          <a:bodyPr/>
          <a:lstStyle/>
          <a:p>
            <a:fld id="{B98C9D17-71EF-456C-99F2-A36DFBA06791}" type="datetimeFigureOut">
              <a:rPr lang="es-ES" smtClean="0"/>
              <a:t>09/09/2021</a:t>
            </a:fld>
            <a:endParaRPr lang="es-ES" dirty="0"/>
          </a:p>
        </p:txBody>
      </p:sp>
      <p:sp>
        <p:nvSpPr>
          <p:cNvPr id="5" name="Marcador de pie de página 4">
            <a:extLst>
              <a:ext uri="{FF2B5EF4-FFF2-40B4-BE49-F238E27FC236}">
                <a16:creationId xmlns:a16="http://schemas.microsoft.com/office/drawing/2014/main" id="{8C031325-D053-45EE-93D6-F05FB9149B4E}"/>
              </a:ext>
            </a:extLst>
          </p:cNvPr>
          <p:cNvSpPr>
            <a:spLocks noGrp="1"/>
          </p:cNvSpPr>
          <p:nvPr>
            <p:ph type="ftr" sz="quarter" idx="11"/>
          </p:nvPr>
        </p:nvSpPr>
        <p:spPr/>
        <p:txBody>
          <a:bodyPr/>
          <a:lstStyle/>
          <a:p>
            <a:endParaRPr lang="es-ES" dirty="0"/>
          </a:p>
        </p:txBody>
      </p:sp>
      <p:sp>
        <p:nvSpPr>
          <p:cNvPr id="6" name="Marcador de número de diapositiva 5">
            <a:extLst>
              <a:ext uri="{FF2B5EF4-FFF2-40B4-BE49-F238E27FC236}">
                <a16:creationId xmlns:a16="http://schemas.microsoft.com/office/drawing/2014/main" id="{89966BE5-06EC-4DB3-A461-2924019ABD01}"/>
              </a:ext>
            </a:extLst>
          </p:cNvPr>
          <p:cNvSpPr>
            <a:spLocks noGrp="1"/>
          </p:cNvSpPr>
          <p:nvPr>
            <p:ph type="sldNum" sz="quarter" idx="12"/>
          </p:nvPr>
        </p:nvSpPr>
        <p:spPr/>
        <p:txBody>
          <a:bodyPr/>
          <a:lstStyle/>
          <a:p>
            <a:fld id="{B2FBCEC1-45E2-4CE4-B8D2-D4D817EC037E}" type="slidenum">
              <a:rPr lang="es-ES" smtClean="0"/>
              <a:t>‹Nº›</a:t>
            </a:fld>
            <a:endParaRPr lang="es-ES" dirty="0"/>
          </a:p>
        </p:txBody>
      </p:sp>
    </p:spTree>
    <p:extLst>
      <p:ext uri="{BB962C8B-B14F-4D97-AF65-F5344CB8AC3E}">
        <p14:creationId xmlns:p14="http://schemas.microsoft.com/office/powerpoint/2010/main" val="1322089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DB1933-BAE8-4C39-A8A0-A12955D63E0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64B8CAB-8452-4E8B-B229-750AF83C7DFD}"/>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C250998A-2AC3-4013-A854-B42FBE34637B}"/>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E76E945F-9C22-4DDD-8C66-4D5AFC279F91}"/>
              </a:ext>
            </a:extLst>
          </p:cNvPr>
          <p:cNvSpPr>
            <a:spLocks noGrp="1"/>
          </p:cNvSpPr>
          <p:nvPr>
            <p:ph type="dt" sz="half" idx="10"/>
          </p:nvPr>
        </p:nvSpPr>
        <p:spPr/>
        <p:txBody>
          <a:bodyPr/>
          <a:lstStyle/>
          <a:p>
            <a:fld id="{B98C9D17-71EF-456C-99F2-A36DFBA06791}" type="datetimeFigureOut">
              <a:rPr lang="es-ES" smtClean="0"/>
              <a:t>09/09/2021</a:t>
            </a:fld>
            <a:endParaRPr lang="es-ES" dirty="0"/>
          </a:p>
        </p:txBody>
      </p:sp>
      <p:sp>
        <p:nvSpPr>
          <p:cNvPr id="6" name="Marcador de pie de página 5">
            <a:extLst>
              <a:ext uri="{FF2B5EF4-FFF2-40B4-BE49-F238E27FC236}">
                <a16:creationId xmlns:a16="http://schemas.microsoft.com/office/drawing/2014/main" id="{A3F792FA-091F-47F2-9E3A-1149D8BAD191}"/>
              </a:ext>
            </a:extLst>
          </p:cNvPr>
          <p:cNvSpPr>
            <a:spLocks noGrp="1"/>
          </p:cNvSpPr>
          <p:nvPr>
            <p:ph type="ftr" sz="quarter" idx="11"/>
          </p:nvPr>
        </p:nvSpPr>
        <p:spPr/>
        <p:txBody>
          <a:bodyPr/>
          <a:lstStyle/>
          <a:p>
            <a:endParaRPr lang="es-ES" dirty="0"/>
          </a:p>
        </p:txBody>
      </p:sp>
      <p:sp>
        <p:nvSpPr>
          <p:cNvPr id="7" name="Marcador de número de diapositiva 6">
            <a:extLst>
              <a:ext uri="{FF2B5EF4-FFF2-40B4-BE49-F238E27FC236}">
                <a16:creationId xmlns:a16="http://schemas.microsoft.com/office/drawing/2014/main" id="{0DC7BEB1-BFF5-4C8B-9C2D-67BF68F9DB76}"/>
              </a:ext>
            </a:extLst>
          </p:cNvPr>
          <p:cNvSpPr>
            <a:spLocks noGrp="1"/>
          </p:cNvSpPr>
          <p:nvPr>
            <p:ph type="sldNum" sz="quarter" idx="12"/>
          </p:nvPr>
        </p:nvSpPr>
        <p:spPr/>
        <p:txBody>
          <a:bodyPr/>
          <a:lstStyle/>
          <a:p>
            <a:fld id="{B2FBCEC1-45E2-4CE4-B8D2-D4D817EC037E}" type="slidenum">
              <a:rPr lang="es-ES" smtClean="0"/>
              <a:t>‹Nº›</a:t>
            </a:fld>
            <a:endParaRPr lang="es-ES" dirty="0"/>
          </a:p>
        </p:txBody>
      </p:sp>
    </p:spTree>
    <p:extLst>
      <p:ext uri="{BB962C8B-B14F-4D97-AF65-F5344CB8AC3E}">
        <p14:creationId xmlns:p14="http://schemas.microsoft.com/office/powerpoint/2010/main" val="3131468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75FB61-2D3F-4CA2-8473-CB6FF38D9FA0}"/>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4342AAD-FFFC-486C-9D42-AB5EC81542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838A6B3-ACAA-4124-A08A-692E67434AC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58B61CDC-66F2-4A2F-A833-6C41712CC3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5817D796-0692-4646-B2FD-FE4E02D1AAF7}"/>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D45C2125-39FD-4293-9BCE-608DC06500CD}"/>
              </a:ext>
            </a:extLst>
          </p:cNvPr>
          <p:cNvSpPr>
            <a:spLocks noGrp="1"/>
          </p:cNvSpPr>
          <p:nvPr>
            <p:ph type="dt" sz="half" idx="10"/>
          </p:nvPr>
        </p:nvSpPr>
        <p:spPr/>
        <p:txBody>
          <a:bodyPr/>
          <a:lstStyle/>
          <a:p>
            <a:fld id="{B98C9D17-71EF-456C-99F2-A36DFBA06791}" type="datetimeFigureOut">
              <a:rPr lang="es-ES" smtClean="0"/>
              <a:t>09/09/2021</a:t>
            </a:fld>
            <a:endParaRPr lang="es-ES" dirty="0"/>
          </a:p>
        </p:txBody>
      </p:sp>
      <p:sp>
        <p:nvSpPr>
          <p:cNvPr id="8" name="Marcador de pie de página 7">
            <a:extLst>
              <a:ext uri="{FF2B5EF4-FFF2-40B4-BE49-F238E27FC236}">
                <a16:creationId xmlns:a16="http://schemas.microsoft.com/office/drawing/2014/main" id="{969AF453-3553-4406-81C6-E48FE688C197}"/>
              </a:ext>
            </a:extLst>
          </p:cNvPr>
          <p:cNvSpPr>
            <a:spLocks noGrp="1"/>
          </p:cNvSpPr>
          <p:nvPr>
            <p:ph type="ftr" sz="quarter" idx="11"/>
          </p:nvPr>
        </p:nvSpPr>
        <p:spPr/>
        <p:txBody>
          <a:bodyPr/>
          <a:lstStyle/>
          <a:p>
            <a:endParaRPr lang="es-ES" dirty="0"/>
          </a:p>
        </p:txBody>
      </p:sp>
      <p:sp>
        <p:nvSpPr>
          <p:cNvPr id="9" name="Marcador de número de diapositiva 8">
            <a:extLst>
              <a:ext uri="{FF2B5EF4-FFF2-40B4-BE49-F238E27FC236}">
                <a16:creationId xmlns:a16="http://schemas.microsoft.com/office/drawing/2014/main" id="{0B43BA73-6B11-47CB-90BE-0FC62FBCC991}"/>
              </a:ext>
            </a:extLst>
          </p:cNvPr>
          <p:cNvSpPr>
            <a:spLocks noGrp="1"/>
          </p:cNvSpPr>
          <p:nvPr>
            <p:ph type="sldNum" sz="quarter" idx="12"/>
          </p:nvPr>
        </p:nvSpPr>
        <p:spPr/>
        <p:txBody>
          <a:bodyPr/>
          <a:lstStyle/>
          <a:p>
            <a:fld id="{B2FBCEC1-45E2-4CE4-B8D2-D4D817EC037E}" type="slidenum">
              <a:rPr lang="es-ES" smtClean="0"/>
              <a:t>‹Nº›</a:t>
            </a:fld>
            <a:endParaRPr lang="es-ES" dirty="0"/>
          </a:p>
        </p:txBody>
      </p:sp>
    </p:spTree>
    <p:extLst>
      <p:ext uri="{BB962C8B-B14F-4D97-AF65-F5344CB8AC3E}">
        <p14:creationId xmlns:p14="http://schemas.microsoft.com/office/powerpoint/2010/main" val="12990591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C0C9E2-C037-44B3-B049-4629E8B555A2}"/>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73ABB2AA-CAF1-4DDB-AFFF-23705A3139DD}"/>
              </a:ext>
            </a:extLst>
          </p:cNvPr>
          <p:cNvSpPr>
            <a:spLocks noGrp="1"/>
          </p:cNvSpPr>
          <p:nvPr>
            <p:ph type="dt" sz="half" idx="10"/>
          </p:nvPr>
        </p:nvSpPr>
        <p:spPr/>
        <p:txBody>
          <a:bodyPr/>
          <a:lstStyle/>
          <a:p>
            <a:fld id="{B98C9D17-71EF-456C-99F2-A36DFBA06791}" type="datetimeFigureOut">
              <a:rPr lang="es-ES" smtClean="0"/>
              <a:t>09/09/2021</a:t>
            </a:fld>
            <a:endParaRPr lang="es-ES" dirty="0"/>
          </a:p>
        </p:txBody>
      </p:sp>
      <p:sp>
        <p:nvSpPr>
          <p:cNvPr id="4" name="Marcador de pie de página 3">
            <a:extLst>
              <a:ext uri="{FF2B5EF4-FFF2-40B4-BE49-F238E27FC236}">
                <a16:creationId xmlns:a16="http://schemas.microsoft.com/office/drawing/2014/main" id="{64105C11-E27E-4FFD-8DA7-F9C54E76ED3A}"/>
              </a:ext>
            </a:extLst>
          </p:cNvPr>
          <p:cNvSpPr>
            <a:spLocks noGrp="1"/>
          </p:cNvSpPr>
          <p:nvPr>
            <p:ph type="ftr" sz="quarter" idx="11"/>
          </p:nvPr>
        </p:nvSpPr>
        <p:spPr/>
        <p:txBody>
          <a:bodyPr/>
          <a:lstStyle/>
          <a:p>
            <a:endParaRPr lang="es-ES" dirty="0"/>
          </a:p>
        </p:txBody>
      </p:sp>
      <p:sp>
        <p:nvSpPr>
          <p:cNvPr id="5" name="Marcador de número de diapositiva 4">
            <a:extLst>
              <a:ext uri="{FF2B5EF4-FFF2-40B4-BE49-F238E27FC236}">
                <a16:creationId xmlns:a16="http://schemas.microsoft.com/office/drawing/2014/main" id="{50BF8FCF-E98E-43B9-BF0E-E7F5DE351044}"/>
              </a:ext>
            </a:extLst>
          </p:cNvPr>
          <p:cNvSpPr>
            <a:spLocks noGrp="1"/>
          </p:cNvSpPr>
          <p:nvPr>
            <p:ph type="sldNum" sz="quarter" idx="12"/>
          </p:nvPr>
        </p:nvSpPr>
        <p:spPr/>
        <p:txBody>
          <a:bodyPr/>
          <a:lstStyle/>
          <a:p>
            <a:fld id="{B2FBCEC1-45E2-4CE4-B8D2-D4D817EC037E}" type="slidenum">
              <a:rPr lang="es-ES" smtClean="0"/>
              <a:t>‹Nº›</a:t>
            </a:fld>
            <a:endParaRPr lang="es-ES" dirty="0"/>
          </a:p>
        </p:txBody>
      </p:sp>
    </p:spTree>
    <p:extLst>
      <p:ext uri="{BB962C8B-B14F-4D97-AF65-F5344CB8AC3E}">
        <p14:creationId xmlns:p14="http://schemas.microsoft.com/office/powerpoint/2010/main" val="10562740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3B1FE9C-C88A-4A20-B712-4F5E01A4B450}"/>
              </a:ext>
            </a:extLst>
          </p:cNvPr>
          <p:cNvSpPr>
            <a:spLocks noGrp="1"/>
          </p:cNvSpPr>
          <p:nvPr>
            <p:ph type="dt" sz="half" idx="10"/>
          </p:nvPr>
        </p:nvSpPr>
        <p:spPr/>
        <p:txBody>
          <a:bodyPr/>
          <a:lstStyle/>
          <a:p>
            <a:fld id="{B98C9D17-71EF-456C-99F2-A36DFBA06791}" type="datetimeFigureOut">
              <a:rPr lang="es-ES" smtClean="0"/>
              <a:t>09/09/2021</a:t>
            </a:fld>
            <a:endParaRPr lang="es-ES" dirty="0"/>
          </a:p>
        </p:txBody>
      </p:sp>
      <p:sp>
        <p:nvSpPr>
          <p:cNvPr id="3" name="Marcador de pie de página 2">
            <a:extLst>
              <a:ext uri="{FF2B5EF4-FFF2-40B4-BE49-F238E27FC236}">
                <a16:creationId xmlns:a16="http://schemas.microsoft.com/office/drawing/2014/main" id="{DE760B48-7FF9-4CC7-8157-388CB0B957E5}"/>
              </a:ext>
            </a:extLst>
          </p:cNvPr>
          <p:cNvSpPr>
            <a:spLocks noGrp="1"/>
          </p:cNvSpPr>
          <p:nvPr>
            <p:ph type="ftr" sz="quarter" idx="11"/>
          </p:nvPr>
        </p:nvSpPr>
        <p:spPr/>
        <p:txBody>
          <a:bodyPr/>
          <a:lstStyle/>
          <a:p>
            <a:endParaRPr lang="es-ES" dirty="0"/>
          </a:p>
        </p:txBody>
      </p:sp>
      <p:sp>
        <p:nvSpPr>
          <p:cNvPr id="4" name="Marcador de número de diapositiva 3">
            <a:extLst>
              <a:ext uri="{FF2B5EF4-FFF2-40B4-BE49-F238E27FC236}">
                <a16:creationId xmlns:a16="http://schemas.microsoft.com/office/drawing/2014/main" id="{C51DAA6F-D5E2-481E-885C-BD098006C247}"/>
              </a:ext>
            </a:extLst>
          </p:cNvPr>
          <p:cNvSpPr>
            <a:spLocks noGrp="1"/>
          </p:cNvSpPr>
          <p:nvPr>
            <p:ph type="sldNum" sz="quarter" idx="12"/>
          </p:nvPr>
        </p:nvSpPr>
        <p:spPr/>
        <p:txBody>
          <a:bodyPr/>
          <a:lstStyle/>
          <a:p>
            <a:fld id="{B2FBCEC1-45E2-4CE4-B8D2-D4D817EC037E}" type="slidenum">
              <a:rPr lang="es-ES" smtClean="0"/>
              <a:t>‹Nº›</a:t>
            </a:fld>
            <a:endParaRPr lang="es-ES" dirty="0"/>
          </a:p>
        </p:txBody>
      </p:sp>
    </p:spTree>
    <p:extLst>
      <p:ext uri="{BB962C8B-B14F-4D97-AF65-F5344CB8AC3E}">
        <p14:creationId xmlns:p14="http://schemas.microsoft.com/office/powerpoint/2010/main" val="2751310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0434A2-D66D-4D15-80EF-2832C01FA9B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F72F6CC-20AA-4FB3-A8F6-35EB2E5A2C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492DD7AA-0F02-40B8-B6E4-DF525F086F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429FAFD-ADE1-4C4D-B191-3681E9BCB8F9}"/>
              </a:ext>
            </a:extLst>
          </p:cNvPr>
          <p:cNvSpPr>
            <a:spLocks noGrp="1"/>
          </p:cNvSpPr>
          <p:nvPr>
            <p:ph type="dt" sz="half" idx="10"/>
          </p:nvPr>
        </p:nvSpPr>
        <p:spPr/>
        <p:txBody>
          <a:bodyPr/>
          <a:lstStyle/>
          <a:p>
            <a:fld id="{B98C9D17-71EF-456C-99F2-A36DFBA06791}" type="datetimeFigureOut">
              <a:rPr lang="es-ES" smtClean="0"/>
              <a:t>09/09/2021</a:t>
            </a:fld>
            <a:endParaRPr lang="es-ES" dirty="0"/>
          </a:p>
        </p:txBody>
      </p:sp>
      <p:sp>
        <p:nvSpPr>
          <p:cNvPr id="6" name="Marcador de pie de página 5">
            <a:extLst>
              <a:ext uri="{FF2B5EF4-FFF2-40B4-BE49-F238E27FC236}">
                <a16:creationId xmlns:a16="http://schemas.microsoft.com/office/drawing/2014/main" id="{2F400B19-241E-43A2-8BAC-10E7E0661FF0}"/>
              </a:ext>
            </a:extLst>
          </p:cNvPr>
          <p:cNvSpPr>
            <a:spLocks noGrp="1"/>
          </p:cNvSpPr>
          <p:nvPr>
            <p:ph type="ftr" sz="quarter" idx="11"/>
          </p:nvPr>
        </p:nvSpPr>
        <p:spPr/>
        <p:txBody>
          <a:bodyPr/>
          <a:lstStyle/>
          <a:p>
            <a:endParaRPr lang="es-ES" dirty="0"/>
          </a:p>
        </p:txBody>
      </p:sp>
      <p:sp>
        <p:nvSpPr>
          <p:cNvPr id="7" name="Marcador de número de diapositiva 6">
            <a:extLst>
              <a:ext uri="{FF2B5EF4-FFF2-40B4-BE49-F238E27FC236}">
                <a16:creationId xmlns:a16="http://schemas.microsoft.com/office/drawing/2014/main" id="{6C68520A-91F8-4F5C-9981-42B7FE3F838E}"/>
              </a:ext>
            </a:extLst>
          </p:cNvPr>
          <p:cNvSpPr>
            <a:spLocks noGrp="1"/>
          </p:cNvSpPr>
          <p:nvPr>
            <p:ph type="sldNum" sz="quarter" idx="12"/>
          </p:nvPr>
        </p:nvSpPr>
        <p:spPr/>
        <p:txBody>
          <a:bodyPr/>
          <a:lstStyle/>
          <a:p>
            <a:fld id="{B2FBCEC1-45E2-4CE4-B8D2-D4D817EC037E}" type="slidenum">
              <a:rPr lang="es-ES" smtClean="0"/>
              <a:t>‹Nº›</a:t>
            </a:fld>
            <a:endParaRPr lang="es-ES" dirty="0"/>
          </a:p>
        </p:txBody>
      </p:sp>
    </p:spTree>
    <p:extLst>
      <p:ext uri="{BB962C8B-B14F-4D97-AF65-F5344CB8AC3E}">
        <p14:creationId xmlns:p14="http://schemas.microsoft.com/office/powerpoint/2010/main" val="143489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AA2B44-671F-4175-AE06-07ED73FA7FD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C04296E4-0CFF-4828-8F41-E919EEAB7E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dirty="0"/>
          </a:p>
        </p:txBody>
      </p:sp>
      <p:sp>
        <p:nvSpPr>
          <p:cNvPr id="4" name="Marcador de texto 3">
            <a:extLst>
              <a:ext uri="{FF2B5EF4-FFF2-40B4-BE49-F238E27FC236}">
                <a16:creationId xmlns:a16="http://schemas.microsoft.com/office/drawing/2014/main" id="{A62895A8-528F-425E-892D-9AE668E552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43CF50E-D422-4AD0-AABF-BC294AA6AB87}"/>
              </a:ext>
            </a:extLst>
          </p:cNvPr>
          <p:cNvSpPr>
            <a:spLocks noGrp="1"/>
          </p:cNvSpPr>
          <p:nvPr>
            <p:ph type="dt" sz="half" idx="10"/>
          </p:nvPr>
        </p:nvSpPr>
        <p:spPr/>
        <p:txBody>
          <a:bodyPr/>
          <a:lstStyle/>
          <a:p>
            <a:fld id="{B98C9D17-71EF-456C-99F2-A36DFBA06791}" type="datetimeFigureOut">
              <a:rPr lang="es-ES" smtClean="0"/>
              <a:t>09/09/2021</a:t>
            </a:fld>
            <a:endParaRPr lang="es-ES" dirty="0"/>
          </a:p>
        </p:txBody>
      </p:sp>
      <p:sp>
        <p:nvSpPr>
          <p:cNvPr id="6" name="Marcador de pie de página 5">
            <a:extLst>
              <a:ext uri="{FF2B5EF4-FFF2-40B4-BE49-F238E27FC236}">
                <a16:creationId xmlns:a16="http://schemas.microsoft.com/office/drawing/2014/main" id="{C6FC81A0-1370-4DBC-9342-4BCCDADD079B}"/>
              </a:ext>
            </a:extLst>
          </p:cNvPr>
          <p:cNvSpPr>
            <a:spLocks noGrp="1"/>
          </p:cNvSpPr>
          <p:nvPr>
            <p:ph type="ftr" sz="quarter" idx="11"/>
          </p:nvPr>
        </p:nvSpPr>
        <p:spPr/>
        <p:txBody>
          <a:bodyPr/>
          <a:lstStyle/>
          <a:p>
            <a:endParaRPr lang="es-ES" dirty="0"/>
          </a:p>
        </p:txBody>
      </p:sp>
      <p:sp>
        <p:nvSpPr>
          <p:cNvPr id="7" name="Marcador de número de diapositiva 6">
            <a:extLst>
              <a:ext uri="{FF2B5EF4-FFF2-40B4-BE49-F238E27FC236}">
                <a16:creationId xmlns:a16="http://schemas.microsoft.com/office/drawing/2014/main" id="{4F0EE428-BAF8-48FB-BC79-BA4DF7AA558F}"/>
              </a:ext>
            </a:extLst>
          </p:cNvPr>
          <p:cNvSpPr>
            <a:spLocks noGrp="1"/>
          </p:cNvSpPr>
          <p:nvPr>
            <p:ph type="sldNum" sz="quarter" idx="12"/>
          </p:nvPr>
        </p:nvSpPr>
        <p:spPr/>
        <p:txBody>
          <a:bodyPr/>
          <a:lstStyle/>
          <a:p>
            <a:fld id="{B2FBCEC1-45E2-4CE4-B8D2-D4D817EC037E}" type="slidenum">
              <a:rPr lang="es-ES" smtClean="0"/>
              <a:t>‹Nº›</a:t>
            </a:fld>
            <a:endParaRPr lang="es-ES" dirty="0"/>
          </a:p>
        </p:txBody>
      </p:sp>
    </p:spTree>
    <p:extLst>
      <p:ext uri="{BB962C8B-B14F-4D97-AF65-F5344CB8AC3E}">
        <p14:creationId xmlns:p14="http://schemas.microsoft.com/office/powerpoint/2010/main" val="16246055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3FC"/>
        </a:solid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F607BD02-4640-46E3-B2B5-3F3704E5DB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69EE88EB-A01B-4384-9207-26B78865C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34BA5F5-A239-4D06-88C9-4971C85B59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8C9D17-71EF-456C-99F2-A36DFBA06791}" type="datetimeFigureOut">
              <a:rPr lang="es-ES" smtClean="0"/>
              <a:t>09/09/2021</a:t>
            </a:fld>
            <a:endParaRPr lang="es-ES" dirty="0"/>
          </a:p>
        </p:txBody>
      </p:sp>
      <p:sp>
        <p:nvSpPr>
          <p:cNvPr id="5" name="Marcador de pie de página 4">
            <a:extLst>
              <a:ext uri="{FF2B5EF4-FFF2-40B4-BE49-F238E27FC236}">
                <a16:creationId xmlns:a16="http://schemas.microsoft.com/office/drawing/2014/main" id="{19F12213-C521-4ECA-A539-6DB37C7F6C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dirty="0"/>
          </a:p>
        </p:txBody>
      </p:sp>
      <p:sp>
        <p:nvSpPr>
          <p:cNvPr id="6" name="Marcador de número de diapositiva 5">
            <a:extLst>
              <a:ext uri="{FF2B5EF4-FFF2-40B4-BE49-F238E27FC236}">
                <a16:creationId xmlns:a16="http://schemas.microsoft.com/office/drawing/2014/main" id="{EA11BBC0-006D-41A1-9346-81CFDA8A8A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FBCEC1-45E2-4CE4-B8D2-D4D817EC037E}" type="slidenum">
              <a:rPr lang="es-ES" smtClean="0"/>
              <a:t>‹Nº›</a:t>
            </a:fld>
            <a:endParaRPr lang="es-ES" dirty="0"/>
          </a:p>
        </p:txBody>
      </p:sp>
    </p:spTree>
    <p:extLst>
      <p:ext uri="{BB962C8B-B14F-4D97-AF65-F5344CB8AC3E}">
        <p14:creationId xmlns:p14="http://schemas.microsoft.com/office/powerpoint/2010/main" val="28359534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hyperlink" Target="https://saludextremadura.ses.es/web/detalle-contenido-estructurado?content=coronavirus-este-virus-lo-paramos-unidos" TargetMode="Externa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JPG"/><Relationship Id="rId7"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JP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G"/></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9.png"/><Relationship Id="rId7" Type="http://schemas.openxmlformats.org/officeDocument/2006/relationships/image" Target="../media/image1.JPG"/><Relationship Id="rId2" Type="http://schemas.openxmlformats.org/officeDocument/2006/relationships/image" Target="../media/image18.JPG"/><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 Id="rId9"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3.JP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JP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JP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JPG"/><Relationship Id="rId5" Type="http://schemas.openxmlformats.org/officeDocument/2006/relationships/image" Target="../media/image25.wmf"/><Relationship Id="rId4" Type="http://schemas.openxmlformats.org/officeDocument/2006/relationships/oleObject" Target="../embeddings/oleObject1.bin"/></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3.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hyperlink" Target="https://www.mscbs.gob.es/profesionales/saludPublica/ccayes/alertasActual/nCov/documentos.htm" TargetMode="External"/><Relationship Id="rId3" Type="http://schemas.openxmlformats.org/officeDocument/2006/relationships/hyperlink" Target="https://youtu.be/jPqlHzfrl8k" TargetMode="External"/><Relationship Id="rId7" Type="http://schemas.openxmlformats.org/officeDocument/2006/relationships/hyperlink" Target="https://saludextremadura.ses.es/web/detalle-contenido-estructurado?content=coronavirus-este-virus-lo-paramos-unidos" TargetMode="External"/><Relationship Id="rId2" Type="http://schemas.openxmlformats.org/officeDocument/2006/relationships/hyperlink" Target="https://www.youtube.com/watch?v=vKbVV9NFp8E&amp;feature=youtu.be" TargetMode="External"/><Relationship Id="rId1" Type="http://schemas.openxmlformats.org/officeDocument/2006/relationships/slideLayout" Target="../slideLayouts/slideLayout2.xml"/><Relationship Id="rId6" Type="http://schemas.openxmlformats.org/officeDocument/2006/relationships/hyperlink" Target="https://saludextremadura.ses.es/filescms/web/uploaded_files/Documentos/Coronavirus/20200421%20V%C3%ADdeo%20prevenci%C3%B3n%20coronavirus%20para%20j%C3%B3venes%2C%20Antonio%20Nogales.mp4" TargetMode="External"/><Relationship Id="rId11" Type="http://schemas.openxmlformats.org/officeDocument/2006/relationships/image" Target="../media/image3.png"/><Relationship Id="rId5" Type="http://schemas.openxmlformats.org/officeDocument/2006/relationships/hyperlink" Target="https://m.facebook.com/SaludPublicaExtremadura/videos/853714795170555" TargetMode="External"/><Relationship Id="rId10" Type="http://schemas.openxmlformats.org/officeDocument/2006/relationships/image" Target="../media/image2.png"/><Relationship Id="rId4" Type="http://schemas.openxmlformats.org/officeDocument/2006/relationships/hyperlink" Target="https://youtu.be/9dc2P9sCqfs" TargetMode="External"/><Relationship Id="rId9" Type="http://schemas.openxmlformats.org/officeDocument/2006/relationships/image" Target="../media/image1.JPG"/></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hyperlink" Target="https://saludextremadura.ses.es/web/detalle-contenido-estructurado?content=coronavirus-este-virus-lo-paramos-unidos" TargetMode="External"/><Relationship Id="rId5" Type="http://schemas.openxmlformats.org/officeDocument/2006/relationships/image" Target="../media/image3.png"/><Relationship Id="rId4" Type="http://schemas.openxmlformats.org/officeDocument/2006/relationships/image" Target="../media/image1.JP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JP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JP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video" Target="https://www.youtube.com/embed/iLYXdTE8v-I?feature=oembed" TargetMode="Externa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34CAFE-7390-4938-9C8B-82C2CB00A4D6}"/>
              </a:ext>
            </a:extLst>
          </p:cNvPr>
          <p:cNvSpPr>
            <a:spLocks noGrp="1"/>
          </p:cNvSpPr>
          <p:nvPr>
            <p:ph type="ctrTitle"/>
          </p:nvPr>
        </p:nvSpPr>
        <p:spPr>
          <a:xfrm>
            <a:off x="781235" y="1474081"/>
            <a:ext cx="10164386" cy="2387600"/>
          </a:xfrm>
        </p:spPr>
        <p:txBody>
          <a:bodyPr>
            <a:noAutofit/>
          </a:bodyPr>
          <a:lstStyle/>
          <a:p>
            <a:r>
              <a:rPr lang="es-ES" sz="6600" b="1" dirty="0">
                <a:solidFill>
                  <a:srgbClr val="FF0000"/>
                </a:solidFill>
              </a:rPr>
              <a:t>Decálogo de </a:t>
            </a:r>
            <a:br>
              <a:rPr lang="es-ES" sz="6600" b="1" dirty="0">
                <a:solidFill>
                  <a:srgbClr val="FF0000"/>
                </a:solidFill>
              </a:rPr>
            </a:br>
            <a:r>
              <a:rPr lang="es-ES" sz="6600" b="1" dirty="0">
                <a:solidFill>
                  <a:srgbClr val="FF0000"/>
                </a:solidFill>
                <a:highlight>
                  <a:srgbClr val="FFFF00"/>
                </a:highlight>
              </a:rPr>
              <a:t>Medidas preventivas básicas frente a COVID-19</a:t>
            </a:r>
            <a:br>
              <a:rPr lang="es-ES" sz="6600" b="1" dirty="0">
                <a:solidFill>
                  <a:srgbClr val="FF0000"/>
                </a:solidFill>
              </a:rPr>
            </a:br>
            <a:r>
              <a:rPr lang="es-ES" sz="6600" b="1" dirty="0">
                <a:solidFill>
                  <a:srgbClr val="FF0000"/>
                </a:solidFill>
              </a:rPr>
              <a:t>en centros educativos</a:t>
            </a:r>
            <a:endParaRPr lang="es-ES" sz="6600" b="1" dirty="0">
              <a:solidFill>
                <a:srgbClr val="FF0000"/>
              </a:solidFill>
              <a:highlight>
                <a:srgbClr val="FFFF00"/>
              </a:highlight>
            </a:endParaRPr>
          </a:p>
        </p:txBody>
      </p:sp>
      <p:sp>
        <p:nvSpPr>
          <p:cNvPr id="4" name="CuadroTexto 3">
            <a:extLst>
              <a:ext uri="{FF2B5EF4-FFF2-40B4-BE49-F238E27FC236}">
                <a16:creationId xmlns:a16="http://schemas.microsoft.com/office/drawing/2014/main" id="{4A9CB80E-16F2-4B22-A87A-0CF7FC36A845}"/>
              </a:ext>
            </a:extLst>
          </p:cNvPr>
          <p:cNvSpPr txBox="1"/>
          <p:nvPr/>
        </p:nvSpPr>
        <p:spPr>
          <a:xfrm>
            <a:off x="4758431" y="6304002"/>
            <a:ext cx="7433569" cy="615553"/>
          </a:xfrm>
          <a:prstGeom prst="rect">
            <a:avLst/>
          </a:prstGeom>
          <a:noFill/>
        </p:spPr>
        <p:txBody>
          <a:bodyPr wrap="square" rtlCol="0">
            <a:spAutoFit/>
          </a:bodyPr>
          <a:lstStyle/>
          <a:p>
            <a:pPr algn="r"/>
            <a:r>
              <a:rPr lang="es-ES" dirty="0">
                <a:solidFill>
                  <a:srgbClr val="0070C0"/>
                </a:solidFill>
              </a:rPr>
              <a:t>Unidad de Educación para la Salud. Extremadura.</a:t>
            </a:r>
          </a:p>
          <a:p>
            <a:pPr algn="r"/>
            <a:r>
              <a:rPr lang="es-ES" sz="1600" b="1" dirty="0">
                <a:solidFill>
                  <a:srgbClr val="FF0000"/>
                </a:solidFill>
                <a:highlight>
                  <a:srgbClr val="FFFF00"/>
                </a:highlight>
              </a:rPr>
              <a:t>3ª edición (agosto-septiembre de 2021) </a:t>
            </a:r>
            <a:r>
              <a:rPr lang="es-ES" sz="1200" dirty="0"/>
              <a:t>- D. Gral. de Salud Pública. Servicio Extremeño de Salud.</a:t>
            </a:r>
          </a:p>
        </p:txBody>
      </p:sp>
      <p:sp>
        <p:nvSpPr>
          <p:cNvPr id="5" name="CuadroTexto 4">
            <a:extLst>
              <a:ext uri="{FF2B5EF4-FFF2-40B4-BE49-F238E27FC236}">
                <a16:creationId xmlns:a16="http://schemas.microsoft.com/office/drawing/2014/main" id="{78CCA671-E786-4ED9-9261-A735E74A0D02}"/>
              </a:ext>
            </a:extLst>
          </p:cNvPr>
          <p:cNvSpPr txBox="1"/>
          <p:nvPr/>
        </p:nvSpPr>
        <p:spPr>
          <a:xfrm>
            <a:off x="2669219" y="4632326"/>
            <a:ext cx="6853561" cy="646331"/>
          </a:xfrm>
          <a:prstGeom prst="rect">
            <a:avLst/>
          </a:prstGeom>
          <a:noFill/>
        </p:spPr>
        <p:txBody>
          <a:bodyPr wrap="square" rtlCol="0">
            <a:spAutoFit/>
          </a:bodyPr>
          <a:lstStyle/>
          <a:p>
            <a:r>
              <a:rPr lang="es-ES" dirty="0"/>
              <a:t>Centro…</a:t>
            </a:r>
          </a:p>
          <a:p>
            <a:r>
              <a:rPr lang="es-ES" dirty="0"/>
              <a:t>Localidad…</a:t>
            </a:r>
          </a:p>
        </p:txBody>
      </p:sp>
      <p:sp>
        <p:nvSpPr>
          <p:cNvPr id="9" name="CuadroTexto 8">
            <a:extLst>
              <a:ext uri="{FF2B5EF4-FFF2-40B4-BE49-F238E27FC236}">
                <a16:creationId xmlns:a16="http://schemas.microsoft.com/office/drawing/2014/main" id="{2D3DB278-0213-4FD6-BCCA-66847121E3C7}"/>
              </a:ext>
            </a:extLst>
          </p:cNvPr>
          <p:cNvSpPr txBox="1"/>
          <p:nvPr/>
        </p:nvSpPr>
        <p:spPr>
          <a:xfrm>
            <a:off x="4634139" y="3806959"/>
            <a:ext cx="7433571" cy="2569934"/>
          </a:xfrm>
          <a:prstGeom prst="rect">
            <a:avLst/>
          </a:prstGeom>
          <a:solidFill>
            <a:schemeClr val="accent2">
              <a:lumMod val="20000"/>
              <a:lumOff val="80000"/>
            </a:schemeClr>
          </a:solidFill>
        </p:spPr>
        <p:txBody>
          <a:bodyPr wrap="square" rtlCol="0">
            <a:spAutoFit/>
          </a:bodyPr>
          <a:lstStyle/>
          <a:p>
            <a:pPr algn="ctr"/>
            <a:r>
              <a:rPr lang="es-ES" b="1" dirty="0"/>
              <a:t>Importante</a:t>
            </a:r>
          </a:p>
          <a:p>
            <a:pPr marL="228600" indent="-228600">
              <a:buAutoNum type="arabicPeriod"/>
            </a:pPr>
            <a:r>
              <a:rPr lang="es-ES" sz="1100" dirty="0"/>
              <a:t>Esta presentación puede usarse libremente, total o parcialmente, siempre que se conserve en cada diapositiva esta referencia a su origen: “Servicio Extremeño de Salud. D. Gral. de Salud Pública. Unidad de Educación para la Salud.”</a:t>
            </a:r>
          </a:p>
          <a:p>
            <a:pPr marL="228600" indent="-228600">
              <a:buAutoNum type="arabicPeriod"/>
            </a:pPr>
            <a:r>
              <a:rPr lang="es-ES" sz="1100" dirty="0"/>
              <a:t>Está </a:t>
            </a:r>
            <a:r>
              <a:rPr lang="es-ES" sz="1100" dirty="0">
                <a:solidFill>
                  <a:srgbClr val="0070C0"/>
                </a:solidFill>
              </a:rPr>
              <a:t>pensada para facilitar las actividades de Educación para la Salud frente a COVID-19</a:t>
            </a:r>
            <a:r>
              <a:rPr lang="es-ES" sz="1100" dirty="0"/>
              <a:t>, de forma que pueda explicarse con brevedad al alumnado las medidas preventivas básicas generales frente a la transmisión del coronavirus SARS-CoV-2. </a:t>
            </a:r>
          </a:p>
          <a:p>
            <a:pPr marL="228600" indent="-228600">
              <a:buAutoNum type="arabicPeriod"/>
            </a:pPr>
            <a:r>
              <a:rPr lang="es-ES" sz="1100" b="1" dirty="0">
                <a:solidFill>
                  <a:srgbClr val="0070C0"/>
                </a:solidFill>
              </a:rPr>
              <a:t>Está en soporte abierto para que sea fácilmente</a:t>
            </a:r>
            <a:r>
              <a:rPr lang="es-ES" sz="1100" dirty="0">
                <a:solidFill>
                  <a:srgbClr val="0070C0"/>
                </a:solidFill>
              </a:rPr>
              <a:t> modificable y, en definitiva, </a:t>
            </a:r>
            <a:r>
              <a:rPr lang="es-ES" sz="1100" b="1" dirty="0">
                <a:solidFill>
                  <a:srgbClr val="0070C0"/>
                </a:solidFill>
              </a:rPr>
              <a:t>adaptable al grupo de alumnos/as con el que se va a trabajar</a:t>
            </a:r>
            <a:r>
              <a:rPr lang="es-ES" sz="1100" dirty="0">
                <a:solidFill>
                  <a:srgbClr val="0070C0"/>
                </a:solidFill>
              </a:rPr>
              <a:t>, pudiéndose aumentar o disminuir su dificultad y/o extensión de la misma o hacerla más visual.</a:t>
            </a:r>
          </a:p>
          <a:p>
            <a:pPr marL="228600" indent="-228600">
              <a:buAutoNum type="arabicPeriod"/>
            </a:pPr>
            <a:r>
              <a:rPr lang="es-ES" sz="1100" dirty="0"/>
              <a:t>Se apoya en la evidencia científica más actual (a fecha 31.08.2021), que podría cambiar o matizarse a la luz de nuevos estudios científicos.</a:t>
            </a:r>
          </a:p>
          <a:p>
            <a:pPr marL="228600" lvl="0" indent="-228600">
              <a:buFontTx/>
              <a:buAutoNum type="arabicPeriod"/>
            </a:pPr>
            <a:r>
              <a:rPr lang="es-ES" sz="1100" dirty="0">
                <a:solidFill>
                  <a:srgbClr val="0070C0"/>
                </a:solidFill>
              </a:rPr>
              <a:t>Estas notas deberán eliminarse a la hora de llevar a cabo la presentación.</a:t>
            </a:r>
          </a:p>
          <a:p>
            <a:pPr marL="228600" lvl="0" indent="-228600">
              <a:buFontTx/>
              <a:buAutoNum type="arabicPeriod"/>
            </a:pPr>
            <a:r>
              <a:rPr lang="es-ES" sz="1100" dirty="0">
                <a:solidFill>
                  <a:prstClr val="black"/>
                </a:solidFill>
              </a:rPr>
              <a:t>Para la utilización de cualquier dibujo que contiene la presentación en otros soportes, materiales o fines diferentes a la propia presentación, deberá solicitarse autorización a eulalio.ruiz@salud-juntaex.es</a:t>
            </a:r>
          </a:p>
          <a:p>
            <a:pPr marL="228600" indent="-228600">
              <a:buAutoNum type="arabicPeriod"/>
            </a:pPr>
            <a:r>
              <a:rPr lang="es-ES" sz="1100" dirty="0"/>
              <a:t>Hay abundante información complementaria en la web específica de Extremadura sobre coronavirus SARS-CoV-2 y COVID-19 en: </a:t>
            </a:r>
            <a:r>
              <a:rPr lang="es-ES" sz="900" dirty="0">
                <a:hlinkClick r:id="rId2"/>
              </a:rPr>
              <a:t>https://saludextremadura.ses.es/web/detalle-contenido-estructurado?content=coronavirus-este-virus-lo-paramos-unidos</a:t>
            </a:r>
            <a:r>
              <a:rPr lang="es-ES" sz="900" dirty="0"/>
              <a:t> </a:t>
            </a:r>
            <a:endParaRPr lang="es-ES" sz="1100" dirty="0"/>
          </a:p>
        </p:txBody>
      </p:sp>
      <p:pic>
        <p:nvPicPr>
          <p:cNvPr id="14" name="Imagen 13" descr="Imagen que contiene alimentos, dibujo&#10;&#10;Descripción generada automáticamente">
            <a:extLst>
              <a:ext uri="{FF2B5EF4-FFF2-40B4-BE49-F238E27FC236}">
                <a16:creationId xmlns:a16="http://schemas.microsoft.com/office/drawing/2014/main" id="{7A4E8A15-FD7D-41C5-BBA7-A9B8A7D02548}"/>
              </a:ext>
            </a:extLst>
          </p:cNvPr>
          <p:cNvPicPr>
            <a:picLocks noChangeAspect="1"/>
          </p:cNvPicPr>
          <p:nvPr/>
        </p:nvPicPr>
        <p:blipFill>
          <a:blip r:embed="rId3">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533132" y="4112400"/>
            <a:ext cx="1236323" cy="1099454"/>
          </a:xfrm>
          <a:prstGeom prst="rect">
            <a:avLst/>
          </a:prstGeom>
        </p:spPr>
      </p:pic>
      <p:pic>
        <p:nvPicPr>
          <p:cNvPr id="16" name="Imagen 15" descr="Imagen que contiene alimentos, dibujo&#10;&#10;Descripción generada automáticamente">
            <a:extLst>
              <a:ext uri="{FF2B5EF4-FFF2-40B4-BE49-F238E27FC236}">
                <a16:creationId xmlns:a16="http://schemas.microsoft.com/office/drawing/2014/main" id="{D471BB51-CD0F-4C77-8866-6E7B2FF29D79}"/>
              </a:ext>
            </a:extLst>
          </p:cNvPr>
          <p:cNvPicPr>
            <a:picLocks noChangeAspect="1"/>
          </p:cNvPicPr>
          <p:nvPr/>
        </p:nvPicPr>
        <p:blipFill>
          <a:blip r:embed="rId3">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10792603" y="2329546"/>
            <a:ext cx="1236323" cy="1099454"/>
          </a:xfrm>
          <a:prstGeom prst="rect">
            <a:avLst/>
          </a:prstGeom>
        </p:spPr>
      </p:pic>
      <p:pic>
        <p:nvPicPr>
          <p:cNvPr id="17" name="Imagen 16" descr="Imagen que contiene alimentos, dibujo&#10;&#10;Descripción generada automáticamente">
            <a:extLst>
              <a:ext uri="{FF2B5EF4-FFF2-40B4-BE49-F238E27FC236}">
                <a16:creationId xmlns:a16="http://schemas.microsoft.com/office/drawing/2014/main" id="{64ABC6FF-D320-43B4-A099-BFB9E8709B83}"/>
              </a:ext>
            </a:extLst>
          </p:cNvPr>
          <p:cNvPicPr>
            <a:picLocks noChangeAspect="1"/>
          </p:cNvPicPr>
          <p:nvPr/>
        </p:nvPicPr>
        <p:blipFill>
          <a:blip r:embed="rId3">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0" y="64828"/>
            <a:ext cx="1584688" cy="1409253"/>
          </a:xfrm>
          <a:prstGeom prst="rect">
            <a:avLst/>
          </a:prstGeom>
        </p:spPr>
      </p:pic>
      <p:pic>
        <p:nvPicPr>
          <p:cNvPr id="18" name="Imagen 17" descr="Imagen que contiene alimentos, dibujo&#10;&#10;Descripción generada automáticamente">
            <a:extLst>
              <a:ext uri="{FF2B5EF4-FFF2-40B4-BE49-F238E27FC236}">
                <a16:creationId xmlns:a16="http://schemas.microsoft.com/office/drawing/2014/main" id="{5FE2ABD3-F48A-40E9-81B2-1A5380A5B6F9}"/>
              </a:ext>
            </a:extLst>
          </p:cNvPr>
          <p:cNvPicPr>
            <a:picLocks noChangeAspect="1"/>
          </p:cNvPicPr>
          <p:nvPr/>
        </p:nvPicPr>
        <p:blipFill>
          <a:blip r:embed="rId3">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9410433" y="247402"/>
            <a:ext cx="575231" cy="511549"/>
          </a:xfrm>
          <a:prstGeom prst="rect">
            <a:avLst/>
          </a:prstGeom>
        </p:spPr>
      </p:pic>
      <p:pic>
        <p:nvPicPr>
          <p:cNvPr id="19" name="Imagen 18" descr="Imagen que contiene alimentos, dibujo&#10;&#10;Descripción generada automáticamente">
            <a:extLst>
              <a:ext uri="{FF2B5EF4-FFF2-40B4-BE49-F238E27FC236}">
                <a16:creationId xmlns:a16="http://schemas.microsoft.com/office/drawing/2014/main" id="{2351C4A8-0742-4C8C-BC91-F8C5DE885B9D}"/>
              </a:ext>
            </a:extLst>
          </p:cNvPr>
          <p:cNvPicPr>
            <a:picLocks noChangeAspect="1"/>
          </p:cNvPicPr>
          <p:nvPr/>
        </p:nvPicPr>
        <p:blipFill>
          <a:blip r:embed="rId3">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3129424" y="5877237"/>
            <a:ext cx="575231" cy="511549"/>
          </a:xfrm>
          <a:prstGeom prst="rect">
            <a:avLst/>
          </a:prstGeom>
        </p:spPr>
      </p:pic>
      <p:pic>
        <p:nvPicPr>
          <p:cNvPr id="6" name="Imagen 5" descr="Imagen que contiene Texto&#10;&#10;Descripción generada automáticamente">
            <a:extLst>
              <a:ext uri="{FF2B5EF4-FFF2-40B4-BE49-F238E27FC236}">
                <a16:creationId xmlns:a16="http://schemas.microsoft.com/office/drawing/2014/main" id="{8A632CE3-FED7-4AFE-9DCE-FCFE8E80F77C}"/>
              </a:ext>
            </a:extLst>
          </p:cNvPr>
          <p:cNvPicPr>
            <a:picLocks noChangeAspect="1"/>
          </p:cNvPicPr>
          <p:nvPr/>
        </p:nvPicPr>
        <p:blipFill>
          <a:blip r:embed="rId4">
            <a:clrChange>
              <a:clrFrom>
                <a:srgbClr val="FFE699"/>
              </a:clrFrom>
              <a:clrTo>
                <a:srgbClr val="FFE699">
                  <a:alpha val="0"/>
                </a:srgbClr>
              </a:clrTo>
            </a:clrChange>
            <a:extLst>
              <a:ext uri="{28A0092B-C50C-407E-A947-70E740481C1C}">
                <a14:useLocalDpi xmlns:a14="http://schemas.microsoft.com/office/drawing/2010/main" val="0"/>
              </a:ext>
            </a:extLst>
          </a:blip>
          <a:stretch>
            <a:fillRect/>
          </a:stretch>
        </p:blipFill>
        <p:spPr>
          <a:xfrm>
            <a:off x="124290" y="5986715"/>
            <a:ext cx="1231499" cy="780356"/>
          </a:xfrm>
          <a:prstGeom prst="rect">
            <a:avLst/>
          </a:prstGeom>
        </p:spPr>
      </p:pic>
      <p:pic>
        <p:nvPicPr>
          <p:cNvPr id="13" name="Imagen 12" descr="Imagen que contiene juego, interior, texto&#10;&#10;Descripción generada automáticamente">
            <a:extLst>
              <a:ext uri="{FF2B5EF4-FFF2-40B4-BE49-F238E27FC236}">
                <a16:creationId xmlns:a16="http://schemas.microsoft.com/office/drawing/2014/main" id="{06429AF7-8F67-4E51-B632-B2ACB6456FDE}"/>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45621" y="0"/>
            <a:ext cx="1246379" cy="1246379"/>
          </a:xfrm>
          <a:prstGeom prst="rect">
            <a:avLst/>
          </a:prstGeom>
        </p:spPr>
      </p:pic>
    </p:spTree>
    <p:extLst>
      <p:ext uri="{BB962C8B-B14F-4D97-AF65-F5344CB8AC3E}">
        <p14:creationId xmlns:p14="http://schemas.microsoft.com/office/powerpoint/2010/main" val="27339513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64EA2F-BFA2-40C9-B505-4A5C4CC6384E}"/>
              </a:ext>
            </a:extLst>
          </p:cNvPr>
          <p:cNvSpPr>
            <a:spLocks noGrp="1"/>
          </p:cNvSpPr>
          <p:nvPr>
            <p:ph type="title"/>
          </p:nvPr>
        </p:nvSpPr>
        <p:spPr/>
        <p:txBody>
          <a:bodyPr/>
          <a:lstStyle/>
          <a:p>
            <a:r>
              <a:rPr lang="es-ES" b="1" dirty="0">
                <a:solidFill>
                  <a:srgbClr val="FF0000"/>
                </a:solidFill>
              </a:rPr>
              <a:t>2. Guarda las distancias.</a:t>
            </a:r>
          </a:p>
        </p:txBody>
      </p:sp>
      <p:sp>
        <p:nvSpPr>
          <p:cNvPr id="9" name="Marcador de contenido 2">
            <a:extLst>
              <a:ext uri="{FF2B5EF4-FFF2-40B4-BE49-F238E27FC236}">
                <a16:creationId xmlns:a16="http://schemas.microsoft.com/office/drawing/2014/main" id="{EEA7129F-B217-42CB-9190-A6E41A5052FC}"/>
              </a:ext>
            </a:extLst>
          </p:cNvPr>
          <p:cNvSpPr>
            <a:spLocks noGrp="1"/>
          </p:cNvSpPr>
          <p:nvPr>
            <p:ph idx="1"/>
          </p:nvPr>
        </p:nvSpPr>
        <p:spPr>
          <a:xfrm>
            <a:off x="7541880" y="1825625"/>
            <a:ext cx="4162887" cy="4351338"/>
          </a:xfrm>
        </p:spPr>
        <p:txBody>
          <a:bodyPr/>
          <a:lstStyle/>
          <a:p>
            <a:r>
              <a:rPr lang="es-ES" b="1" u="sng" dirty="0">
                <a:solidFill>
                  <a:srgbClr val="0070C0"/>
                </a:solidFill>
              </a:rPr>
              <a:t>¿Por qué?</a:t>
            </a:r>
          </a:p>
          <a:p>
            <a:pPr lvl="1"/>
            <a:r>
              <a:rPr lang="es-ES" dirty="0"/>
              <a:t>Porque </a:t>
            </a:r>
            <a:r>
              <a:rPr lang="es-ES" b="1" dirty="0">
                <a:solidFill>
                  <a:srgbClr val="0070C0"/>
                </a:solidFill>
              </a:rPr>
              <a:t>al toser, hablar, gritar, cantar, etc., se emiten gotitas</a:t>
            </a:r>
            <a:r>
              <a:rPr lang="es-ES" dirty="0"/>
              <a:t>, que pueden alcanzar a otras personas.</a:t>
            </a:r>
          </a:p>
          <a:p>
            <a:pPr lvl="1"/>
            <a:endParaRPr lang="es-ES" dirty="0"/>
          </a:p>
          <a:p>
            <a:pPr lvl="1"/>
            <a:r>
              <a:rPr lang="es-ES" b="1" dirty="0">
                <a:solidFill>
                  <a:srgbClr val="0070C0"/>
                </a:solidFill>
              </a:rPr>
              <a:t>Cuanta más distancia </a:t>
            </a:r>
            <a:r>
              <a:rPr lang="es-ES" dirty="0"/>
              <a:t>entre personas, </a:t>
            </a:r>
            <a:r>
              <a:rPr lang="es-ES" b="1" dirty="0">
                <a:solidFill>
                  <a:srgbClr val="0070C0"/>
                </a:solidFill>
              </a:rPr>
              <a:t>mejor</a:t>
            </a:r>
            <a:r>
              <a:rPr lang="es-ES" dirty="0"/>
              <a:t>.</a:t>
            </a:r>
          </a:p>
        </p:txBody>
      </p:sp>
      <p:sp>
        <p:nvSpPr>
          <p:cNvPr id="10" name="CuadroTexto 9">
            <a:extLst>
              <a:ext uri="{FF2B5EF4-FFF2-40B4-BE49-F238E27FC236}">
                <a16:creationId xmlns:a16="http://schemas.microsoft.com/office/drawing/2014/main" id="{E346FB12-D74B-48FE-AD5A-24B623CBA48E}"/>
              </a:ext>
            </a:extLst>
          </p:cNvPr>
          <p:cNvSpPr txBox="1"/>
          <p:nvPr/>
        </p:nvSpPr>
        <p:spPr>
          <a:xfrm>
            <a:off x="7541880" y="5117601"/>
            <a:ext cx="4238789" cy="1200329"/>
          </a:xfrm>
          <a:prstGeom prst="rect">
            <a:avLst/>
          </a:prstGeom>
          <a:solidFill>
            <a:srgbClr val="FFFF00"/>
          </a:solidFill>
          <a:ln>
            <a:solidFill>
              <a:srgbClr val="FF0000"/>
            </a:solidFill>
          </a:ln>
        </p:spPr>
        <p:txBody>
          <a:bodyPr wrap="square" rtlCol="0">
            <a:spAutoFit/>
          </a:bodyPr>
          <a:lstStyle/>
          <a:p>
            <a:pPr algn="ctr"/>
            <a:r>
              <a:rPr lang="es-ES" b="1" dirty="0">
                <a:solidFill>
                  <a:srgbClr val="0070C0"/>
                </a:solidFill>
              </a:rPr>
              <a:t>¡Cuidado!</a:t>
            </a:r>
          </a:p>
          <a:p>
            <a:pPr algn="ctr"/>
            <a:r>
              <a:rPr lang="es-ES" b="1" dirty="0">
                <a:solidFill>
                  <a:srgbClr val="0070C0"/>
                </a:solidFill>
              </a:rPr>
              <a:t>Cuanto más alto se hable, más gotitas se expulsan y mayor riesgo de transmisión del virus.</a:t>
            </a:r>
          </a:p>
        </p:txBody>
      </p:sp>
      <p:pic>
        <p:nvPicPr>
          <p:cNvPr id="4" name="Imagen 3" descr="Imagen que contiene mujer, niña, sostener, parado&#10;&#10;Descripción generada automáticamente">
            <a:extLst>
              <a:ext uri="{FF2B5EF4-FFF2-40B4-BE49-F238E27FC236}">
                <a16:creationId xmlns:a16="http://schemas.microsoft.com/office/drawing/2014/main" id="{34297482-6956-4F45-8E48-6EFB90FBC30D}"/>
              </a:ext>
            </a:extLst>
          </p:cNvPr>
          <p:cNvPicPr>
            <a:picLocks noChangeAspect="1"/>
          </p:cNvPicPr>
          <p:nvPr/>
        </p:nvPicPr>
        <p:blipFill>
          <a:blip r:embed="rId2">
            <a:clrChange>
              <a:clrFrom>
                <a:srgbClr val="E6FFE6"/>
              </a:clrFrom>
              <a:clrTo>
                <a:srgbClr val="E6FFE6">
                  <a:alpha val="0"/>
                </a:srgbClr>
              </a:clrTo>
            </a:clrChange>
            <a:extLst>
              <a:ext uri="{28A0092B-C50C-407E-A947-70E740481C1C}">
                <a14:useLocalDpi xmlns:a14="http://schemas.microsoft.com/office/drawing/2010/main" val="0"/>
              </a:ext>
            </a:extLst>
          </a:blip>
          <a:stretch>
            <a:fillRect/>
          </a:stretch>
        </p:blipFill>
        <p:spPr>
          <a:xfrm>
            <a:off x="487233" y="1400023"/>
            <a:ext cx="7054647" cy="4225384"/>
          </a:xfrm>
          <a:prstGeom prst="rect">
            <a:avLst/>
          </a:prstGeom>
        </p:spPr>
      </p:pic>
      <p:pic>
        <p:nvPicPr>
          <p:cNvPr id="12" name="Imagen 11" descr="Imagen que contiene alimentos, dibujo&#10;&#10;Descripción generada automáticamente">
            <a:extLst>
              <a:ext uri="{FF2B5EF4-FFF2-40B4-BE49-F238E27FC236}">
                <a16:creationId xmlns:a16="http://schemas.microsoft.com/office/drawing/2014/main" id="{7458496D-342A-4800-8CC9-B4AF2744BB27}"/>
              </a:ext>
            </a:extLst>
          </p:cNvPr>
          <p:cNvPicPr>
            <a:picLocks noChangeAspect="1"/>
          </p:cNvPicPr>
          <p:nvPr/>
        </p:nvPicPr>
        <p:blipFill>
          <a:blip r:embed="rId3">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3378993" y="1782418"/>
            <a:ext cx="496205" cy="441272"/>
          </a:xfrm>
          <a:prstGeom prst="rect">
            <a:avLst/>
          </a:prstGeom>
        </p:spPr>
      </p:pic>
      <p:sp>
        <p:nvSpPr>
          <p:cNvPr id="14" name="CuadroTexto 13">
            <a:extLst>
              <a:ext uri="{FF2B5EF4-FFF2-40B4-BE49-F238E27FC236}">
                <a16:creationId xmlns:a16="http://schemas.microsoft.com/office/drawing/2014/main" id="{6EC67B28-E627-4947-B8ED-CC254524370C}"/>
              </a:ext>
            </a:extLst>
          </p:cNvPr>
          <p:cNvSpPr txBox="1"/>
          <p:nvPr/>
        </p:nvSpPr>
        <p:spPr>
          <a:xfrm>
            <a:off x="4758428" y="6620196"/>
            <a:ext cx="7433569" cy="230832"/>
          </a:xfrm>
          <a:prstGeom prst="rect">
            <a:avLst/>
          </a:prstGeom>
          <a:noFill/>
        </p:spPr>
        <p:txBody>
          <a:bodyPr wrap="square" rtlCol="0">
            <a:spAutoFit/>
          </a:bodyPr>
          <a:lstStyle/>
          <a:p>
            <a:pPr algn="r"/>
            <a:r>
              <a:rPr lang="es-ES" sz="900" i="1" dirty="0"/>
              <a:t>D. Gral. de Salud Pública. Unidad de Educación para la Salud. Extremadura, agosto-septiembre 2021 (3ª actualización).</a:t>
            </a:r>
          </a:p>
        </p:txBody>
      </p:sp>
      <p:pic>
        <p:nvPicPr>
          <p:cNvPr id="11" name="Imagen 10" descr="Imagen que contiene alimentos, dibujo&#10;&#10;Descripción generada automáticamente">
            <a:extLst>
              <a:ext uri="{FF2B5EF4-FFF2-40B4-BE49-F238E27FC236}">
                <a16:creationId xmlns:a16="http://schemas.microsoft.com/office/drawing/2014/main" id="{E5F43CF5-0E9C-4E4C-B19F-D37AC33A9B89}"/>
              </a:ext>
            </a:extLst>
          </p:cNvPr>
          <p:cNvPicPr>
            <a:picLocks noChangeAspect="1"/>
          </p:cNvPicPr>
          <p:nvPr/>
        </p:nvPicPr>
        <p:blipFill>
          <a:blip r:embed="rId3">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2636653" y="4847141"/>
            <a:ext cx="2176890" cy="1935896"/>
          </a:xfrm>
          <a:prstGeom prst="rect">
            <a:avLst/>
          </a:prstGeom>
        </p:spPr>
      </p:pic>
      <p:pic>
        <p:nvPicPr>
          <p:cNvPr id="15" name="Imagen 14" descr="Imagen que contiene Texto&#10;&#10;Descripción generada automáticamente">
            <a:extLst>
              <a:ext uri="{FF2B5EF4-FFF2-40B4-BE49-F238E27FC236}">
                <a16:creationId xmlns:a16="http://schemas.microsoft.com/office/drawing/2014/main" id="{C608C506-770F-4EAD-977E-0A69008482E1}"/>
              </a:ext>
            </a:extLst>
          </p:cNvPr>
          <p:cNvPicPr>
            <a:picLocks noChangeAspect="1"/>
          </p:cNvPicPr>
          <p:nvPr/>
        </p:nvPicPr>
        <p:blipFill>
          <a:blip r:embed="rId4">
            <a:clrChange>
              <a:clrFrom>
                <a:srgbClr val="FFE699"/>
              </a:clrFrom>
              <a:clrTo>
                <a:srgbClr val="FFE699">
                  <a:alpha val="0"/>
                </a:srgbClr>
              </a:clrTo>
            </a:clrChange>
            <a:extLst>
              <a:ext uri="{28A0092B-C50C-407E-A947-70E740481C1C}">
                <a14:useLocalDpi xmlns:a14="http://schemas.microsoft.com/office/drawing/2010/main" val="0"/>
              </a:ext>
            </a:extLst>
          </a:blip>
          <a:stretch>
            <a:fillRect/>
          </a:stretch>
        </p:blipFill>
        <p:spPr>
          <a:xfrm>
            <a:off x="0" y="6109822"/>
            <a:ext cx="1231499" cy="780356"/>
          </a:xfrm>
          <a:prstGeom prst="rect">
            <a:avLst/>
          </a:prstGeom>
        </p:spPr>
      </p:pic>
      <p:pic>
        <p:nvPicPr>
          <p:cNvPr id="16" name="Imagen 15" descr="Imagen que contiene juego, interior, texto&#10;&#10;Descripción generada automáticamente">
            <a:extLst>
              <a:ext uri="{FF2B5EF4-FFF2-40B4-BE49-F238E27FC236}">
                <a16:creationId xmlns:a16="http://schemas.microsoft.com/office/drawing/2014/main" id="{C3344501-0BD7-4D3A-AD1C-50E744CC17B3}"/>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45621" y="0"/>
            <a:ext cx="1246379" cy="1246379"/>
          </a:xfrm>
          <a:prstGeom prst="rect">
            <a:avLst/>
          </a:prstGeom>
        </p:spPr>
      </p:pic>
      <p:sp>
        <p:nvSpPr>
          <p:cNvPr id="17" name="Título 1">
            <a:extLst>
              <a:ext uri="{FF2B5EF4-FFF2-40B4-BE49-F238E27FC236}">
                <a16:creationId xmlns:a16="http://schemas.microsoft.com/office/drawing/2014/main" id="{50882784-C97D-44A1-8F06-0CA6D31ADA3A}"/>
              </a:ext>
            </a:extLst>
          </p:cNvPr>
          <p:cNvSpPr txBox="1">
            <a:spLocks/>
          </p:cNvSpPr>
          <p:nvPr/>
        </p:nvSpPr>
        <p:spPr>
          <a:xfrm>
            <a:off x="-1" y="0"/>
            <a:ext cx="12192001" cy="44127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400" b="1" dirty="0">
                <a:solidFill>
                  <a:srgbClr val="C00000"/>
                </a:solidFill>
              </a:rPr>
              <a:t>Medidas preventivas básicas frente a COVID-19 en centros educativos</a:t>
            </a:r>
          </a:p>
        </p:txBody>
      </p:sp>
      <p:sp>
        <p:nvSpPr>
          <p:cNvPr id="13" name="Estrella: 5 puntas 12">
            <a:extLst>
              <a:ext uri="{FF2B5EF4-FFF2-40B4-BE49-F238E27FC236}">
                <a16:creationId xmlns:a16="http://schemas.microsoft.com/office/drawing/2014/main" id="{66A67386-5B90-41CB-A1E8-4D48CC95B5C6}"/>
              </a:ext>
            </a:extLst>
          </p:cNvPr>
          <p:cNvSpPr/>
          <p:nvPr/>
        </p:nvSpPr>
        <p:spPr>
          <a:xfrm>
            <a:off x="8190067" y="0"/>
            <a:ext cx="2190347" cy="1743891"/>
          </a:xfrm>
          <a:prstGeom prst="star5">
            <a:avLst>
              <a:gd name="adj" fmla="val 31441"/>
              <a:gd name="hf" fmla="val 105146"/>
              <a:gd name="vf" fmla="val 1105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CuadroTexto 17">
            <a:extLst>
              <a:ext uri="{FF2B5EF4-FFF2-40B4-BE49-F238E27FC236}">
                <a16:creationId xmlns:a16="http://schemas.microsoft.com/office/drawing/2014/main" id="{235C532A-9CD9-4DFD-96B6-262BE1E3E8F8}"/>
              </a:ext>
            </a:extLst>
          </p:cNvPr>
          <p:cNvSpPr txBox="1"/>
          <p:nvPr/>
        </p:nvSpPr>
        <p:spPr>
          <a:xfrm>
            <a:off x="8549024" y="523005"/>
            <a:ext cx="1500327" cy="923330"/>
          </a:xfrm>
          <a:prstGeom prst="rect">
            <a:avLst/>
          </a:prstGeom>
          <a:noFill/>
        </p:spPr>
        <p:txBody>
          <a:bodyPr wrap="square" rtlCol="0">
            <a:spAutoFit/>
          </a:bodyPr>
          <a:lstStyle/>
          <a:p>
            <a:pPr algn="ctr"/>
            <a:r>
              <a:rPr lang="es-ES" b="1" dirty="0">
                <a:solidFill>
                  <a:srgbClr val="FFFF00"/>
                </a:solidFill>
              </a:rPr>
              <a:t>Esta medida es muy efectiva</a:t>
            </a:r>
          </a:p>
        </p:txBody>
      </p:sp>
    </p:spTree>
    <p:extLst>
      <p:ext uri="{BB962C8B-B14F-4D97-AF65-F5344CB8AC3E}">
        <p14:creationId xmlns:p14="http://schemas.microsoft.com/office/powerpoint/2010/main" val="20410142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64EA2F-BFA2-40C9-B505-4A5C4CC6384E}"/>
              </a:ext>
            </a:extLst>
          </p:cNvPr>
          <p:cNvSpPr>
            <a:spLocks noGrp="1"/>
          </p:cNvSpPr>
          <p:nvPr>
            <p:ph type="title"/>
          </p:nvPr>
        </p:nvSpPr>
        <p:spPr/>
        <p:txBody>
          <a:bodyPr/>
          <a:lstStyle/>
          <a:p>
            <a:r>
              <a:rPr lang="es-ES" b="1" dirty="0">
                <a:solidFill>
                  <a:srgbClr val="FF0000"/>
                </a:solidFill>
              </a:rPr>
              <a:t>3. Ventila con aire exterior.</a:t>
            </a:r>
          </a:p>
        </p:txBody>
      </p:sp>
      <p:sp>
        <p:nvSpPr>
          <p:cNvPr id="8" name="Marcador de contenido 2">
            <a:extLst>
              <a:ext uri="{FF2B5EF4-FFF2-40B4-BE49-F238E27FC236}">
                <a16:creationId xmlns:a16="http://schemas.microsoft.com/office/drawing/2014/main" id="{D07249C0-2342-437F-A4A9-DCF0949F62E0}"/>
              </a:ext>
            </a:extLst>
          </p:cNvPr>
          <p:cNvSpPr>
            <a:spLocks noGrp="1"/>
          </p:cNvSpPr>
          <p:nvPr>
            <p:ph idx="1"/>
          </p:nvPr>
        </p:nvSpPr>
        <p:spPr>
          <a:xfrm>
            <a:off x="7146314" y="1304844"/>
            <a:ext cx="4900320" cy="4240872"/>
          </a:xfrm>
        </p:spPr>
        <p:txBody>
          <a:bodyPr>
            <a:normAutofit lnSpcReduction="10000"/>
          </a:bodyPr>
          <a:lstStyle/>
          <a:p>
            <a:r>
              <a:rPr lang="es-ES" b="1" u="sng" dirty="0">
                <a:solidFill>
                  <a:srgbClr val="0070C0"/>
                </a:solidFill>
              </a:rPr>
              <a:t>¿Por qué?</a:t>
            </a:r>
          </a:p>
          <a:p>
            <a:pPr lvl="1"/>
            <a:r>
              <a:rPr lang="es-ES" dirty="0"/>
              <a:t>Porque </a:t>
            </a:r>
            <a:r>
              <a:rPr lang="es-ES" b="1" dirty="0">
                <a:solidFill>
                  <a:srgbClr val="0070C0"/>
                </a:solidFill>
              </a:rPr>
              <a:t>la ventilación </a:t>
            </a:r>
            <a:r>
              <a:rPr lang="es-ES" dirty="0"/>
              <a:t>con aire exterior </a:t>
            </a:r>
            <a:r>
              <a:rPr lang="es-ES" b="1" dirty="0">
                <a:solidFill>
                  <a:srgbClr val="0070C0"/>
                </a:solidFill>
              </a:rPr>
              <a:t>reduce </a:t>
            </a:r>
            <a:r>
              <a:rPr lang="es-ES" dirty="0"/>
              <a:t>fuertemente el número de </a:t>
            </a:r>
            <a:r>
              <a:rPr lang="es-ES" b="1" dirty="0">
                <a:solidFill>
                  <a:srgbClr val="0070C0"/>
                </a:solidFill>
              </a:rPr>
              <a:t>virus </a:t>
            </a:r>
            <a:r>
              <a:rPr lang="es-ES" dirty="0"/>
              <a:t>que pudiera haber </a:t>
            </a:r>
            <a:r>
              <a:rPr lang="es-ES" b="1" dirty="0">
                <a:solidFill>
                  <a:srgbClr val="0070C0"/>
                </a:solidFill>
              </a:rPr>
              <a:t>en el aire.</a:t>
            </a:r>
          </a:p>
          <a:p>
            <a:pPr lvl="1"/>
            <a:r>
              <a:rPr lang="es-ES" dirty="0"/>
              <a:t>Además </a:t>
            </a:r>
            <a:r>
              <a:rPr lang="es-ES" b="1" dirty="0">
                <a:solidFill>
                  <a:srgbClr val="0070C0"/>
                </a:solidFill>
              </a:rPr>
              <a:t>el sol puede inactivar al virus</a:t>
            </a:r>
            <a:r>
              <a:rPr lang="es-ES" dirty="0"/>
              <a:t>. La </a:t>
            </a:r>
            <a:r>
              <a:rPr lang="es-ES" b="1" dirty="0">
                <a:solidFill>
                  <a:srgbClr val="0070C0"/>
                </a:solidFill>
              </a:rPr>
              <a:t>luz</a:t>
            </a:r>
            <a:r>
              <a:rPr lang="es-ES" dirty="0"/>
              <a:t> </a:t>
            </a:r>
            <a:r>
              <a:rPr lang="es-ES" dirty="0">
                <a:solidFill>
                  <a:srgbClr val="0070C0"/>
                </a:solidFill>
              </a:rPr>
              <a:t>solar</a:t>
            </a:r>
            <a:r>
              <a:rPr lang="es-ES" dirty="0"/>
              <a:t>, directa o indirecta, también ayuda a eliminar el virus.</a:t>
            </a:r>
          </a:p>
          <a:p>
            <a:pPr lvl="1"/>
            <a:r>
              <a:rPr lang="es-ES" dirty="0"/>
              <a:t>Al reducir el número de virus que pudiera haber en el aire, se </a:t>
            </a:r>
            <a:r>
              <a:rPr lang="es-ES" b="1" dirty="0">
                <a:solidFill>
                  <a:srgbClr val="0070C0"/>
                </a:solidFill>
              </a:rPr>
              <a:t>disminuye</a:t>
            </a:r>
            <a:r>
              <a:rPr lang="es-ES" dirty="0"/>
              <a:t> también </a:t>
            </a:r>
            <a:r>
              <a:rPr lang="es-ES" b="1" dirty="0">
                <a:solidFill>
                  <a:srgbClr val="0070C0"/>
                </a:solidFill>
              </a:rPr>
              <a:t>el riesgo de contagio.</a:t>
            </a:r>
            <a:endParaRPr lang="es-ES" dirty="0"/>
          </a:p>
        </p:txBody>
      </p:sp>
      <p:pic>
        <p:nvPicPr>
          <p:cNvPr id="4" name="Imagen 3" descr="Imagen que contiene interior, pintura, foto, pintado&#10;&#10;Descripción generada automáticamente">
            <a:extLst>
              <a:ext uri="{FF2B5EF4-FFF2-40B4-BE49-F238E27FC236}">
                <a16:creationId xmlns:a16="http://schemas.microsoft.com/office/drawing/2014/main" id="{B2406CAE-F2C8-4BF0-B976-3E2391AE9A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271" y="1566656"/>
            <a:ext cx="6715672" cy="4561989"/>
          </a:xfrm>
          <a:prstGeom prst="rect">
            <a:avLst/>
          </a:prstGeom>
        </p:spPr>
      </p:pic>
      <p:pic>
        <p:nvPicPr>
          <p:cNvPr id="12" name="Imagen 11" descr="Imagen que contiene alimentos, dibujo&#10;&#10;Descripción generada automáticamente">
            <a:extLst>
              <a:ext uri="{FF2B5EF4-FFF2-40B4-BE49-F238E27FC236}">
                <a16:creationId xmlns:a16="http://schemas.microsoft.com/office/drawing/2014/main" id="{B328B514-1B70-4F05-AAA5-4EB588DD0B4C}"/>
              </a:ext>
            </a:extLst>
          </p:cNvPr>
          <p:cNvPicPr>
            <a:picLocks noChangeAspect="1"/>
          </p:cNvPicPr>
          <p:nvPr/>
        </p:nvPicPr>
        <p:blipFill>
          <a:blip r:embed="rId3">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7292943" y="584487"/>
            <a:ext cx="496205" cy="441272"/>
          </a:xfrm>
          <a:prstGeom prst="rect">
            <a:avLst/>
          </a:prstGeom>
        </p:spPr>
      </p:pic>
      <p:pic>
        <p:nvPicPr>
          <p:cNvPr id="14" name="Imagen 13" descr="Imagen que contiene alimentos, dibujo&#10;&#10;Descripción generada automáticamente">
            <a:extLst>
              <a:ext uri="{FF2B5EF4-FFF2-40B4-BE49-F238E27FC236}">
                <a16:creationId xmlns:a16="http://schemas.microsoft.com/office/drawing/2014/main" id="{E8226B9A-11CE-4172-929A-250D3B825A18}"/>
              </a:ext>
            </a:extLst>
          </p:cNvPr>
          <p:cNvPicPr>
            <a:picLocks noChangeAspect="1"/>
          </p:cNvPicPr>
          <p:nvPr/>
        </p:nvPicPr>
        <p:blipFill>
          <a:blip r:embed="rId3">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4952409" y="6133098"/>
            <a:ext cx="259568" cy="230832"/>
          </a:xfrm>
          <a:prstGeom prst="rect">
            <a:avLst/>
          </a:prstGeom>
        </p:spPr>
      </p:pic>
      <p:pic>
        <p:nvPicPr>
          <p:cNvPr id="15" name="Imagen 14" descr="Imagen que contiene alimentos, dibujo&#10;&#10;Descripción generada automáticamente">
            <a:extLst>
              <a:ext uri="{FF2B5EF4-FFF2-40B4-BE49-F238E27FC236}">
                <a16:creationId xmlns:a16="http://schemas.microsoft.com/office/drawing/2014/main" id="{01F71A0F-4C76-4348-9BF1-53C842EAF12C}"/>
              </a:ext>
            </a:extLst>
          </p:cNvPr>
          <p:cNvPicPr>
            <a:picLocks noChangeAspect="1"/>
          </p:cNvPicPr>
          <p:nvPr/>
        </p:nvPicPr>
        <p:blipFill>
          <a:blip r:embed="rId3">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5226119" y="6272435"/>
            <a:ext cx="259568" cy="230832"/>
          </a:xfrm>
          <a:prstGeom prst="rect">
            <a:avLst/>
          </a:prstGeom>
        </p:spPr>
      </p:pic>
      <p:pic>
        <p:nvPicPr>
          <p:cNvPr id="16" name="Imagen 15" descr="Imagen que contiene alimentos, dibujo&#10;&#10;Descripción generada automáticamente">
            <a:extLst>
              <a:ext uri="{FF2B5EF4-FFF2-40B4-BE49-F238E27FC236}">
                <a16:creationId xmlns:a16="http://schemas.microsoft.com/office/drawing/2014/main" id="{9F760E29-7B7E-46A3-A0B6-FE894C447493}"/>
              </a:ext>
            </a:extLst>
          </p:cNvPr>
          <p:cNvPicPr>
            <a:picLocks noChangeAspect="1"/>
          </p:cNvPicPr>
          <p:nvPr/>
        </p:nvPicPr>
        <p:blipFill>
          <a:blip r:embed="rId3">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5604840" y="6330900"/>
            <a:ext cx="259568" cy="230832"/>
          </a:xfrm>
          <a:prstGeom prst="rect">
            <a:avLst/>
          </a:prstGeom>
        </p:spPr>
      </p:pic>
      <p:cxnSp>
        <p:nvCxnSpPr>
          <p:cNvPr id="5" name="Conector recto de flecha 4">
            <a:extLst>
              <a:ext uri="{FF2B5EF4-FFF2-40B4-BE49-F238E27FC236}">
                <a16:creationId xmlns:a16="http://schemas.microsoft.com/office/drawing/2014/main" id="{9426F114-C667-47B3-9F22-DA0833D81D40}"/>
              </a:ext>
            </a:extLst>
          </p:cNvPr>
          <p:cNvCxnSpPr/>
          <p:nvPr/>
        </p:nvCxnSpPr>
        <p:spPr>
          <a:xfrm flipH="1" flipV="1">
            <a:off x="4442691" y="5370780"/>
            <a:ext cx="1804453" cy="107553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7" name="Imagen 16" descr="Imagen que contiene alimentos, dibujo&#10;&#10;Descripción generada automáticamente">
            <a:extLst>
              <a:ext uri="{FF2B5EF4-FFF2-40B4-BE49-F238E27FC236}">
                <a16:creationId xmlns:a16="http://schemas.microsoft.com/office/drawing/2014/main" id="{2AB6CDDC-6545-422A-9B8B-3C2ACF60F175}"/>
              </a:ext>
            </a:extLst>
          </p:cNvPr>
          <p:cNvPicPr>
            <a:picLocks noChangeAspect="1"/>
          </p:cNvPicPr>
          <p:nvPr/>
        </p:nvPicPr>
        <p:blipFill>
          <a:blip r:embed="rId3">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5897993" y="6456455"/>
            <a:ext cx="259568" cy="230832"/>
          </a:xfrm>
          <a:prstGeom prst="rect">
            <a:avLst/>
          </a:prstGeom>
        </p:spPr>
      </p:pic>
      <p:pic>
        <p:nvPicPr>
          <p:cNvPr id="18" name="Imagen 17" descr="Imagen que contiene alimentos, dibujo&#10;&#10;Descripción generada automáticamente">
            <a:extLst>
              <a:ext uri="{FF2B5EF4-FFF2-40B4-BE49-F238E27FC236}">
                <a16:creationId xmlns:a16="http://schemas.microsoft.com/office/drawing/2014/main" id="{7C02433D-C4BE-4FD1-B7D7-387A4A3025C9}"/>
              </a:ext>
            </a:extLst>
          </p:cNvPr>
          <p:cNvPicPr>
            <a:picLocks noChangeAspect="1"/>
          </p:cNvPicPr>
          <p:nvPr/>
        </p:nvPicPr>
        <p:blipFill>
          <a:blip r:embed="rId3">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6327594" y="6302525"/>
            <a:ext cx="259568" cy="211616"/>
          </a:xfrm>
          <a:prstGeom prst="rect">
            <a:avLst/>
          </a:prstGeom>
        </p:spPr>
      </p:pic>
      <p:pic>
        <p:nvPicPr>
          <p:cNvPr id="19" name="Imagen 18" descr="Imagen que contiene alimentos, dibujo&#10;&#10;Descripción generada automáticamente">
            <a:extLst>
              <a:ext uri="{FF2B5EF4-FFF2-40B4-BE49-F238E27FC236}">
                <a16:creationId xmlns:a16="http://schemas.microsoft.com/office/drawing/2014/main" id="{DB365891-0295-4BD8-A156-58FFB34E3E62}"/>
              </a:ext>
            </a:extLst>
          </p:cNvPr>
          <p:cNvPicPr>
            <a:picLocks noChangeAspect="1"/>
          </p:cNvPicPr>
          <p:nvPr/>
        </p:nvPicPr>
        <p:blipFill>
          <a:blip r:embed="rId4">
            <a:clrChange>
              <a:clrFrom>
                <a:srgbClr val="E4FEE3"/>
              </a:clrFrom>
              <a:clrTo>
                <a:srgbClr val="E4FEE3">
                  <a:alpha val="0"/>
                </a:srgbClr>
              </a:clrTo>
            </a:clrChange>
            <a:alphaModFix amt="73000"/>
            <a:extLst>
              <a:ext uri="{28A0092B-C50C-407E-A947-70E740481C1C}">
                <a14:useLocalDpi xmlns:a14="http://schemas.microsoft.com/office/drawing/2010/main" val="0"/>
              </a:ext>
            </a:extLst>
          </a:blip>
          <a:stretch>
            <a:fillRect/>
          </a:stretch>
        </p:blipFill>
        <p:spPr>
          <a:xfrm>
            <a:off x="4966551" y="5356821"/>
            <a:ext cx="259568" cy="230832"/>
          </a:xfrm>
          <a:prstGeom prst="rect">
            <a:avLst/>
          </a:prstGeom>
        </p:spPr>
      </p:pic>
      <p:pic>
        <p:nvPicPr>
          <p:cNvPr id="20" name="Imagen 19" descr="Imagen que contiene alimentos, dibujo&#10;&#10;Descripción generada automáticamente">
            <a:extLst>
              <a:ext uri="{FF2B5EF4-FFF2-40B4-BE49-F238E27FC236}">
                <a16:creationId xmlns:a16="http://schemas.microsoft.com/office/drawing/2014/main" id="{D21BD2CA-1DE5-44D1-BE31-71B96F1B7C69}"/>
              </a:ext>
            </a:extLst>
          </p:cNvPr>
          <p:cNvPicPr>
            <a:picLocks noChangeAspect="1"/>
          </p:cNvPicPr>
          <p:nvPr/>
        </p:nvPicPr>
        <p:blipFill>
          <a:blip r:embed="rId5">
            <a:clrChange>
              <a:clrFrom>
                <a:srgbClr val="E4FEE3"/>
              </a:clrFrom>
              <a:clrTo>
                <a:srgbClr val="E4FEE3">
                  <a:alpha val="0"/>
                </a:srgbClr>
              </a:clrTo>
            </a:clrChange>
            <a:alphaModFix amt="35000"/>
            <a:extLst>
              <a:ext uri="{BEBA8EAE-BF5A-486C-A8C5-ECC9F3942E4B}">
                <a14:imgProps xmlns:a14="http://schemas.microsoft.com/office/drawing/2010/main">
                  <a14:imgLayer r:embed="rId6">
                    <a14:imgEffect>
                      <a14:artisticGlowDiffused trans="88000"/>
                    </a14:imgEffect>
                  </a14:imgLayer>
                </a14:imgProps>
              </a:ext>
              <a:ext uri="{28A0092B-C50C-407E-A947-70E740481C1C}">
                <a14:useLocalDpi xmlns:a14="http://schemas.microsoft.com/office/drawing/2010/main" val="0"/>
              </a:ext>
            </a:extLst>
          </a:blip>
          <a:stretch>
            <a:fillRect/>
          </a:stretch>
        </p:blipFill>
        <p:spPr>
          <a:xfrm>
            <a:off x="4657037" y="5126545"/>
            <a:ext cx="259568" cy="230832"/>
          </a:xfrm>
          <a:prstGeom prst="rect">
            <a:avLst/>
          </a:prstGeom>
        </p:spPr>
      </p:pic>
      <p:sp>
        <p:nvSpPr>
          <p:cNvPr id="23" name="CuadroTexto 22">
            <a:extLst>
              <a:ext uri="{FF2B5EF4-FFF2-40B4-BE49-F238E27FC236}">
                <a16:creationId xmlns:a16="http://schemas.microsoft.com/office/drawing/2014/main" id="{9ED3040F-E855-4463-9B2F-4F93576532A2}"/>
              </a:ext>
            </a:extLst>
          </p:cNvPr>
          <p:cNvSpPr txBox="1"/>
          <p:nvPr/>
        </p:nvSpPr>
        <p:spPr>
          <a:xfrm>
            <a:off x="1162187" y="6310089"/>
            <a:ext cx="3757775" cy="492443"/>
          </a:xfrm>
          <a:prstGeom prst="rect">
            <a:avLst/>
          </a:prstGeom>
          <a:solidFill>
            <a:srgbClr val="FFFF00"/>
          </a:solidFill>
          <a:ln>
            <a:solidFill>
              <a:srgbClr val="FF0000"/>
            </a:solidFill>
          </a:ln>
        </p:spPr>
        <p:txBody>
          <a:bodyPr wrap="square" rtlCol="0">
            <a:spAutoFit/>
          </a:bodyPr>
          <a:lstStyle/>
          <a:p>
            <a:pPr algn="ctr"/>
            <a:r>
              <a:rPr lang="es-ES" sz="1300" b="1" dirty="0">
                <a:solidFill>
                  <a:srgbClr val="0070C0"/>
                </a:solidFill>
              </a:rPr>
              <a:t>Ajusta el </a:t>
            </a:r>
            <a:r>
              <a:rPr lang="es-ES" sz="1300" b="1" u="sng" dirty="0">
                <a:solidFill>
                  <a:srgbClr val="0070C0"/>
                </a:solidFill>
              </a:rPr>
              <a:t>grado de apertura </a:t>
            </a:r>
            <a:r>
              <a:rPr lang="es-ES" sz="1300" b="1" dirty="0">
                <a:solidFill>
                  <a:srgbClr val="0070C0"/>
                </a:solidFill>
              </a:rPr>
              <a:t>de ventanas y puertas (sin cerrarlas) a la temperatura y viento exterior.</a:t>
            </a:r>
          </a:p>
        </p:txBody>
      </p:sp>
      <p:sp>
        <p:nvSpPr>
          <p:cNvPr id="24" name="CuadroTexto 23">
            <a:extLst>
              <a:ext uri="{FF2B5EF4-FFF2-40B4-BE49-F238E27FC236}">
                <a16:creationId xmlns:a16="http://schemas.microsoft.com/office/drawing/2014/main" id="{5ED412EB-568C-4121-91CE-5508C6FC7315}"/>
              </a:ext>
            </a:extLst>
          </p:cNvPr>
          <p:cNvSpPr txBox="1"/>
          <p:nvPr/>
        </p:nvSpPr>
        <p:spPr>
          <a:xfrm>
            <a:off x="7462976" y="5560213"/>
            <a:ext cx="4594705" cy="954107"/>
          </a:xfrm>
          <a:prstGeom prst="rect">
            <a:avLst/>
          </a:prstGeom>
          <a:solidFill>
            <a:srgbClr val="FFFF00"/>
          </a:solidFill>
          <a:ln>
            <a:solidFill>
              <a:srgbClr val="FF0000"/>
            </a:solidFill>
          </a:ln>
        </p:spPr>
        <p:txBody>
          <a:bodyPr wrap="square" rtlCol="0">
            <a:spAutoFit/>
          </a:bodyPr>
          <a:lstStyle/>
          <a:p>
            <a:pPr algn="ctr"/>
            <a:r>
              <a:rPr lang="es-ES" sz="1400" b="1" u="sng" dirty="0">
                <a:solidFill>
                  <a:srgbClr val="0070C0"/>
                </a:solidFill>
              </a:rPr>
              <a:t>En coches y autobuses</a:t>
            </a:r>
            <a:r>
              <a:rPr lang="es-ES" sz="1400" b="1" dirty="0">
                <a:solidFill>
                  <a:srgbClr val="0070C0"/>
                </a:solidFill>
              </a:rPr>
              <a:t>, también hay que ventilar con aire exterior, de forma permanente.</a:t>
            </a:r>
          </a:p>
          <a:p>
            <a:pPr algn="ctr"/>
            <a:r>
              <a:rPr lang="es-ES" sz="1400" b="1" dirty="0">
                <a:solidFill>
                  <a:srgbClr val="0070C0"/>
                </a:solidFill>
              </a:rPr>
              <a:t>Hay que evitar la recirculación (siempre debe entrar aire de fuera).</a:t>
            </a:r>
          </a:p>
        </p:txBody>
      </p:sp>
      <p:pic>
        <p:nvPicPr>
          <p:cNvPr id="21" name="Imagen 20" descr="Imagen que contiene alimentos, dibujo&#10;&#10;Descripción generada automáticamente">
            <a:extLst>
              <a:ext uri="{FF2B5EF4-FFF2-40B4-BE49-F238E27FC236}">
                <a16:creationId xmlns:a16="http://schemas.microsoft.com/office/drawing/2014/main" id="{AEA78EAE-97F0-4C3F-A913-BEBA6217139F}"/>
              </a:ext>
            </a:extLst>
          </p:cNvPr>
          <p:cNvPicPr>
            <a:picLocks noChangeAspect="1"/>
          </p:cNvPicPr>
          <p:nvPr/>
        </p:nvPicPr>
        <p:blipFill>
          <a:blip r:embed="rId5">
            <a:clrChange>
              <a:clrFrom>
                <a:srgbClr val="E7FEE6"/>
              </a:clrFrom>
              <a:clrTo>
                <a:srgbClr val="E7FEE6">
                  <a:alpha val="0"/>
                </a:srgbClr>
              </a:clrTo>
            </a:clrChange>
            <a:alphaModFix amt="20000"/>
            <a:extLst>
              <a:ext uri="{BEBA8EAE-BF5A-486C-A8C5-ECC9F3942E4B}">
                <a14:imgProps xmlns:a14="http://schemas.microsoft.com/office/drawing/2010/main">
                  <a14:imgLayer r:embed="rId6">
                    <a14:imgEffect>
                      <a14:artisticGlowDiffused trans="88000"/>
                    </a14:imgEffect>
                  </a14:imgLayer>
                </a14:imgProps>
              </a:ext>
              <a:ext uri="{28A0092B-C50C-407E-A947-70E740481C1C}">
                <a14:useLocalDpi xmlns:a14="http://schemas.microsoft.com/office/drawing/2010/main" val="0"/>
              </a:ext>
            </a:extLst>
          </a:blip>
          <a:stretch>
            <a:fillRect/>
          </a:stretch>
        </p:blipFill>
        <p:spPr>
          <a:xfrm>
            <a:off x="4397469" y="4808874"/>
            <a:ext cx="259568" cy="230832"/>
          </a:xfrm>
          <a:prstGeom prst="rect">
            <a:avLst/>
          </a:prstGeom>
        </p:spPr>
      </p:pic>
      <p:pic>
        <p:nvPicPr>
          <p:cNvPr id="22" name="Imagen 21" descr="Imagen que contiene alimentos, dibujo&#10;&#10;Descripción generada automáticamente">
            <a:extLst>
              <a:ext uri="{FF2B5EF4-FFF2-40B4-BE49-F238E27FC236}">
                <a16:creationId xmlns:a16="http://schemas.microsoft.com/office/drawing/2014/main" id="{AD3C1787-A3B4-4BA2-9F9D-629218F3276A}"/>
              </a:ext>
            </a:extLst>
          </p:cNvPr>
          <p:cNvPicPr>
            <a:picLocks noChangeAspect="1"/>
          </p:cNvPicPr>
          <p:nvPr/>
        </p:nvPicPr>
        <p:blipFill>
          <a:blip r:embed="rId3">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5966216" y="5946231"/>
            <a:ext cx="259568" cy="230832"/>
          </a:xfrm>
          <a:prstGeom prst="rect">
            <a:avLst/>
          </a:prstGeom>
        </p:spPr>
      </p:pic>
      <p:pic>
        <p:nvPicPr>
          <p:cNvPr id="25" name="Imagen 24" descr="Imagen que contiene alimentos, dibujo&#10;&#10;Descripción generada automáticamente">
            <a:extLst>
              <a:ext uri="{FF2B5EF4-FFF2-40B4-BE49-F238E27FC236}">
                <a16:creationId xmlns:a16="http://schemas.microsoft.com/office/drawing/2014/main" id="{472357C4-68D1-48FE-BEF7-F16C7AE12B5C}"/>
              </a:ext>
            </a:extLst>
          </p:cNvPr>
          <p:cNvPicPr>
            <a:picLocks noChangeAspect="1"/>
          </p:cNvPicPr>
          <p:nvPr/>
        </p:nvPicPr>
        <p:blipFill>
          <a:blip r:embed="rId3">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5485687" y="5699673"/>
            <a:ext cx="259568" cy="230832"/>
          </a:xfrm>
          <a:prstGeom prst="rect">
            <a:avLst/>
          </a:prstGeom>
        </p:spPr>
      </p:pic>
      <p:pic>
        <p:nvPicPr>
          <p:cNvPr id="26" name="Imagen 25" descr="Imagen que contiene alimentos, dibujo&#10;&#10;Descripción generada automáticamente">
            <a:extLst>
              <a:ext uri="{FF2B5EF4-FFF2-40B4-BE49-F238E27FC236}">
                <a16:creationId xmlns:a16="http://schemas.microsoft.com/office/drawing/2014/main" id="{0FF830B2-E5DB-4E49-B5F2-E2E0B7EFAB96}"/>
              </a:ext>
            </a:extLst>
          </p:cNvPr>
          <p:cNvPicPr>
            <a:picLocks noChangeAspect="1"/>
          </p:cNvPicPr>
          <p:nvPr/>
        </p:nvPicPr>
        <p:blipFill>
          <a:blip r:embed="rId3">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4652640" y="5784624"/>
            <a:ext cx="259568" cy="230832"/>
          </a:xfrm>
          <a:prstGeom prst="rect">
            <a:avLst/>
          </a:prstGeom>
        </p:spPr>
      </p:pic>
      <p:pic>
        <p:nvPicPr>
          <p:cNvPr id="27" name="Imagen 26" descr="Imagen que contiene alimentos, dibujo&#10;&#10;Descripción generada automáticamente">
            <a:extLst>
              <a:ext uri="{FF2B5EF4-FFF2-40B4-BE49-F238E27FC236}">
                <a16:creationId xmlns:a16="http://schemas.microsoft.com/office/drawing/2014/main" id="{55B3DFBB-1A31-4246-9BE8-9F1EA0E93BDE}"/>
              </a:ext>
            </a:extLst>
          </p:cNvPr>
          <p:cNvPicPr>
            <a:picLocks noChangeAspect="1"/>
          </p:cNvPicPr>
          <p:nvPr/>
        </p:nvPicPr>
        <p:blipFill>
          <a:blip r:embed="rId3">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4188207" y="5539417"/>
            <a:ext cx="259568" cy="230832"/>
          </a:xfrm>
          <a:prstGeom prst="rect">
            <a:avLst/>
          </a:prstGeom>
        </p:spPr>
      </p:pic>
      <p:pic>
        <p:nvPicPr>
          <p:cNvPr id="28" name="Imagen 27" descr="Imagen que contiene alimentos, dibujo&#10;&#10;Descripción generada automáticamente">
            <a:extLst>
              <a:ext uri="{FF2B5EF4-FFF2-40B4-BE49-F238E27FC236}">
                <a16:creationId xmlns:a16="http://schemas.microsoft.com/office/drawing/2014/main" id="{4DD6988A-2346-4DBD-9A9F-EE79DABB63DC}"/>
              </a:ext>
            </a:extLst>
          </p:cNvPr>
          <p:cNvPicPr>
            <a:picLocks noChangeAspect="1"/>
          </p:cNvPicPr>
          <p:nvPr/>
        </p:nvPicPr>
        <p:blipFill>
          <a:blip r:embed="rId5">
            <a:clrChange>
              <a:clrFrom>
                <a:srgbClr val="E7FEE6"/>
              </a:clrFrom>
              <a:clrTo>
                <a:srgbClr val="E7FEE6">
                  <a:alpha val="0"/>
                </a:srgbClr>
              </a:clrTo>
            </a:clrChange>
            <a:alphaModFix amt="35000"/>
            <a:extLst>
              <a:ext uri="{BEBA8EAE-BF5A-486C-A8C5-ECC9F3942E4B}">
                <a14:imgProps xmlns:a14="http://schemas.microsoft.com/office/drawing/2010/main">
                  <a14:imgLayer r:embed="rId6">
                    <a14:imgEffect>
                      <a14:artisticGlowDiffused trans="88000"/>
                    </a14:imgEffect>
                  </a14:imgLayer>
                </a14:imgProps>
              </a:ext>
              <a:ext uri="{28A0092B-C50C-407E-A947-70E740481C1C}">
                <a14:useLocalDpi xmlns:a14="http://schemas.microsoft.com/office/drawing/2010/main" val="0"/>
              </a:ext>
            </a:extLst>
          </a:blip>
          <a:stretch>
            <a:fillRect/>
          </a:stretch>
        </p:blipFill>
        <p:spPr>
          <a:xfrm>
            <a:off x="3862473" y="5255364"/>
            <a:ext cx="259568" cy="230832"/>
          </a:xfrm>
          <a:prstGeom prst="rect">
            <a:avLst/>
          </a:prstGeom>
        </p:spPr>
      </p:pic>
      <p:pic>
        <p:nvPicPr>
          <p:cNvPr id="29" name="Imagen 28" descr="Imagen que contiene alimentos, dibujo&#10;&#10;Descripción generada automáticamente">
            <a:extLst>
              <a:ext uri="{FF2B5EF4-FFF2-40B4-BE49-F238E27FC236}">
                <a16:creationId xmlns:a16="http://schemas.microsoft.com/office/drawing/2014/main" id="{0468C061-B817-4ED2-84A1-ACC8367A5191}"/>
              </a:ext>
            </a:extLst>
          </p:cNvPr>
          <p:cNvPicPr>
            <a:picLocks noChangeAspect="1"/>
          </p:cNvPicPr>
          <p:nvPr/>
        </p:nvPicPr>
        <p:blipFill>
          <a:blip r:embed="rId3">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5562225" y="6590916"/>
            <a:ext cx="259568" cy="211616"/>
          </a:xfrm>
          <a:prstGeom prst="rect">
            <a:avLst/>
          </a:prstGeom>
        </p:spPr>
      </p:pic>
      <p:pic>
        <p:nvPicPr>
          <p:cNvPr id="30" name="Imagen 29" descr="Imagen que contiene alimentos, dibujo&#10;&#10;Descripción generada automáticamente">
            <a:extLst>
              <a:ext uri="{FF2B5EF4-FFF2-40B4-BE49-F238E27FC236}">
                <a16:creationId xmlns:a16="http://schemas.microsoft.com/office/drawing/2014/main" id="{07B8148A-F4A2-4D37-B0D0-36AA7561A8DF}"/>
              </a:ext>
            </a:extLst>
          </p:cNvPr>
          <p:cNvPicPr>
            <a:picLocks noChangeAspect="1"/>
          </p:cNvPicPr>
          <p:nvPr/>
        </p:nvPicPr>
        <p:blipFill>
          <a:blip r:embed="rId3">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6623959" y="6455924"/>
            <a:ext cx="259568" cy="211616"/>
          </a:xfrm>
          <a:prstGeom prst="rect">
            <a:avLst/>
          </a:prstGeom>
        </p:spPr>
      </p:pic>
      <p:pic>
        <p:nvPicPr>
          <p:cNvPr id="31" name="Imagen 30" descr="Imagen que contiene alimentos, dibujo&#10;&#10;Descripción generada automáticamente">
            <a:extLst>
              <a:ext uri="{FF2B5EF4-FFF2-40B4-BE49-F238E27FC236}">
                <a16:creationId xmlns:a16="http://schemas.microsoft.com/office/drawing/2014/main" id="{7D929C1C-D9FE-4F5F-BB9B-1D99B10519E4}"/>
              </a:ext>
            </a:extLst>
          </p:cNvPr>
          <p:cNvPicPr>
            <a:picLocks noChangeAspect="1"/>
          </p:cNvPicPr>
          <p:nvPr/>
        </p:nvPicPr>
        <p:blipFill>
          <a:blip r:embed="rId3">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6623959" y="6189490"/>
            <a:ext cx="259568" cy="211616"/>
          </a:xfrm>
          <a:prstGeom prst="rect">
            <a:avLst/>
          </a:prstGeom>
        </p:spPr>
      </p:pic>
      <p:sp>
        <p:nvSpPr>
          <p:cNvPr id="32" name="CuadroTexto 31">
            <a:extLst>
              <a:ext uri="{FF2B5EF4-FFF2-40B4-BE49-F238E27FC236}">
                <a16:creationId xmlns:a16="http://schemas.microsoft.com/office/drawing/2014/main" id="{45CF2D1C-903F-4024-9295-561CD4B7C78C}"/>
              </a:ext>
            </a:extLst>
          </p:cNvPr>
          <p:cNvSpPr txBox="1"/>
          <p:nvPr/>
        </p:nvSpPr>
        <p:spPr>
          <a:xfrm>
            <a:off x="4758428" y="6620196"/>
            <a:ext cx="7433569" cy="230832"/>
          </a:xfrm>
          <a:prstGeom prst="rect">
            <a:avLst/>
          </a:prstGeom>
          <a:noFill/>
        </p:spPr>
        <p:txBody>
          <a:bodyPr wrap="square" rtlCol="0">
            <a:spAutoFit/>
          </a:bodyPr>
          <a:lstStyle/>
          <a:p>
            <a:pPr algn="r"/>
            <a:r>
              <a:rPr lang="es-ES" sz="900" i="1" dirty="0"/>
              <a:t>D. Gral. de Salud Pública. Unidad de Educación para la Salud. Extremadura, agosto-septiembre 2021 (3ª actualización).</a:t>
            </a:r>
          </a:p>
        </p:txBody>
      </p:sp>
      <p:pic>
        <p:nvPicPr>
          <p:cNvPr id="33" name="Imagen 32" descr="Imagen que contiene Texto&#10;&#10;Descripción generada automáticamente">
            <a:extLst>
              <a:ext uri="{FF2B5EF4-FFF2-40B4-BE49-F238E27FC236}">
                <a16:creationId xmlns:a16="http://schemas.microsoft.com/office/drawing/2014/main" id="{64DD775C-CA92-4B0F-A3CC-E252B718D8F7}"/>
              </a:ext>
            </a:extLst>
          </p:cNvPr>
          <p:cNvPicPr>
            <a:picLocks noChangeAspect="1"/>
          </p:cNvPicPr>
          <p:nvPr/>
        </p:nvPicPr>
        <p:blipFill>
          <a:blip r:embed="rId7">
            <a:clrChange>
              <a:clrFrom>
                <a:srgbClr val="FFE699"/>
              </a:clrFrom>
              <a:clrTo>
                <a:srgbClr val="FFE699">
                  <a:alpha val="0"/>
                </a:srgbClr>
              </a:clrTo>
            </a:clrChange>
            <a:extLst>
              <a:ext uri="{28A0092B-C50C-407E-A947-70E740481C1C}">
                <a14:useLocalDpi xmlns:a14="http://schemas.microsoft.com/office/drawing/2010/main" val="0"/>
              </a:ext>
            </a:extLst>
          </a:blip>
          <a:stretch>
            <a:fillRect/>
          </a:stretch>
        </p:blipFill>
        <p:spPr>
          <a:xfrm>
            <a:off x="0" y="6109822"/>
            <a:ext cx="1231499" cy="780356"/>
          </a:xfrm>
          <a:prstGeom prst="rect">
            <a:avLst/>
          </a:prstGeom>
        </p:spPr>
      </p:pic>
      <p:pic>
        <p:nvPicPr>
          <p:cNvPr id="34" name="Imagen 33" descr="Imagen que contiene juego, interior, texto&#10;&#10;Descripción generada automáticamente">
            <a:extLst>
              <a:ext uri="{FF2B5EF4-FFF2-40B4-BE49-F238E27FC236}">
                <a16:creationId xmlns:a16="http://schemas.microsoft.com/office/drawing/2014/main" id="{81D8EAB5-771E-4ED3-994E-B2FA9493A283}"/>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45621" y="0"/>
            <a:ext cx="1246379" cy="1246379"/>
          </a:xfrm>
          <a:prstGeom prst="rect">
            <a:avLst/>
          </a:prstGeom>
        </p:spPr>
      </p:pic>
      <p:sp>
        <p:nvSpPr>
          <p:cNvPr id="35" name="Título 1">
            <a:extLst>
              <a:ext uri="{FF2B5EF4-FFF2-40B4-BE49-F238E27FC236}">
                <a16:creationId xmlns:a16="http://schemas.microsoft.com/office/drawing/2014/main" id="{BAC71195-5A13-40FE-94B3-129E15511117}"/>
              </a:ext>
            </a:extLst>
          </p:cNvPr>
          <p:cNvSpPr txBox="1">
            <a:spLocks/>
          </p:cNvSpPr>
          <p:nvPr/>
        </p:nvSpPr>
        <p:spPr>
          <a:xfrm>
            <a:off x="-1" y="0"/>
            <a:ext cx="12192001" cy="44127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400" b="1" dirty="0">
                <a:solidFill>
                  <a:srgbClr val="C00000"/>
                </a:solidFill>
              </a:rPr>
              <a:t>Medidas preventivas básicas frente a COVID-19 en centros educativos</a:t>
            </a:r>
          </a:p>
        </p:txBody>
      </p:sp>
      <p:sp>
        <p:nvSpPr>
          <p:cNvPr id="36" name="Estrella: 5 puntas 35">
            <a:extLst>
              <a:ext uri="{FF2B5EF4-FFF2-40B4-BE49-F238E27FC236}">
                <a16:creationId xmlns:a16="http://schemas.microsoft.com/office/drawing/2014/main" id="{11C1E1A3-CE79-477A-B8C5-5086FC121B26}"/>
              </a:ext>
            </a:extLst>
          </p:cNvPr>
          <p:cNvSpPr/>
          <p:nvPr/>
        </p:nvSpPr>
        <p:spPr>
          <a:xfrm>
            <a:off x="8755274" y="-53203"/>
            <a:ext cx="2190347" cy="1743891"/>
          </a:xfrm>
          <a:prstGeom prst="star5">
            <a:avLst>
              <a:gd name="adj" fmla="val 31441"/>
              <a:gd name="hf" fmla="val 105146"/>
              <a:gd name="vf" fmla="val 1105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7" name="CuadroTexto 36">
            <a:extLst>
              <a:ext uri="{FF2B5EF4-FFF2-40B4-BE49-F238E27FC236}">
                <a16:creationId xmlns:a16="http://schemas.microsoft.com/office/drawing/2014/main" id="{0CAD6E66-D723-4C8A-90B4-F859076FA1F8}"/>
              </a:ext>
            </a:extLst>
          </p:cNvPr>
          <p:cNvSpPr txBox="1"/>
          <p:nvPr/>
        </p:nvSpPr>
        <p:spPr>
          <a:xfrm>
            <a:off x="9114231" y="469802"/>
            <a:ext cx="1500327" cy="923330"/>
          </a:xfrm>
          <a:prstGeom prst="rect">
            <a:avLst/>
          </a:prstGeom>
          <a:noFill/>
        </p:spPr>
        <p:txBody>
          <a:bodyPr wrap="square" rtlCol="0">
            <a:spAutoFit/>
          </a:bodyPr>
          <a:lstStyle/>
          <a:p>
            <a:pPr algn="ctr"/>
            <a:r>
              <a:rPr lang="es-ES" b="1" dirty="0">
                <a:solidFill>
                  <a:srgbClr val="FFFF00"/>
                </a:solidFill>
              </a:rPr>
              <a:t>Esta medida es muy efectiva</a:t>
            </a:r>
          </a:p>
        </p:txBody>
      </p:sp>
    </p:spTree>
    <p:extLst>
      <p:ext uri="{BB962C8B-B14F-4D97-AF65-F5344CB8AC3E}">
        <p14:creationId xmlns:p14="http://schemas.microsoft.com/office/powerpoint/2010/main" val="16225254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64EA2F-BFA2-40C9-B505-4A5C4CC6384E}"/>
              </a:ext>
            </a:extLst>
          </p:cNvPr>
          <p:cNvSpPr>
            <a:spLocks noGrp="1"/>
          </p:cNvSpPr>
          <p:nvPr>
            <p:ph type="title"/>
          </p:nvPr>
        </p:nvSpPr>
        <p:spPr/>
        <p:txBody>
          <a:bodyPr/>
          <a:lstStyle/>
          <a:p>
            <a:r>
              <a:rPr lang="es-ES" b="1" dirty="0">
                <a:solidFill>
                  <a:srgbClr val="FF0000"/>
                </a:solidFill>
              </a:rPr>
              <a:t>4. Lávate las manos a menudo.</a:t>
            </a:r>
          </a:p>
        </p:txBody>
      </p:sp>
      <p:sp>
        <p:nvSpPr>
          <p:cNvPr id="8" name="Marcador de contenido 2">
            <a:extLst>
              <a:ext uri="{FF2B5EF4-FFF2-40B4-BE49-F238E27FC236}">
                <a16:creationId xmlns:a16="http://schemas.microsoft.com/office/drawing/2014/main" id="{B1A62A76-6687-4CBB-8815-946C3F7FB706}"/>
              </a:ext>
            </a:extLst>
          </p:cNvPr>
          <p:cNvSpPr txBox="1">
            <a:spLocks/>
          </p:cNvSpPr>
          <p:nvPr/>
        </p:nvSpPr>
        <p:spPr>
          <a:xfrm>
            <a:off x="6943218" y="1825624"/>
            <a:ext cx="4695407" cy="479457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b="1" u="sng" dirty="0">
                <a:solidFill>
                  <a:srgbClr val="0070C0"/>
                </a:solidFill>
              </a:rPr>
              <a:t>¿Por qué?</a:t>
            </a:r>
          </a:p>
          <a:p>
            <a:pPr lvl="1"/>
            <a:r>
              <a:rPr lang="es-ES" b="1" dirty="0">
                <a:solidFill>
                  <a:srgbClr val="0070C0"/>
                </a:solidFill>
              </a:rPr>
              <a:t>Porque</a:t>
            </a:r>
            <a:r>
              <a:rPr lang="es-ES" dirty="0"/>
              <a:t> al lavarte las manos a menudo, o al usar un gel con alcohol, </a:t>
            </a:r>
            <a:r>
              <a:rPr lang="es-ES" b="1" dirty="0">
                <a:solidFill>
                  <a:srgbClr val="0070C0"/>
                </a:solidFill>
              </a:rPr>
              <a:t>se inactiva el virus</a:t>
            </a:r>
            <a:r>
              <a:rPr lang="es-ES" dirty="0"/>
              <a:t> si está en tus manos.</a:t>
            </a:r>
          </a:p>
          <a:p>
            <a:pPr lvl="1"/>
            <a:endParaRPr lang="es-ES" dirty="0"/>
          </a:p>
          <a:p>
            <a:pPr lvl="1"/>
            <a:r>
              <a:rPr lang="es-ES" dirty="0"/>
              <a:t>Recuerda que </a:t>
            </a:r>
            <a:r>
              <a:rPr lang="es-ES" b="1" dirty="0">
                <a:solidFill>
                  <a:srgbClr val="0070C0"/>
                </a:solidFill>
              </a:rPr>
              <a:t>cuantas menos cosas te pongas </a:t>
            </a:r>
            <a:r>
              <a:rPr lang="es-ES" dirty="0"/>
              <a:t>en las manos y muñecas (anillos, pulseras, </a:t>
            </a:r>
            <a:r>
              <a:rPr lang="es-ES" i="1" dirty="0"/>
              <a:t>piercing</a:t>
            </a:r>
            <a:r>
              <a:rPr lang="es-ES" dirty="0"/>
              <a:t>, etc.) </a:t>
            </a:r>
            <a:r>
              <a:rPr lang="es-ES" b="1" dirty="0">
                <a:solidFill>
                  <a:srgbClr val="0070C0"/>
                </a:solidFill>
              </a:rPr>
              <a:t>mejor, pues el virus puede adherirse a ellas.</a:t>
            </a:r>
          </a:p>
          <a:p>
            <a:pPr lvl="1"/>
            <a:endParaRPr lang="es-ES" b="1" dirty="0">
              <a:solidFill>
                <a:srgbClr val="0070C0"/>
              </a:solidFill>
            </a:endParaRPr>
          </a:p>
          <a:p>
            <a:pPr lvl="1"/>
            <a:r>
              <a:rPr lang="es-ES" dirty="0">
                <a:solidFill>
                  <a:srgbClr val="0070C0"/>
                </a:solidFill>
              </a:rPr>
              <a:t>Evita</a:t>
            </a:r>
            <a:r>
              <a:rPr lang="es-ES" dirty="0"/>
              <a:t> también el </a:t>
            </a:r>
            <a:r>
              <a:rPr lang="es-ES" dirty="0">
                <a:solidFill>
                  <a:srgbClr val="0070C0"/>
                </a:solidFill>
              </a:rPr>
              <a:t>maquillaje,</a:t>
            </a:r>
            <a:r>
              <a:rPr lang="es-ES" dirty="0"/>
              <a:t> pues induce a tocarse la cara.</a:t>
            </a:r>
          </a:p>
        </p:txBody>
      </p:sp>
      <p:pic>
        <p:nvPicPr>
          <p:cNvPr id="5" name="Imagen 4" descr="Imagen que contiene alimentos&#10;&#10;Descripción generada automáticamente">
            <a:extLst>
              <a:ext uri="{FF2B5EF4-FFF2-40B4-BE49-F238E27FC236}">
                <a16:creationId xmlns:a16="http://schemas.microsoft.com/office/drawing/2014/main" id="{5EEF1213-1849-4F0B-9764-CA57FDC08361}"/>
              </a:ext>
            </a:extLst>
          </p:cNvPr>
          <p:cNvPicPr>
            <a:picLocks noChangeAspect="1"/>
          </p:cNvPicPr>
          <p:nvPr/>
        </p:nvPicPr>
        <p:blipFill>
          <a:blip r:embed="rId2">
            <a:clrChange>
              <a:clrFrom>
                <a:srgbClr val="E6FFE6"/>
              </a:clrFrom>
              <a:clrTo>
                <a:srgbClr val="E6FFE6">
                  <a:alpha val="0"/>
                </a:srgbClr>
              </a:clrTo>
            </a:clrChange>
            <a:extLst>
              <a:ext uri="{28A0092B-C50C-407E-A947-70E740481C1C}">
                <a14:useLocalDpi xmlns:a14="http://schemas.microsoft.com/office/drawing/2010/main" val="0"/>
              </a:ext>
            </a:extLst>
          </a:blip>
          <a:stretch>
            <a:fillRect/>
          </a:stretch>
        </p:blipFill>
        <p:spPr>
          <a:xfrm>
            <a:off x="1958109" y="1315798"/>
            <a:ext cx="3865199" cy="5419814"/>
          </a:xfrm>
          <a:prstGeom prst="rect">
            <a:avLst/>
          </a:prstGeom>
        </p:spPr>
      </p:pic>
      <p:sp>
        <p:nvSpPr>
          <p:cNvPr id="11" name="CuadroTexto 10">
            <a:extLst>
              <a:ext uri="{FF2B5EF4-FFF2-40B4-BE49-F238E27FC236}">
                <a16:creationId xmlns:a16="http://schemas.microsoft.com/office/drawing/2014/main" id="{28ADAAE5-FED4-45BB-A663-95B1C33255FA}"/>
              </a:ext>
            </a:extLst>
          </p:cNvPr>
          <p:cNvSpPr txBox="1"/>
          <p:nvPr/>
        </p:nvSpPr>
        <p:spPr>
          <a:xfrm>
            <a:off x="147782" y="3583709"/>
            <a:ext cx="1885204" cy="923330"/>
          </a:xfrm>
          <a:prstGeom prst="rect">
            <a:avLst/>
          </a:prstGeom>
          <a:solidFill>
            <a:srgbClr val="FFFF00"/>
          </a:solidFill>
          <a:ln>
            <a:solidFill>
              <a:srgbClr val="FF0000"/>
            </a:solidFill>
          </a:ln>
        </p:spPr>
        <p:txBody>
          <a:bodyPr wrap="square" rtlCol="0">
            <a:spAutoFit/>
          </a:bodyPr>
          <a:lstStyle/>
          <a:p>
            <a:pPr algn="ctr"/>
            <a:r>
              <a:rPr lang="es-ES" b="1" dirty="0">
                <a:solidFill>
                  <a:srgbClr val="0070C0"/>
                </a:solidFill>
              </a:rPr>
              <a:t>Siempre lávate también las muñecas.</a:t>
            </a:r>
          </a:p>
        </p:txBody>
      </p:sp>
      <p:sp>
        <p:nvSpPr>
          <p:cNvPr id="17" name="CuadroTexto 16">
            <a:extLst>
              <a:ext uri="{FF2B5EF4-FFF2-40B4-BE49-F238E27FC236}">
                <a16:creationId xmlns:a16="http://schemas.microsoft.com/office/drawing/2014/main" id="{E4B135EE-3E8D-4A36-AECA-546C6DE2ECCD}"/>
              </a:ext>
            </a:extLst>
          </p:cNvPr>
          <p:cNvSpPr txBox="1"/>
          <p:nvPr/>
        </p:nvSpPr>
        <p:spPr>
          <a:xfrm>
            <a:off x="147782" y="1981018"/>
            <a:ext cx="1885204" cy="1200329"/>
          </a:xfrm>
          <a:prstGeom prst="rect">
            <a:avLst/>
          </a:prstGeom>
          <a:solidFill>
            <a:srgbClr val="FFFF00"/>
          </a:solidFill>
          <a:ln>
            <a:solidFill>
              <a:srgbClr val="FF0000"/>
            </a:solidFill>
          </a:ln>
        </p:spPr>
        <p:txBody>
          <a:bodyPr wrap="square" rtlCol="0">
            <a:spAutoFit/>
          </a:bodyPr>
          <a:lstStyle/>
          <a:p>
            <a:pPr algn="ctr"/>
            <a:r>
              <a:rPr lang="es-ES" b="1" dirty="0">
                <a:solidFill>
                  <a:srgbClr val="0070C0"/>
                </a:solidFill>
              </a:rPr>
              <a:t>Si no puedes lavarte las manos, utiliza gel hidroalcohólico.</a:t>
            </a:r>
          </a:p>
        </p:txBody>
      </p:sp>
      <p:sp>
        <p:nvSpPr>
          <p:cNvPr id="18" name="CuadroTexto 17">
            <a:extLst>
              <a:ext uri="{FF2B5EF4-FFF2-40B4-BE49-F238E27FC236}">
                <a16:creationId xmlns:a16="http://schemas.microsoft.com/office/drawing/2014/main" id="{908714EC-3BB3-4115-808B-382CC1ABD428}"/>
              </a:ext>
            </a:extLst>
          </p:cNvPr>
          <p:cNvSpPr txBox="1"/>
          <p:nvPr/>
        </p:nvSpPr>
        <p:spPr>
          <a:xfrm>
            <a:off x="4758428" y="6620196"/>
            <a:ext cx="7433569" cy="230832"/>
          </a:xfrm>
          <a:prstGeom prst="rect">
            <a:avLst/>
          </a:prstGeom>
          <a:noFill/>
        </p:spPr>
        <p:txBody>
          <a:bodyPr wrap="square" rtlCol="0">
            <a:spAutoFit/>
          </a:bodyPr>
          <a:lstStyle/>
          <a:p>
            <a:pPr algn="r"/>
            <a:r>
              <a:rPr lang="es-ES" sz="900" i="1" dirty="0"/>
              <a:t>D. Gral. de Salud Pública. Unidad de Educación para la Salud. Extremadura, agosto-septiembre 2021 (3ª actualización).</a:t>
            </a:r>
          </a:p>
        </p:txBody>
      </p:sp>
      <p:pic>
        <p:nvPicPr>
          <p:cNvPr id="16" name="Imagen 15" descr="Imagen que contiene Texto&#10;&#10;Descripción generada automáticamente">
            <a:extLst>
              <a:ext uri="{FF2B5EF4-FFF2-40B4-BE49-F238E27FC236}">
                <a16:creationId xmlns:a16="http://schemas.microsoft.com/office/drawing/2014/main" id="{8BAE625B-0878-49AC-977A-1110BC552F15}"/>
              </a:ext>
            </a:extLst>
          </p:cNvPr>
          <p:cNvPicPr>
            <a:picLocks noChangeAspect="1"/>
          </p:cNvPicPr>
          <p:nvPr/>
        </p:nvPicPr>
        <p:blipFill>
          <a:blip r:embed="rId3">
            <a:clrChange>
              <a:clrFrom>
                <a:srgbClr val="FFE699"/>
              </a:clrFrom>
              <a:clrTo>
                <a:srgbClr val="FFE699">
                  <a:alpha val="0"/>
                </a:srgbClr>
              </a:clrTo>
            </a:clrChange>
            <a:extLst>
              <a:ext uri="{28A0092B-C50C-407E-A947-70E740481C1C}">
                <a14:useLocalDpi xmlns:a14="http://schemas.microsoft.com/office/drawing/2010/main" val="0"/>
              </a:ext>
            </a:extLst>
          </a:blip>
          <a:stretch>
            <a:fillRect/>
          </a:stretch>
        </p:blipFill>
        <p:spPr>
          <a:xfrm>
            <a:off x="0" y="6109822"/>
            <a:ext cx="1231499" cy="780356"/>
          </a:xfrm>
          <a:prstGeom prst="rect">
            <a:avLst/>
          </a:prstGeom>
        </p:spPr>
      </p:pic>
      <p:pic>
        <p:nvPicPr>
          <p:cNvPr id="19" name="Imagen 18" descr="Imagen que contiene alimentos, dibujo&#10;&#10;Descripción generada automáticamente">
            <a:extLst>
              <a:ext uri="{FF2B5EF4-FFF2-40B4-BE49-F238E27FC236}">
                <a16:creationId xmlns:a16="http://schemas.microsoft.com/office/drawing/2014/main" id="{9B87B360-F7C3-4BEA-93AC-709C84773E95}"/>
              </a:ext>
            </a:extLst>
          </p:cNvPr>
          <p:cNvPicPr>
            <a:picLocks noChangeAspect="1"/>
          </p:cNvPicPr>
          <p:nvPr/>
        </p:nvPicPr>
        <p:blipFill>
          <a:blip r:embed="rId4">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2176969" y="5542202"/>
            <a:ext cx="496205" cy="441272"/>
          </a:xfrm>
          <a:prstGeom prst="rect">
            <a:avLst/>
          </a:prstGeom>
        </p:spPr>
      </p:pic>
      <p:pic>
        <p:nvPicPr>
          <p:cNvPr id="20" name="Imagen 19" descr="Imagen que contiene alimentos, dibujo&#10;&#10;Descripción generada automáticamente">
            <a:extLst>
              <a:ext uri="{FF2B5EF4-FFF2-40B4-BE49-F238E27FC236}">
                <a16:creationId xmlns:a16="http://schemas.microsoft.com/office/drawing/2014/main" id="{507CBDEB-5CC7-4F8B-B3B8-CE0D89A84526}"/>
              </a:ext>
            </a:extLst>
          </p:cNvPr>
          <p:cNvPicPr>
            <a:picLocks noChangeAspect="1"/>
          </p:cNvPicPr>
          <p:nvPr/>
        </p:nvPicPr>
        <p:blipFill>
          <a:blip r:embed="rId4">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1889233" y="6231620"/>
            <a:ext cx="496205" cy="441272"/>
          </a:xfrm>
          <a:prstGeom prst="rect">
            <a:avLst/>
          </a:prstGeom>
        </p:spPr>
      </p:pic>
      <p:pic>
        <p:nvPicPr>
          <p:cNvPr id="21" name="Imagen 20" descr="Imagen que contiene alimentos, dibujo&#10;&#10;Descripción generada automáticamente">
            <a:extLst>
              <a:ext uri="{FF2B5EF4-FFF2-40B4-BE49-F238E27FC236}">
                <a16:creationId xmlns:a16="http://schemas.microsoft.com/office/drawing/2014/main" id="{9D0197C3-31DA-4311-B98D-0C7441696B55}"/>
              </a:ext>
            </a:extLst>
          </p:cNvPr>
          <p:cNvPicPr>
            <a:picLocks noChangeAspect="1"/>
          </p:cNvPicPr>
          <p:nvPr/>
        </p:nvPicPr>
        <p:blipFill>
          <a:blip r:embed="rId4">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5599795" y="4017001"/>
            <a:ext cx="496205" cy="441272"/>
          </a:xfrm>
          <a:prstGeom prst="rect">
            <a:avLst/>
          </a:prstGeom>
        </p:spPr>
      </p:pic>
      <p:pic>
        <p:nvPicPr>
          <p:cNvPr id="22" name="Imagen 21" descr="Imagen que contiene juego, interior, texto&#10;&#10;Descripción generada automáticamente">
            <a:extLst>
              <a:ext uri="{FF2B5EF4-FFF2-40B4-BE49-F238E27FC236}">
                <a16:creationId xmlns:a16="http://schemas.microsoft.com/office/drawing/2014/main" id="{31F6C58C-5473-49D0-ACEF-455ABEFB469A}"/>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45621" y="0"/>
            <a:ext cx="1246379" cy="1246379"/>
          </a:xfrm>
          <a:prstGeom prst="rect">
            <a:avLst/>
          </a:prstGeom>
        </p:spPr>
      </p:pic>
      <p:sp>
        <p:nvSpPr>
          <p:cNvPr id="23" name="Título 1">
            <a:extLst>
              <a:ext uri="{FF2B5EF4-FFF2-40B4-BE49-F238E27FC236}">
                <a16:creationId xmlns:a16="http://schemas.microsoft.com/office/drawing/2014/main" id="{CD59196F-3BAD-4ABA-98E3-A7CB99CF2F9A}"/>
              </a:ext>
            </a:extLst>
          </p:cNvPr>
          <p:cNvSpPr txBox="1">
            <a:spLocks/>
          </p:cNvSpPr>
          <p:nvPr/>
        </p:nvSpPr>
        <p:spPr>
          <a:xfrm>
            <a:off x="-1" y="0"/>
            <a:ext cx="12192001" cy="44127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400" b="1" dirty="0">
                <a:solidFill>
                  <a:srgbClr val="C00000"/>
                </a:solidFill>
              </a:rPr>
              <a:t>Medidas preventivas básicas frente a COVID-19 en centros educativos</a:t>
            </a:r>
          </a:p>
        </p:txBody>
      </p:sp>
    </p:spTree>
    <p:extLst>
      <p:ext uri="{BB962C8B-B14F-4D97-AF65-F5344CB8AC3E}">
        <p14:creationId xmlns:p14="http://schemas.microsoft.com/office/powerpoint/2010/main" val="41751853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25BDF5DA-1255-4841-9D3B-AE2B4DE4F8D8}"/>
              </a:ext>
            </a:extLst>
          </p:cNvPr>
          <p:cNvPicPr>
            <a:picLocks noChangeAspect="1"/>
          </p:cNvPicPr>
          <p:nvPr/>
        </p:nvPicPr>
        <p:blipFill>
          <a:blip r:embed="rId2">
            <a:clrChange>
              <a:clrFrom>
                <a:srgbClr val="E6FFE6"/>
              </a:clrFrom>
              <a:clrTo>
                <a:srgbClr val="E6FFE6">
                  <a:alpha val="0"/>
                </a:srgbClr>
              </a:clrTo>
            </a:clrChange>
            <a:extLst>
              <a:ext uri="{28A0092B-C50C-407E-A947-70E740481C1C}">
                <a14:useLocalDpi xmlns:a14="http://schemas.microsoft.com/office/drawing/2010/main" val="0"/>
              </a:ext>
            </a:extLst>
          </a:blip>
          <a:stretch>
            <a:fillRect/>
          </a:stretch>
        </p:blipFill>
        <p:spPr>
          <a:xfrm>
            <a:off x="371323" y="1246379"/>
            <a:ext cx="6840305" cy="5419814"/>
          </a:xfrm>
          <a:prstGeom prst="rect">
            <a:avLst/>
          </a:prstGeom>
        </p:spPr>
      </p:pic>
      <p:sp>
        <p:nvSpPr>
          <p:cNvPr id="2" name="Título 1">
            <a:extLst>
              <a:ext uri="{FF2B5EF4-FFF2-40B4-BE49-F238E27FC236}">
                <a16:creationId xmlns:a16="http://schemas.microsoft.com/office/drawing/2014/main" id="{0964EA2F-BFA2-40C9-B505-4A5C4CC6384E}"/>
              </a:ext>
            </a:extLst>
          </p:cNvPr>
          <p:cNvSpPr>
            <a:spLocks noGrp="1"/>
          </p:cNvSpPr>
          <p:nvPr>
            <p:ph type="title"/>
          </p:nvPr>
        </p:nvSpPr>
        <p:spPr/>
        <p:txBody>
          <a:bodyPr/>
          <a:lstStyle/>
          <a:p>
            <a:r>
              <a:rPr lang="es-ES" b="1" dirty="0">
                <a:solidFill>
                  <a:srgbClr val="FF0000"/>
                </a:solidFill>
              </a:rPr>
              <a:t>5. Limpia y desinfecta.</a:t>
            </a:r>
          </a:p>
        </p:txBody>
      </p:sp>
      <p:sp>
        <p:nvSpPr>
          <p:cNvPr id="3" name="Marcador de contenido 2">
            <a:extLst>
              <a:ext uri="{FF2B5EF4-FFF2-40B4-BE49-F238E27FC236}">
                <a16:creationId xmlns:a16="http://schemas.microsoft.com/office/drawing/2014/main" id="{EAD00107-BED7-4D69-A240-FEE7F7B825FC}"/>
              </a:ext>
            </a:extLst>
          </p:cNvPr>
          <p:cNvSpPr>
            <a:spLocks noGrp="1"/>
          </p:cNvSpPr>
          <p:nvPr>
            <p:ph idx="1"/>
          </p:nvPr>
        </p:nvSpPr>
        <p:spPr>
          <a:xfrm>
            <a:off x="7366396" y="1825625"/>
            <a:ext cx="4162887" cy="4351338"/>
          </a:xfrm>
        </p:spPr>
        <p:txBody>
          <a:bodyPr/>
          <a:lstStyle/>
          <a:p>
            <a:r>
              <a:rPr lang="es-ES" b="1" u="sng" dirty="0">
                <a:solidFill>
                  <a:srgbClr val="0070C0"/>
                </a:solidFill>
              </a:rPr>
              <a:t>¿Por qué?</a:t>
            </a:r>
          </a:p>
          <a:p>
            <a:pPr lvl="1"/>
            <a:r>
              <a:rPr lang="es-ES" dirty="0"/>
              <a:t>Porque </a:t>
            </a:r>
            <a:r>
              <a:rPr lang="es-ES" b="1" dirty="0">
                <a:solidFill>
                  <a:srgbClr val="0070C0"/>
                </a:solidFill>
              </a:rPr>
              <a:t>eliminarás al virus si está en esos objetos</a:t>
            </a:r>
            <a:r>
              <a:rPr lang="es-ES" dirty="0"/>
              <a:t>.</a:t>
            </a:r>
          </a:p>
          <a:p>
            <a:pPr lvl="1"/>
            <a:endParaRPr lang="es-ES" dirty="0"/>
          </a:p>
          <a:p>
            <a:pPr lvl="1"/>
            <a:r>
              <a:rPr lang="es-ES" dirty="0"/>
              <a:t>Puedes usar </a:t>
            </a:r>
            <a:r>
              <a:rPr lang="es-ES" b="1" dirty="0">
                <a:solidFill>
                  <a:srgbClr val="0070C0"/>
                </a:solidFill>
              </a:rPr>
              <a:t>alcohol</a:t>
            </a:r>
            <a:r>
              <a:rPr lang="es-ES" dirty="0"/>
              <a:t> para limpiar y desinfectar tu móvil, llaves, bolis, gafas, etc. </a:t>
            </a:r>
          </a:p>
          <a:p>
            <a:pPr lvl="1"/>
            <a:endParaRPr lang="es-ES" dirty="0"/>
          </a:p>
          <a:p>
            <a:pPr lvl="1"/>
            <a:r>
              <a:rPr lang="es-ES" dirty="0"/>
              <a:t>Hazlo siempre </a:t>
            </a:r>
            <a:r>
              <a:rPr lang="es-ES" dirty="0">
                <a:solidFill>
                  <a:srgbClr val="0070C0"/>
                </a:solidFill>
              </a:rPr>
              <a:t>en un sitio bien </a:t>
            </a:r>
            <a:r>
              <a:rPr lang="es-ES" b="1" dirty="0">
                <a:solidFill>
                  <a:srgbClr val="0070C0"/>
                </a:solidFill>
              </a:rPr>
              <a:t>ventilado</a:t>
            </a:r>
            <a:r>
              <a:rPr lang="es-ES" dirty="0"/>
              <a:t>.</a:t>
            </a:r>
          </a:p>
        </p:txBody>
      </p:sp>
      <p:pic>
        <p:nvPicPr>
          <p:cNvPr id="15" name="Imagen 14" descr="Imagen que contiene alimentos, dibujo&#10;&#10;Descripción generada automáticamente">
            <a:extLst>
              <a:ext uri="{FF2B5EF4-FFF2-40B4-BE49-F238E27FC236}">
                <a16:creationId xmlns:a16="http://schemas.microsoft.com/office/drawing/2014/main" id="{1ED4D4BC-BEC4-439C-9C3B-8E76FFA0C983}"/>
              </a:ext>
            </a:extLst>
          </p:cNvPr>
          <p:cNvPicPr>
            <a:picLocks noChangeAspect="1"/>
          </p:cNvPicPr>
          <p:nvPr/>
        </p:nvPicPr>
        <p:blipFill>
          <a:blip r:embed="rId3">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5836432" y="5370780"/>
            <a:ext cx="259568" cy="230832"/>
          </a:xfrm>
          <a:prstGeom prst="rect">
            <a:avLst/>
          </a:prstGeom>
        </p:spPr>
      </p:pic>
      <p:pic>
        <p:nvPicPr>
          <p:cNvPr id="16" name="Imagen 15" descr="Imagen que contiene alimentos, dibujo&#10;&#10;Descripción generada automáticamente">
            <a:extLst>
              <a:ext uri="{FF2B5EF4-FFF2-40B4-BE49-F238E27FC236}">
                <a16:creationId xmlns:a16="http://schemas.microsoft.com/office/drawing/2014/main" id="{7EC446C1-192A-4E45-B02C-4F569B8488B4}"/>
              </a:ext>
            </a:extLst>
          </p:cNvPr>
          <p:cNvPicPr>
            <a:picLocks noChangeAspect="1"/>
          </p:cNvPicPr>
          <p:nvPr/>
        </p:nvPicPr>
        <p:blipFill>
          <a:blip r:embed="rId3">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5213476" y="3198168"/>
            <a:ext cx="259568" cy="230832"/>
          </a:xfrm>
          <a:prstGeom prst="rect">
            <a:avLst/>
          </a:prstGeom>
        </p:spPr>
      </p:pic>
      <p:pic>
        <p:nvPicPr>
          <p:cNvPr id="17" name="Imagen 16" descr="Imagen que contiene alimentos, dibujo&#10;&#10;Descripción generada automáticamente">
            <a:extLst>
              <a:ext uri="{FF2B5EF4-FFF2-40B4-BE49-F238E27FC236}">
                <a16:creationId xmlns:a16="http://schemas.microsoft.com/office/drawing/2014/main" id="{8D754326-B582-48BB-9BC4-998F69BDFFBB}"/>
              </a:ext>
            </a:extLst>
          </p:cNvPr>
          <p:cNvPicPr>
            <a:picLocks noChangeAspect="1"/>
          </p:cNvPicPr>
          <p:nvPr/>
        </p:nvPicPr>
        <p:blipFill>
          <a:blip r:embed="rId3">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5485687" y="5699673"/>
            <a:ext cx="259568" cy="230832"/>
          </a:xfrm>
          <a:prstGeom prst="rect">
            <a:avLst/>
          </a:prstGeom>
        </p:spPr>
      </p:pic>
      <p:pic>
        <p:nvPicPr>
          <p:cNvPr id="18" name="Imagen 17" descr="Imagen que contiene alimentos, dibujo&#10;&#10;Descripción generada automáticamente">
            <a:extLst>
              <a:ext uri="{FF2B5EF4-FFF2-40B4-BE49-F238E27FC236}">
                <a16:creationId xmlns:a16="http://schemas.microsoft.com/office/drawing/2014/main" id="{25825EA6-15CE-4E80-BC29-18503FEAA54C}"/>
              </a:ext>
            </a:extLst>
          </p:cNvPr>
          <p:cNvPicPr>
            <a:picLocks noChangeAspect="1"/>
          </p:cNvPicPr>
          <p:nvPr/>
        </p:nvPicPr>
        <p:blipFill>
          <a:blip r:embed="rId3">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1998242" y="2340950"/>
            <a:ext cx="259568" cy="230832"/>
          </a:xfrm>
          <a:prstGeom prst="rect">
            <a:avLst/>
          </a:prstGeom>
        </p:spPr>
      </p:pic>
      <p:sp>
        <p:nvSpPr>
          <p:cNvPr id="19" name="CuadroTexto 18">
            <a:extLst>
              <a:ext uri="{FF2B5EF4-FFF2-40B4-BE49-F238E27FC236}">
                <a16:creationId xmlns:a16="http://schemas.microsoft.com/office/drawing/2014/main" id="{C3194517-40C1-46A0-97D2-47308874547D}"/>
              </a:ext>
            </a:extLst>
          </p:cNvPr>
          <p:cNvSpPr txBox="1"/>
          <p:nvPr/>
        </p:nvSpPr>
        <p:spPr>
          <a:xfrm>
            <a:off x="4758428" y="6620196"/>
            <a:ext cx="7433569" cy="230832"/>
          </a:xfrm>
          <a:prstGeom prst="rect">
            <a:avLst/>
          </a:prstGeom>
          <a:noFill/>
        </p:spPr>
        <p:txBody>
          <a:bodyPr wrap="square" rtlCol="0">
            <a:spAutoFit/>
          </a:bodyPr>
          <a:lstStyle/>
          <a:p>
            <a:pPr algn="r"/>
            <a:r>
              <a:rPr lang="es-ES" sz="900" i="1" dirty="0"/>
              <a:t>D. Gral. de Salud Pública. Unidad de Educación para la Salud. Extremadura, agosto-septiembre 2021 (3ª actualización).</a:t>
            </a:r>
          </a:p>
        </p:txBody>
      </p:sp>
      <p:pic>
        <p:nvPicPr>
          <p:cNvPr id="20" name="Imagen 19" descr="Imagen que contiene Texto&#10;&#10;Descripción generada automáticamente">
            <a:extLst>
              <a:ext uri="{FF2B5EF4-FFF2-40B4-BE49-F238E27FC236}">
                <a16:creationId xmlns:a16="http://schemas.microsoft.com/office/drawing/2014/main" id="{59E2AC32-F336-4780-9CB8-F24D5FDE401D}"/>
              </a:ext>
            </a:extLst>
          </p:cNvPr>
          <p:cNvPicPr>
            <a:picLocks noChangeAspect="1"/>
          </p:cNvPicPr>
          <p:nvPr/>
        </p:nvPicPr>
        <p:blipFill>
          <a:blip r:embed="rId4">
            <a:clrChange>
              <a:clrFrom>
                <a:srgbClr val="FFE699"/>
              </a:clrFrom>
              <a:clrTo>
                <a:srgbClr val="FFE699">
                  <a:alpha val="0"/>
                </a:srgbClr>
              </a:clrTo>
            </a:clrChange>
            <a:extLst>
              <a:ext uri="{28A0092B-C50C-407E-A947-70E740481C1C}">
                <a14:useLocalDpi xmlns:a14="http://schemas.microsoft.com/office/drawing/2010/main" val="0"/>
              </a:ext>
            </a:extLst>
          </a:blip>
          <a:stretch>
            <a:fillRect/>
          </a:stretch>
        </p:blipFill>
        <p:spPr>
          <a:xfrm>
            <a:off x="0" y="6109822"/>
            <a:ext cx="1231499" cy="780356"/>
          </a:xfrm>
          <a:prstGeom prst="rect">
            <a:avLst/>
          </a:prstGeom>
        </p:spPr>
      </p:pic>
      <p:pic>
        <p:nvPicPr>
          <p:cNvPr id="21" name="Imagen 20" descr="Imagen que contiene alimentos, dibujo&#10;&#10;Descripción generada automáticamente">
            <a:extLst>
              <a:ext uri="{FF2B5EF4-FFF2-40B4-BE49-F238E27FC236}">
                <a16:creationId xmlns:a16="http://schemas.microsoft.com/office/drawing/2014/main" id="{5572CF33-7180-4C6C-816D-2A95ED0FF426}"/>
              </a:ext>
            </a:extLst>
          </p:cNvPr>
          <p:cNvPicPr>
            <a:picLocks noChangeAspect="1"/>
          </p:cNvPicPr>
          <p:nvPr/>
        </p:nvPicPr>
        <p:blipFill>
          <a:blip r:embed="rId3">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5909506" y="4929508"/>
            <a:ext cx="496205" cy="441272"/>
          </a:xfrm>
          <a:prstGeom prst="rect">
            <a:avLst/>
          </a:prstGeom>
        </p:spPr>
      </p:pic>
      <p:pic>
        <p:nvPicPr>
          <p:cNvPr id="22" name="Imagen 21" descr="Imagen que contiene alimentos, dibujo&#10;&#10;Descripción generada automáticamente">
            <a:extLst>
              <a:ext uri="{FF2B5EF4-FFF2-40B4-BE49-F238E27FC236}">
                <a16:creationId xmlns:a16="http://schemas.microsoft.com/office/drawing/2014/main" id="{3FE62DE2-A303-4F9E-B0A3-B810D895C6AF}"/>
              </a:ext>
            </a:extLst>
          </p:cNvPr>
          <p:cNvPicPr>
            <a:picLocks noChangeAspect="1"/>
          </p:cNvPicPr>
          <p:nvPr/>
        </p:nvPicPr>
        <p:blipFill>
          <a:blip r:embed="rId3">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6850955" y="2868826"/>
            <a:ext cx="496205" cy="441272"/>
          </a:xfrm>
          <a:prstGeom prst="rect">
            <a:avLst/>
          </a:prstGeom>
        </p:spPr>
      </p:pic>
      <p:pic>
        <p:nvPicPr>
          <p:cNvPr id="23" name="Imagen 22" descr="Imagen que contiene alimentos, dibujo&#10;&#10;Descripción generada automáticamente">
            <a:extLst>
              <a:ext uri="{FF2B5EF4-FFF2-40B4-BE49-F238E27FC236}">
                <a16:creationId xmlns:a16="http://schemas.microsoft.com/office/drawing/2014/main" id="{E9E7AFAE-CE19-4E5A-B182-67938FD3E41D}"/>
              </a:ext>
            </a:extLst>
          </p:cNvPr>
          <p:cNvPicPr>
            <a:picLocks noChangeAspect="1"/>
          </p:cNvPicPr>
          <p:nvPr/>
        </p:nvPicPr>
        <p:blipFill>
          <a:blip r:embed="rId3">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3134289" y="2685390"/>
            <a:ext cx="496205" cy="441272"/>
          </a:xfrm>
          <a:prstGeom prst="rect">
            <a:avLst/>
          </a:prstGeom>
        </p:spPr>
      </p:pic>
      <p:pic>
        <p:nvPicPr>
          <p:cNvPr id="24" name="Imagen 23" descr="Imagen que contiene alimentos, dibujo&#10;&#10;Descripción generada automáticamente">
            <a:extLst>
              <a:ext uri="{FF2B5EF4-FFF2-40B4-BE49-F238E27FC236}">
                <a16:creationId xmlns:a16="http://schemas.microsoft.com/office/drawing/2014/main" id="{119C0FC0-B581-4498-AF53-423E68E83E66}"/>
              </a:ext>
            </a:extLst>
          </p:cNvPr>
          <p:cNvPicPr>
            <a:picLocks noChangeAspect="1"/>
          </p:cNvPicPr>
          <p:nvPr/>
        </p:nvPicPr>
        <p:blipFill>
          <a:blip r:embed="rId3">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11519499" y="6019000"/>
            <a:ext cx="496205" cy="441272"/>
          </a:xfrm>
          <a:prstGeom prst="rect">
            <a:avLst/>
          </a:prstGeom>
        </p:spPr>
      </p:pic>
      <p:pic>
        <p:nvPicPr>
          <p:cNvPr id="25" name="Imagen 24" descr="Imagen que contiene juego, interior, texto&#10;&#10;Descripción generada automáticamente">
            <a:extLst>
              <a:ext uri="{FF2B5EF4-FFF2-40B4-BE49-F238E27FC236}">
                <a16:creationId xmlns:a16="http://schemas.microsoft.com/office/drawing/2014/main" id="{A61D9119-0C3D-4CE0-A60C-87AC52324BE1}"/>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45621" y="0"/>
            <a:ext cx="1246379" cy="1246379"/>
          </a:xfrm>
          <a:prstGeom prst="rect">
            <a:avLst/>
          </a:prstGeom>
        </p:spPr>
      </p:pic>
      <p:sp>
        <p:nvSpPr>
          <p:cNvPr id="26" name="Título 1">
            <a:extLst>
              <a:ext uri="{FF2B5EF4-FFF2-40B4-BE49-F238E27FC236}">
                <a16:creationId xmlns:a16="http://schemas.microsoft.com/office/drawing/2014/main" id="{EE0BC271-AB98-4723-AB5F-DDE7F2969DDD}"/>
              </a:ext>
            </a:extLst>
          </p:cNvPr>
          <p:cNvSpPr txBox="1">
            <a:spLocks/>
          </p:cNvSpPr>
          <p:nvPr/>
        </p:nvSpPr>
        <p:spPr>
          <a:xfrm>
            <a:off x="-1" y="0"/>
            <a:ext cx="12192001" cy="44127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400" b="1" dirty="0">
                <a:solidFill>
                  <a:srgbClr val="C00000"/>
                </a:solidFill>
              </a:rPr>
              <a:t>Medidas preventivas básicas frente a COVID-19 en centros educativos</a:t>
            </a:r>
          </a:p>
        </p:txBody>
      </p:sp>
    </p:spTree>
    <p:extLst>
      <p:ext uri="{BB962C8B-B14F-4D97-AF65-F5344CB8AC3E}">
        <p14:creationId xmlns:p14="http://schemas.microsoft.com/office/powerpoint/2010/main" val="10603604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a:extLst>
              <a:ext uri="{FF2B5EF4-FFF2-40B4-BE49-F238E27FC236}">
                <a16:creationId xmlns:a16="http://schemas.microsoft.com/office/drawing/2014/main" id="{54AD5B98-ED6A-46B7-BCCC-52D7C887239A}"/>
              </a:ext>
            </a:extLst>
          </p:cNvPr>
          <p:cNvPicPr>
            <a:picLocks noChangeAspect="1"/>
          </p:cNvPicPr>
          <p:nvPr/>
        </p:nvPicPr>
        <p:blipFill>
          <a:blip r:embed="rId2">
            <a:clrChange>
              <a:clrFrom>
                <a:srgbClr val="E6FFE6"/>
              </a:clrFrom>
              <a:clrTo>
                <a:srgbClr val="E6FFE6">
                  <a:alpha val="0"/>
                </a:srgbClr>
              </a:clrTo>
            </a:clrChange>
            <a:extLst>
              <a:ext uri="{28A0092B-C50C-407E-A947-70E740481C1C}">
                <a14:useLocalDpi xmlns:a14="http://schemas.microsoft.com/office/drawing/2010/main" val="0"/>
              </a:ext>
            </a:extLst>
          </a:blip>
          <a:stretch>
            <a:fillRect/>
          </a:stretch>
        </p:blipFill>
        <p:spPr>
          <a:xfrm>
            <a:off x="2547170" y="3164417"/>
            <a:ext cx="1857816" cy="2353727"/>
          </a:xfrm>
          <a:prstGeom prst="rect">
            <a:avLst/>
          </a:prstGeom>
        </p:spPr>
      </p:pic>
      <p:pic>
        <p:nvPicPr>
          <p:cNvPr id="15" name="Imagen 14" descr="Imagen que contiene interior, viendo, cara, gato&#10;&#10;Descripción generada automáticamente">
            <a:extLst>
              <a:ext uri="{FF2B5EF4-FFF2-40B4-BE49-F238E27FC236}">
                <a16:creationId xmlns:a16="http://schemas.microsoft.com/office/drawing/2014/main" id="{3D295448-C048-4214-9648-AE7C3EC9CA00}"/>
              </a:ext>
            </a:extLst>
          </p:cNvPr>
          <p:cNvPicPr>
            <a:picLocks noChangeAspect="1"/>
          </p:cNvPicPr>
          <p:nvPr/>
        </p:nvPicPr>
        <p:blipFill>
          <a:blip r:embed="rId3">
            <a:clrChange>
              <a:clrFrom>
                <a:srgbClr val="E6FFE6"/>
              </a:clrFrom>
              <a:clrTo>
                <a:srgbClr val="E6FFE6">
                  <a:alpha val="0"/>
                </a:srgbClr>
              </a:clrTo>
            </a:clrChange>
            <a:extLst>
              <a:ext uri="{28A0092B-C50C-407E-A947-70E740481C1C}">
                <a14:useLocalDpi xmlns:a14="http://schemas.microsoft.com/office/drawing/2010/main" val="0"/>
              </a:ext>
            </a:extLst>
          </a:blip>
          <a:stretch>
            <a:fillRect/>
          </a:stretch>
        </p:blipFill>
        <p:spPr>
          <a:xfrm>
            <a:off x="1394635" y="1131730"/>
            <a:ext cx="4162887" cy="2250144"/>
          </a:xfrm>
          <a:prstGeom prst="rect">
            <a:avLst/>
          </a:prstGeom>
        </p:spPr>
      </p:pic>
      <p:sp>
        <p:nvSpPr>
          <p:cNvPr id="2" name="Título 1">
            <a:extLst>
              <a:ext uri="{FF2B5EF4-FFF2-40B4-BE49-F238E27FC236}">
                <a16:creationId xmlns:a16="http://schemas.microsoft.com/office/drawing/2014/main" id="{0964EA2F-BFA2-40C9-B505-4A5C4CC6384E}"/>
              </a:ext>
            </a:extLst>
          </p:cNvPr>
          <p:cNvSpPr>
            <a:spLocks noGrp="1"/>
          </p:cNvSpPr>
          <p:nvPr>
            <p:ph type="title"/>
          </p:nvPr>
        </p:nvSpPr>
        <p:spPr/>
        <p:txBody>
          <a:bodyPr/>
          <a:lstStyle/>
          <a:p>
            <a:r>
              <a:rPr lang="es-ES" b="1" dirty="0">
                <a:solidFill>
                  <a:srgbClr val="FF0000"/>
                </a:solidFill>
              </a:rPr>
              <a:t>6. No toques tu cara ni la de los demás.</a:t>
            </a:r>
          </a:p>
        </p:txBody>
      </p:sp>
      <p:sp>
        <p:nvSpPr>
          <p:cNvPr id="9" name="Marcador de contenido 2">
            <a:extLst>
              <a:ext uri="{FF2B5EF4-FFF2-40B4-BE49-F238E27FC236}">
                <a16:creationId xmlns:a16="http://schemas.microsoft.com/office/drawing/2014/main" id="{5A4EBF7C-2796-4483-ABAE-F7428A684C8C}"/>
              </a:ext>
            </a:extLst>
          </p:cNvPr>
          <p:cNvSpPr>
            <a:spLocks noGrp="1"/>
          </p:cNvSpPr>
          <p:nvPr>
            <p:ph idx="1"/>
          </p:nvPr>
        </p:nvSpPr>
        <p:spPr>
          <a:xfrm>
            <a:off x="7366396" y="1825624"/>
            <a:ext cx="4548513" cy="4787599"/>
          </a:xfrm>
        </p:spPr>
        <p:txBody>
          <a:bodyPr>
            <a:normAutofit fontScale="92500"/>
          </a:bodyPr>
          <a:lstStyle/>
          <a:p>
            <a:r>
              <a:rPr lang="es-ES" b="1" u="sng" dirty="0">
                <a:solidFill>
                  <a:srgbClr val="0070C0"/>
                </a:solidFill>
              </a:rPr>
              <a:t>¿Por qué?</a:t>
            </a:r>
          </a:p>
          <a:p>
            <a:pPr lvl="1"/>
            <a:r>
              <a:rPr lang="es-ES" dirty="0"/>
              <a:t>Porque </a:t>
            </a:r>
            <a:r>
              <a:rPr lang="es-ES" b="1" dirty="0">
                <a:solidFill>
                  <a:srgbClr val="0070C0"/>
                </a:solidFill>
              </a:rPr>
              <a:t>las manos tocan muchas superficies y objetos que podrían contener el virus.</a:t>
            </a:r>
            <a:endParaRPr lang="es-ES" dirty="0"/>
          </a:p>
          <a:p>
            <a:pPr lvl="1"/>
            <a:endParaRPr lang="es-ES" dirty="0"/>
          </a:p>
          <a:p>
            <a:pPr lvl="1"/>
            <a:r>
              <a:rPr lang="es-ES" dirty="0"/>
              <a:t>Si te tocas la cara sin haberte lavado bien las manos, puedes contagiarte. </a:t>
            </a:r>
            <a:r>
              <a:rPr lang="es-ES" b="1" dirty="0">
                <a:solidFill>
                  <a:srgbClr val="0070C0"/>
                </a:solidFill>
              </a:rPr>
              <a:t>¡¡Cuidado!! </a:t>
            </a:r>
            <a:r>
              <a:rPr lang="es-ES" dirty="0">
                <a:solidFill>
                  <a:srgbClr val="0070C0"/>
                </a:solidFill>
              </a:rPr>
              <a:t>lo hacemos muchas veces al cabo del día sin darnos cuenta.</a:t>
            </a:r>
          </a:p>
          <a:p>
            <a:pPr lvl="1"/>
            <a:endParaRPr lang="es-ES" dirty="0"/>
          </a:p>
          <a:p>
            <a:pPr lvl="1"/>
            <a:r>
              <a:rPr lang="es-ES" dirty="0"/>
              <a:t>Por igual motivo, tampoco debes tocar la cara a otras personas.</a:t>
            </a:r>
          </a:p>
        </p:txBody>
      </p:sp>
      <p:pic>
        <p:nvPicPr>
          <p:cNvPr id="19" name="Imagen 18" descr="Imagen que contiene sombrero&#10;&#10;Descripción generada automáticamente">
            <a:extLst>
              <a:ext uri="{FF2B5EF4-FFF2-40B4-BE49-F238E27FC236}">
                <a16:creationId xmlns:a16="http://schemas.microsoft.com/office/drawing/2014/main" id="{9A81651F-6CCD-4233-B763-1F0DE30F7EA0}"/>
              </a:ext>
            </a:extLst>
          </p:cNvPr>
          <p:cNvPicPr>
            <a:picLocks noChangeAspect="1"/>
          </p:cNvPicPr>
          <p:nvPr/>
        </p:nvPicPr>
        <p:blipFill>
          <a:blip r:embed="rId4">
            <a:clrChange>
              <a:clrFrom>
                <a:srgbClr val="E6FFE6"/>
              </a:clrFrom>
              <a:clrTo>
                <a:srgbClr val="E6FFE6">
                  <a:alpha val="0"/>
                </a:srgbClr>
              </a:clrTo>
            </a:clrChange>
            <a:extLst>
              <a:ext uri="{28A0092B-C50C-407E-A947-70E740481C1C}">
                <a14:useLocalDpi xmlns:a14="http://schemas.microsoft.com/office/drawing/2010/main" val="0"/>
              </a:ext>
            </a:extLst>
          </a:blip>
          <a:stretch>
            <a:fillRect/>
          </a:stretch>
        </p:blipFill>
        <p:spPr>
          <a:xfrm>
            <a:off x="1919136" y="5404951"/>
            <a:ext cx="3008065" cy="1453049"/>
          </a:xfrm>
          <a:prstGeom prst="rect">
            <a:avLst/>
          </a:prstGeom>
        </p:spPr>
      </p:pic>
      <p:pic>
        <p:nvPicPr>
          <p:cNvPr id="20" name="Imagen 19" descr="Imagen que contiene alimentos, dibujo&#10;&#10;Descripción generada automáticamente">
            <a:extLst>
              <a:ext uri="{FF2B5EF4-FFF2-40B4-BE49-F238E27FC236}">
                <a16:creationId xmlns:a16="http://schemas.microsoft.com/office/drawing/2014/main" id="{161768C2-03AE-4CB1-AEE1-21E779890922}"/>
              </a:ext>
            </a:extLst>
          </p:cNvPr>
          <p:cNvPicPr>
            <a:picLocks noChangeAspect="1"/>
          </p:cNvPicPr>
          <p:nvPr/>
        </p:nvPicPr>
        <p:blipFill>
          <a:blip r:embed="rId5">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3986171" y="6150503"/>
            <a:ext cx="259568" cy="230832"/>
          </a:xfrm>
          <a:prstGeom prst="rect">
            <a:avLst/>
          </a:prstGeom>
        </p:spPr>
      </p:pic>
      <p:pic>
        <p:nvPicPr>
          <p:cNvPr id="21" name="Imagen 20" descr="Imagen que contiene alimentos, dibujo&#10;&#10;Descripción generada automáticamente">
            <a:extLst>
              <a:ext uri="{FF2B5EF4-FFF2-40B4-BE49-F238E27FC236}">
                <a16:creationId xmlns:a16="http://schemas.microsoft.com/office/drawing/2014/main" id="{28C72540-F50F-4556-86DB-9D130D89510D}"/>
              </a:ext>
            </a:extLst>
          </p:cNvPr>
          <p:cNvPicPr>
            <a:picLocks noChangeAspect="1"/>
          </p:cNvPicPr>
          <p:nvPr/>
        </p:nvPicPr>
        <p:blipFill>
          <a:blip r:embed="rId5">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3690573" y="5096042"/>
            <a:ext cx="259568" cy="230832"/>
          </a:xfrm>
          <a:prstGeom prst="rect">
            <a:avLst/>
          </a:prstGeom>
        </p:spPr>
      </p:pic>
      <p:sp>
        <p:nvSpPr>
          <p:cNvPr id="22" name="CuadroTexto 21">
            <a:extLst>
              <a:ext uri="{FF2B5EF4-FFF2-40B4-BE49-F238E27FC236}">
                <a16:creationId xmlns:a16="http://schemas.microsoft.com/office/drawing/2014/main" id="{1F7EEE51-1506-48D1-8D0B-7640E1E44CC0}"/>
              </a:ext>
            </a:extLst>
          </p:cNvPr>
          <p:cNvSpPr txBox="1"/>
          <p:nvPr/>
        </p:nvSpPr>
        <p:spPr>
          <a:xfrm>
            <a:off x="4758428" y="6620196"/>
            <a:ext cx="7433569" cy="230832"/>
          </a:xfrm>
          <a:prstGeom prst="rect">
            <a:avLst/>
          </a:prstGeom>
          <a:noFill/>
        </p:spPr>
        <p:txBody>
          <a:bodyPr wrap="square" rtlCol="0">
            <a:spAutoFit/>
          </a:bodyPr>
          <a:lstStyle/>
          <a:p>
            <a:pPr algn="r"/>
            <a:r>
              <a:rPr lang="es-ES" sz="900" i="1" dirty="0"/>
              <a:t>D. Gral. de Salud Pública. Unidad de Educación para la Salud. Extremadura, agosto-septiembre 2021 (3ª actualización).</a:t>
            </a:r>
          </a:p>
        </p:txBody>
      </p:sp>
      <p:pic>
        <p:nvPicPr>
          <p:cNvPr id="18" name="Imagen 17" descr="Imagen que contiene alimentos, dibujo&#10;&#10;Descripción generada automáticamente">
            <a:extLst>
              <a:ext uri="{FF2B5EF4-FFF2-40B4-BE49-F238E27FC236}">
                <a16:creationId xmlns:a16="http://schemas.microsoft.com/office/drawing/2014/main" id="{D6710FA7-8AA7-4A23-8182-C49BC131A1BB}"/>
              </a:ext>
            </a:extLst>
          </p:cNvPr>
          <p:cNvPicPr>
            <a:picLocks noChangeAspect="1"/>
          </p:cNvPicPr>
          <p:nvPr/>
        </p:nvPicPr>
        <p:blipFill>
          <a:blip r:embed="rId5">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6408120" y="2420865"/>
            <a:ext cx="259568" cy="230832"/>
          </a:xfrm>
          <a:prstGeom prst="rect">
            <a:avLst/>
          </a:prstGeom>
        </p:spPr>
      </p:pic>
      <p:pic>
        <p:nvPicPr>
          <p:cNvPr id="23" name="Imagen 22" descr="Imagen que contiene alimentos, dibujo&#10;&#10;Descripción generada automáticamente">
            <a:extLst>
              <a:ext uri="{FF2B5EF4-FFF2-40B4-BE49-F238E27FC236}">
                <a16:creationId xmlns:a16="http://schemas.microsoft.com/office/drawing/2014/main" id="{ACFC99E5-3F0A-40A8-9D66-51B53836439A}"/>
              </a:ext>
            </a:extLst>
          </p:cNvPr>
          <p:cNvPicPr>
            <a:picLocks noChangeAspect="1"/>
          </p:cNvPicPr>
          <p:nvPr/>
        </p:nvPicPr>
        <p:blipFill>
          <a:blip r:embed="rId5">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rot="1543885">
            <a:off x="5691792" y="3684009"/>
            <a:ext cx="2176890" cy="1935896"/>
          </a:xfrm>
          <a:prstGeom prst="rect">
            <a:avLst/>
          </a:prstGeom>
        </p:spPr>
      </p:pic>
      <p:pic>
        <p:nvPicPr>
          <p:cNvPr id="24" name="Imagen 23" descr="Imagen que contiene Texto&#10;&#10;Descripción generada automáticamente">
            <a:extLst>
              <a:ext uri="{FF2B5EF4-FFF2-40B4-BE49-F238E27FC236}">
                <a16:creationId xmlns:a16="http://schemas.microsoft.com/office/drawing/2014/main" id="{8227FC20-F70B-4DDE-B702-285B5B18E641}"/>
              </a:ext>
            </a:extLst>
          </p:cNvPr>
          <p:cNvPicPr>
            <a:picLocks noChangeAspect="1"/>
          </p:cNvPicPr>
          <p:nvPr/>
        </p:nvPicPr>
        <p:blipFill>
          <a:blip r:embed="rId6">
            <a:clrChange>
              <a:clrFrom>
                <a:srgbClr val="FFE699"/>
              </a:clrFrom>
              <a:clrTo>
                <a:srgbClr val="FFE699">
                  <a:alpha val="0"/>
                </a:srgbClr>
              </a:clrTo>
            </a:clrChange>
            <a:extLst>
              <a:ext uri="{28A0092B-C50C-407E-A947-70E740481C1C}">
                <a14:useLocalDpi xmlns:a14="http://schemas.microsoft.com/office/drawing/2010/main" val="0"/>
              </a:ext>
            </a:extLst>
          </a:blip>
          <a:stretch>
            <a:fillRect/>
          </a:stretch>
        </p:blipFill>
        <p:spPr>
          <a:xfrm>
            <a:off x="0" y="6109822"/>
            <a:ext cx="1231499" cy="780356"/>
          </a:xfrm>
          <a:prstGeom prst="rect">
            <a:avLst/>
          </a:prstGeom>
        </p:spPr>
      </p:pic>
      <p:pic>
        <p:nvPicPr>
          <p:cNvPr id="25" name="Imagen 24" descr="Imagen que contiene alimentos, dibujo&#10;&#10;Descripción generada automáticamente">
            <a:extLst>
              <a:ext uri="{FF2B5EF4-FFF2-40B4-BE49-F238E27FC236}">
                <a16:creationId xmlns:a16="http://schemas.microsoft.com/office/drawing/2014/main" id="{1DC98F2D-30FC-4E0D-97CC-0F9BF414C81A}"/>
              </a:ext>
            </a:extLst>
          </p:cNvPr>
          <p:cNvPicPr>
            <a:picLocks noChangeAspect="1"/>
          </p:cNvPicPr>
          <p:nvPr/>
        </p:nvPicPr>
        <p:blipFill>
          <a:blip r:embed="rId5">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5736445" y="5996475"/>
            <a:ext cx="496205" cy="441272"/>
          </a:xfrm>
          <a:prstGeom prst="rect">
            <a:avLst/>
          </a:prstGeom>
        </p:spPr>
      </p:pic>
      <p:pic>
        <p:nvPicPr>
          <p:cNvPr id="26" name="Imagen 25" descr="Imagen que contiene alimentos, dibujo&#10;&#10;Descripción generada automáticamente">
            <a:extLst>
              <a:ext uri="{FF2B5EF4-FFF2-40B4-BE49-F238E27FC236}">
                <a16:creationId xmlns:a16="http://schemas.microsoft.com/office/drawing/2014/main" id="{2684EBBF-0096-47C5-A4E4-B2A9811991A2}"/>
              </a:ext>
            </a:extLst>
          </p:cNvPr>
          <p:cNvPicPr>
            <a:picLocks noChangeAspect="1"/>
          </p:cNvPicPr>
          <p:nvPr/>
        </p:nvPicPr>
        <p:blipFill>
          <a:blip r:embed="rId5">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74060" y="3307439"/>
            <a:ext cx="496205" cy="441272"/>
          </a:xfrm>
          <a:prstGeom prst="rect">
            <a:avLst/>
          </a:prstGeom>
        </p:spPr>
      </p:pic>
      <p:pic>
        <p:nvPicPr>
          <p:cNvPr id="27" name="Imagen 26" descr="Imagen que contiene juego, interior, texto&#10;&#10;Descripción generada automáticamente">
            <a:extLst>
              <a:ext uri="{FF2B5EF4-FFF2-40B4-BE49-F238E27FC236}">
                <a16:creationId xmlns:a16="http://schemas.microsoft.com/office/drawing/2014/main" id="{38C59AC9-0369-4A26-9846-F848B46B68C1}"/>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45621" y="0"/>
            <a:ext cx="1246379" cy="1246379"/>
          </a:xfrm>
          <a:prstGeom prst="rect">
            <a:avLst/>
          </a:prstGeom>
        </p:spPr>
      </p:pic>
      <p:sp>
        <p:nvSpPr>
          <p:cNvPr id="28" name="Título 1">
            <a:extLst>
              <a:ext uri="{FF2B5EF4-FFF2-40B4-BE49-F238E27FC236}">
                <a16:creationId xmlns:a16="http://schemas.microsoft.com/office/drawing/2014/main" id="{6F23B0FA-B2CC-476C-BDAB-60B74A03E967}"/>
              </a:ext>
            </a:extLst>
          </p:cNvPr>
          <p:cNvSpPr txBox="1">
            <a:spLocks/>
          </p:cNvSpPr>
          <p:nvPr/>
        </p:nvSpPr>
        <p:spPr>
          <a:xfrm>
            <a:off x="-1" y="0"/>
            <a:ext cx="12192001" cy="44127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400" b="1" dirty="0">
                <a:solidFill>
                  <a:srgbClr val="C00000"/>
                </a:solidFill>
              </a:rPr>
              <a:t>Medidas preventivas básicas frente a COVID-19 en centros educativos</a:t>
            </a:r>
          </a:p>
        </p:txBody>
      </p:sp>
    </p:spTree>
    <p:extLst>
      <p:ext uri="{BB962C8B-B14F-4D97-AF65-F5344CB8AC3E}">
        <p14:creationId xmlns:p14="http://schemas.microsoft.com/office/powerpoint/2010/main" val="12926129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descr="Imagen que contiene interior, pequeño, viendo, cara&#10;&#10;Descripción generada automáticamente">
            <a:extLst>
              <a:ext uri="{FF2B5EF4-FFF2-40B4-BE49-F238E27FC236}">
                <a16:creationId xmlns:a16="http://schemas.microsoft.com/office/drawing/2014/main" id="{34E01068-BFC6-418F-8362-ADA0589A7FE5}"/>
              </a:ext>
            </a:extLst>
          </p:cNvPr>
          <p:cNvPicPr>
            <a:picLocks noChangeAspect="1"/>
          </p:cNvPicPr>
          <p:nvPr/>
        </p:nvPicPr>
        <p:blipFill>
          <a:blip r:embed="rId2">
            <a:clrChange>
              <a:clrFrom>
                <a:srgbClr val="E5FFE4"/>
              </a:clrFrom>
              <a:clrTo>
                <a:srgbClr val="E5FFE4">
                  <a:alpha val="0"/>
                </a:srgbClr>
              </a:clrTo>
            </a:clrChange>
            <a:extLst>
              <a:ext uri="{28A0092B-C50C-407E-A947-70E740481C1C}">
                <a14:useLocalDpi xmlns:a14="http://schemas.microsoft.com/office/drawing/2010/main" val="0"/>
              </a:ext>
            </a:extLst>
          </a:blip>
          <a:stretch>
            <a:fillRect/>
          </a:stretch>
        </p:blipFill>
        <p:spPr>
          <a:xfrm>
            <a:off x="2028222" y="2346036"/>
            <a:ext cx="4782655" cy="4529913"/>
          </a:xfrm>
          <a:prstGeom prst="rect">
            <a:avLst/>
          </a:prstGeom>
        </p:spPr>
      </p:pic>
      <p:sp>
        <p:nvSpPr>
          <p:cNvPr id="2" name="Título 1">
            <a:extLst>
              <a:ext uri="{FF2B5EF4-FFF2-40B4-BE49-F238E27FC236}">
                <a16:creationId xmlns:a16="http://schemas.microsoft.com/office/drawing/2014/main" id="{0964EA2F-BFA2-40C9-B505-4A5C4CC6384E}"/>
              </a:ext>
            </a:extLst>
          </p:cNvPr>
          <p:cNvSpPr>
            <a:spLocks noGrp="1"/>
          </p:cNvSpPr>
          <p:nvPr>
            <p:ph type="title"/>
          </p:nvPr>
        </p:nvSpPr>
        <p:spPr/>
        <p:txBody>
          <a:bodyPr/>
          <a:lstStyle/>
          <a:p>
            <a:r>
              <a:rPr lang="es-ES" b="1" dirty="0">
                <a:solidFill>
                  <a:srgbClr val="FF0000"/>
                </a:solidFill>
              </a:rPr>
              <a:t>7. No des besos, manos ni abrazos.</a:t>
            </a:r>
          </a:p>
        </p:txBody>
      </p:sp>
      <p:sp>
        <p:nvSpPr>
          <p:cNvPr id="8" name="Marcador de contenido 2">
            <a:extLst>
              <a:ext uri="{FF2B5EF4-FFF2-40B4-BE49-F238E27FC236}">
                <a16:creationId xmlns:a16="http://schemas.microsoft.com/office/drawing/2014/main" id="{EB1E882C-47A3-4994-B9CB-02F7BE7B5D0C}"/>
              </a:ext>
            </a:extLst>
          </p:cNvPr>
          <p:cNvSpPr>
            <a:spLocks noGrp="1"/>
          </p:cNvSpPr>
          <p:nvPr>
            <p:ph idx="1"/>
          </p:nvPr>
        </p:nvSpPr>
        <p:spPr>
          <a:xfrm>
            <a:off x="7366396" y="1825624"/>
            <a:ext cx="4760478" cy="4794571"/>
          </a:xfrm>
        </p:spPr>
        <p:txBody>
          <a:bodyPr>
            <a:normAutofit/>
          </a:bodyPr>
          <a:lstStyle/>
          <a:p>
            <a:r>
              <a:rPr lang="es-ES" b="1" u="sng" dirty="0">
                <a:solidFill>
                  <a:srgbClr val="0070C0"/>
                </a:solidFill>
              </a:rPr>
              <a:t>¿Por qué?</a:t>
            </a:r>
          </a:p>
          <a:p>
            <a:pPr lvl="1"/>
            <a:r>
              <a:rPr lang="es-ES" dirty="0"/>
              <a:t>Porque las </a:t>
            </a:r>
            <a:r>
              <a:rPr lang="es-ES" b="1" dirty="0">
                <a:solidFill>
                  <a:srgbClr val="0070C0"/>
                </a:solidFill>
              </a:rPr>
              <a:t>manos y la ropa </a:t>
            </a:r>
            <a:r>
              <a:rPr lang="es-ES" dirty="0"/>
              <a:t>pueden estar </a:t>
            </a:r>
            <a:r>
              <a:rPr lang="es-ES" b="1" dirty="0">
                <a:solidFill>
                  <a:srgbClr val="0070C0"/>
                </a:solidFill>
              </a:rPr>
              <a:t>contaminadas</a:t>
            </a:r>
            <a:r>
              <a:rPr lang="es-ES" dirty="0"/>
              <a:t> con el virus.</a:t>
            </a:r>
          </a:p>
          <a:p>
            <a:pPr lvl="1"/>
            <a:endParaRPr lang="es-ES" dirty="0"/>
          </a:p>
          <a:p>
            <a:pPr lvl="1"/>
            <a:r>
              <a:rPr lang="es-ES" dirty="0"/>
              <a:t>Además, </a:t>
            </a:r>
            <a:r>
              <a:rPr lang="es-ES" b="1" dirty="0">
                <a:solidFill>
                  <a:srgbClr val="0070C0"/>
                </a:solidFill>
              </a:rPr>
              <a:t>al abrazar, también puedes contagiarte por gotitas </a:t>
            </a:r>
            <a:r>
              <a:rPr lang="es-ES" dirty="0"/>
              <a:t>expulsadas al hablar, gritar, etc., pues estás muy cerca de la otra persona.</a:t>
            </a:r>
          </a:p>
          <a:p>
            <a:pPr lvl="1"/>
            <a:endParaRPr lang="es-ES" dirty="0"/>
          </a:p>
          <a:p>
            <a:pPr lvl="1"/>
            <a:r>
              <a:rPr lang="es-ES" dirty="0"/>
              <a:t>Recuerda, el virus también puede transmitirse por </a:t>
            </a:r>
            <a:r>
              <a:rPr lang="es-ES" b="1" dirty="0">
                <a:solidFill>
                  <a:srgbClr val="0070C0"/>
                </a:solidFill>
              </a:rPr>
              <a:t>saliva</a:t>
            </a:r>
            <a:r>
              <a:rPr lang="es-ES" dirty="0"/>
              <a:t>.</a:t>
            </a:r>
          </a:p>
        </p:txBody>
      </p:sp>
      <p:sp>
        <p:nvSpPr>
          <p:cNvPr id="12" name="CuadroTexto 11">
            <a:extLst>
              <a:ext uri="{FF2B5EF4-FFF2-40B4-BE49-F238E27FC236}">
                <a16:creationId xmlns:a16="http://schemas.microsoft.com/office/drawing/2014/main" id="{A096C916-46A4-4B67-9850-FE08B86E15F9}"/>
              </a:ext>
            </a:extLst>
          </p:cNvPr>
          <p:cNvSpPr txBox="1"/>
          <p:nvPr/>
        </p:nvSpPr>
        <p:spPr>
          <a:xfrm>
            <a:off x="173555" y="3458536"/>
            <a:ext cx="1796752" cy="2031325"/>
          </a:xfrm>
          <a:prstGeom prst="rect">
            <a:avLst/>
          </a:prstGeom>
          <a:solidFill>
            <a:srgbClr val="FFFF00"/>
          </a:solidFill>
          <a:ln>
            <a:solidFill>
              <a:srgbClr val="FF0000"/>
            </a:solidFill>
          </a:ln>
        </p:spPr>
        <p:txBody>
          <a:bodyPr wrap="square" rtlCol="0">
            <a:spAutoFit/>
          </a:bodyPr>
          <a:lstStyle/>
          <a:p>
            <a:pPr algn="ctr"/>
            <a:r>
              <a:rPr lang="es-ES" b="1" dirty="0">
                <a:solidFill>
                  <a:srgbClr val="0070C0"/>
                </a:solidFill>
              </a:rPr>
              <a:t>Los besos pueden transmitir el virus por saliva o por tener que acercarse a la otra persona.</a:t>
            </a:r>
          </a:p>
        </p:txBody>
      </p:sp>
      <p:pic>
        <p:nvPicPr>
          <p:cNvPr id="20" name="Imagen 19" descr="Imagen que contiene sombrero, flor, fruta&#10;&#10;Descripción generada automáticamente">
            <a:extLst>
              <a:ext uri="{FF2B5EF4-FFF2-40B4-BE49-F238E27FC236}">
                <a16:creationId xmlns:a16="http://schemas.microsoft.com/office/drawing/2014/main" id="{7A1921E5-4910-41A6-9D1E-144AD21531E2}"/>
              </a:ext>
            </a:extLst>
          </p:cNvPr>
          <p:cNvPicPr>
            <a:picLocks noChangeAspect="1"/>
          </p:cNvPicPr>
          <p:nvPr/>
        </p:nvPicPr>
        <p:blipFill>
          <a:blip r:embed="rId3">
            <a:clrChange>
              <a:clrFrom>
                <a:srgbClr val="E3FDE2"/>
              </a:clrFrom>
              <a:clrTo>
                <a:srgbClr val="E3FDE2">
                  <a:alpha val="0"/>
                </a:srgbClr>
              </a:clrTo>
            </a:clrChange>
            <a:extLst>
              <a:ext uri="{28A0092B-C50C-407E-A947-70E740481C1C}">
                <a14:useLocalDpi xmlns:a14="http://schemas.microsoft.com/office/drawing/2010/main" val="0"/>
              </a:ext>
            </a:extLst>
          </a:blip>
          <a:stretch>
            <a:fillRect/>
          </a:stretch>
        </p:blipFill>
        <p:spPr>
          <a:xfrm>
            <a:off x="1827518" y="1507475"/>
            <a:ext cx="1325880" cy="1051560"/>
          </a:xfrm>
          <a:prstGeom prst="rect">
            <a:avLst/>
          </a:prstGeom>
        </p:spPr>
      </p:pic>
      <p:cxnSp>
        <p:nvCxnSpPr>
          <p:cNvPr id="22" name="Conector recto 21">
            <a:extLst>
              <a:ext uri="{FF2B5EF4-FFF2-40B4-BE49-F238E27FC236}">
                <a16:creationId xmlns:a16="http://schemas.microsoft.com/office/drawing/2014/main" id="{452AB185-F2A3-4D28-987B-969034579E6D}"/>
              </a:ext>
            </a:extLst>
          </p:cNvPr>
          <p:cNvCxnSpPr/>
          <p:nvPr/>
        </p:nvCxnSpPr>
        <p:spPr>
          <a:xfrm>
            <a:off x="2027614" y="2641600"/>
            <a:ext cx="4493259" cy="3740727"/>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Conector recto 22">
            <a:extLst>
              <a:ext uri="{FF2B5EF4-FFF2-40B4-BE49-F238E27FC236}">
                <a16:creationId xmlns:a16="http://schemas.microsoft.com/office/drawing/2014/main" id="{5DDE08A6-D09C-4CBC-B945-EA78ED284A40}"/>
              </a:ext>
            </a:extLst>
          </p:cNvPr>
          <p:cNvCxnSpPr>
            <a:cxnSpLocks/>
          </p:cNvCxnSpPr>
          <p:nvPr/>
        </p:nvCxnSpPr>
        <p:spPr>
          <a:xfrm flipV="1">
            <a:off x="2142836" y="2559035"/>
            <a:ext cx="4174837" cy="4061161"/>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pic>
        <p:nvPicPr>
          <p:cNvPr id="21" name="Imagen 20" descr="Imagen que contiene alimentos, dibujo&#10;&#10;Descripción generada automáticamente">
            <a:extLst>
              <a:ext uri="{FF2B5EF4-FFF2-40B4-BE49-F238E27FC236}">
                <a16:creationId xmlns:a16="http://schemas.microsoft.com/office/drawing/2014/main" id="{04BC233A-AB7E-4EF4-AE19-E5DC730766E9}"/>
              </a:ext>
            </a:extLst>
          </p:cNvPr>
          <p:cNvPicPr>
            <a:picLocks noChangeAspect="1"/>
          </p:cNvPicPr>
          <p:nvPr/>
        </p:nvPicPr>
        <p:blipFill>
          <a:blip r:embed="rId4">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5414666" y="5734016"/>
            <a:ext cx="259568" cy="230832"/>
          </a:xfrm>
          <a:prstGeom prst="rect">
            <a:avLst/>
          </a:prstGeom>
        </p:spPr>
      </p:pic>
      <p:pic>
        <p:nvPicPr>
          <p:cNvPr id="24" name="Imagen 23" descr="Imagen que contiene alimentos, dibujo&#10;&#10;Descripción generada automáticamente">
            <a:extLst>
              <a:ext uri="{FF2B5EF4-FFF2-40B4-BE49-F238E27FC236}">
                <a16:creationId xmlns:a16="http://schemas.microsoft.com/office/drawing/2014/main" id="{D9DFCF62-1216-402A-A405-DB9B56E2E70A}"/>
              </a:ext>
            </a:extLst>
          </p:cNvPr>
          <p:cNvPicPr>
            <a:picLocks noChangeAspect="1"/>
          </p:cNvPicPr>
          <p:nvPr/>
        </p:nvPicPr>
        <p:blipFill>
          <a:blip r:embed="rId4">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3693877" y="4474199"/>
            <a:ext cx="259568" cy="230832"/>
          </a:xfrm>
          <a:prstGeom prst="rect">
            <a:avLst/>
          </a:prstGeom>
        </p:spPr>
      </p:pic>
      <p:pic>
        <p:nvPicPr>
          <p:cNvPr id="25" name="Imagen 24" descr="Imagen que contiene alimentos, dibujo&#10;&#10;Descripción generada automáticamente">
            <a:extLst>
              <a:ext uri="{FF2B5EF4-FFF2-40B4-BE49-F238E27FC236}">
                <a16:creationId xmlns:a16="http://schemas.microsoft.com/office/drawing/2014/main" id="{746B2B44-8A5A-476E-B559-AE0913455C67}"/>
              </a:ext>
            </a:extLst>
          </p:cNvPr>
          <p:cNvPicPr>
            <a:picLocks noChangeAspect="1"/>
          </p:cNvPicPr>
          <p:nvPr/>
        </p:nvPicPr>
        <p:blipFill>
          <a:blip r:embed="rId4">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4289765" y="1553600"/>
            <a:ext cx="259568" cy="230832"/>
          </a:xfrm>
          <a:prstGeom prst="rect">
            <a:avLst/>
          </a:prstGeom>
        </p:spPr>
      </p:pic>
      <p:pic>
        <p:nvPicPr>
          <p:cNvPr id="26" name="Imagen 25" descr="Imagen que contiene alimentos, dibujo&#10;&#10;Descripción generada automáticamente">
            <a:extLst>
              <a:ext uri="{FF2B5EF4-FFF2-40B4-BE49-F238E27FC236}">
                <a16:creationId xmlns:a16="http://schemas.microsoft.com/office/drawing/2014/main" id="{05D2FCBF-56EC-47BD-A799-E7E9C42584B1}"/>
              </a:ext>
            </a:extLst>
          </p:cNvPr>
          <p:cNvPicPr>
            <a:picLocks noChangeAspect="1"/>
          </p:cNvPicPr>
          <p:nvPr/>
        </p:nvPicPr>
        <p:blipFill>
          <a:blip r:embed="rId4">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3061280" y="6538456"/>
            <a:ext cx="259568" cy="230832"/>
          </a:xfrm>
          <a:prstGeom prst="rect">
            <a:avLst/>
          </a:prstGeom>
        </p:spPr>
      </p:pic>
      <p:sp>
        <p:nvSpPr>
          <p:cNvPr id="27" name="CuadroTexto 26">
            <a:extLst>
              <a:ext uri="{FF2B5EF4-FFF2-40B4-BE49-F238E27FC236}">
                <a16:creationId xmlns:a16="http://schemas.microsoft.com/office/drawing/2014/main" id="{94B413B2-6C6F-4C2A-8578-9C0B41819B1A}"/>
              </a:ext>
            </a:extLst>
          </p:cNvPr>
          <p:cNvSpPr txBox="1"/>
          <p:nvPr/>
        </p:nvSpPr>
        <p:spPr>
          <a:xfrm>
            <a:off x="4758428" y="6620196"/>
            <a:ext cx="7433569" cy="230832"/>
          </a:xfrm>
          <a:prstGeom prst="rect">
            <a:avLst/>
          </a:prstGeom>
          <a:noFill/>
        </p:spPr>
        <p:txBody>
          <a:bodyPr wrap="square" rtlCol="0">
            <a:spAutoFit/>
          </a:bodyPr>
          <a:lstStyle/>
          <a:p>
            <a:pPr algn="r"/>
            <a:r>
              <a:rPr lang="es-ES" sz="900" i="1" dirty="0"/>
              <a:t>D. Gral. de Salud Pública. Unidad de Educación para la Salud. Extremadura, agosto-septiembre 2021 (3ª actualización).</a:t>
            </a:r>
          </a:p>
        </p:txBody>
      </p:sp>
      <p:pic>
        <p:nvPicPr>
          <p:cNvPr id="28" name="Imagen 27" descr="Imagen que contiene Texto&#10;&#10;Descripción generada automáticamente">
            <a:extLst>
              <a:ext uri="{FF2B5EF4-FFF2-40B4-BE49-F238E27FC236}">
                <a16:creationId xmlns:a16="http://schemas.microsoft.com/office/drawing/2014/main" id="{54642F6C-C416-431E-BD40-EEFB17ACA82E}"/>
              </a:ext>
            </a:extLst>
          </p:cNvPr>
          <p:cNvPicPr>
            <a:picLocks noChangeAspect="1"/>
          </p:cNvPicPr>
          <p:nvPr/>
        </p:nvPicPr>
        <p:blipFill>
          <a:blip r:embed="rId5">
            <a:clrChange>
              <a:clrFrom>
                <a:srgbClr val="FFE699"/>
              </a:clrFrom>
              <a:clrTo>
                <a:srgbClr val="FFE699">
                  <a:alpha val="0"/>
                </a:srgbClr>
              </a:clrTo>
            </a:clrChange>
            <a:extLst>
              <a:ext uri="{28A0092B-C50C-407E-A947-70E740481C1C}">
                <a14:useLocalDpi xmlns:a14="http://schemas.microsoft.com/office/drawing/2010/main" val="0"/>
              </a:ext>
            </a:extLst>
          </a:blip>
          <a:stretch>
            <a:fillRect/>
          </a:stretch>
        </p:blipFill>
        <p:spPr>
          <a:xfrm>
            <a:off x="0" y="6109822"/>
            <a:ext cx="1231499" cy="780356"/>
          </a:xfrm>
          <a:prstGeom prst="rect">
            <a:avLst/>
          </a:prstGeom>
        </p:spPr>
      </p:pic>
      <p:pic>
        <p:nvPicPr>
          <p:cNvPr id="29" name="Imagen 28" descr="Imagen que contiene alimentos, dibujo&#10;&#10;Descripción generada automáticamente">
            <a:extLst>
              <a:ext uri="{FF2B5EF4-FFF2-40B4-BE49-F238E27FC236}">
                <a16:creationId xmlns:a16="http://schemas.microsoft.com/office/drawing/2014/main" id="{D41B2ECC-903F-4482-9ED5-DB58AEE0C273}"/>
              </a:ext>
            </a:extLst>
          </p:cNvPr>
          <p:cNvPicPr>
            <a:picLocks noChangeAspect="1"/>
          </p:cNvPicPr>
          <p:nvPr/>
        </p:nvPicPr>
        <p:blipFill>
          <a:blip r:embed="rId4">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1241405" y="6382327"/>
            <a:ext cx="496205" cy="441272"/>
          </a:xfrm>
          <a:prstGeom prst="rect">
            <a:avLst/>
          </a:prstGeom>
        </p:spPr>
      </p:pic>
      <p:pic>
        <p:nvPicPr>
          <p:cNvPr id="30" name="Imagen 29" descr="Imagen que contiene alimentos, dibujo&#10;&#10;Descripción generada automáticamente">
            <a:extLst>
              <a:ext uri="{FF2B5EF4-FFF2-40B4-BE49-F238E27FC236}">
                <a16:creationId xmlns:a16="http://schemas.microsoft.com/office/drawing/2014/main" id="{09F99F64-FCD6-4FFF-A652-B5067A01E073}"/>
              </a:ext>
            </a:extLst>
          </p:cNvPr>
          <p:cNvPicPr>
            <a:picLocks noChangeAspect="1"/>
          </p:cNvPicPr>
          <p:nvPr/>
        </p:nvPicPr>
        <p:blipFill>
          <a:blip r:embed="rId4">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7230803" y="6051603"/>
            <a:ext cx="496205" cy="441272"/>
          </a:xfrm>
          <a:prstGeom prst="rect">
            <a:avLst/>
          </a:prstGeom>
        </p:spPr>
      </p:pic>
      <p:pic>
        <p:nvPicPr>
          <p:cNvPr id="31" name="Imagen 30" descr="Imagen que contiene alimentos, dibujo&#10;&#10;Descripción generada automáticamente">
            <a:extLst>
              <a:ext uri="{FF2B5EF4-FFF2-40B4-BE49-F238E27FC236}">
                <a16:creationId xmlns:a16="http://schemas.microsoft.com/office/drawing/2014/main" id="{C72720CF-1A1A-4274-BC88-7F1923005557}"/>
              </a:ext>
            </a:extLst>
          </p:cNvPr>
          <p:cNvPicPr>
            <a:picLocks noChangeAspect="1"/>
          </p:cNvPicPr>
          <p:nvPr/>
        </p:nvPicPr>
        <p:blipFill>
          <a:blip r:embed="rId4">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189232" y="2199376"/>
            <a:ext cx="496205" cy="441272"/>
          </a:xfrm>
          <a:prstGeom prst="rect">
            <a:avLst/>
          </a:prstGeom>
        </p:spPr>
      </p:pic>
      <p:pic>
        <p:nvPicPr>
          <p:cNvPr id="32" name="Imagen 31" descr="Imagen que contiene alimentos, dibujo&#10;&#10;Descripción generada automáticamente">
            <a:extLst>
              <a:ext uri="{FF2B5EF4-FFF2-40B4-BE49-F238E27FC236}">
                <a16:creationId xmlns:a16="http://schemas.microsoft.com/office/drawing/2014/main" id="{1C786282-B537-4F6F-B922-E771B648EC06}"/>
              </a:ext>
            </a:extLst>
          </p:cNvPr>
          <p:cNvPicPr>
            <a:picLocks noChangeAspect="1"/>
          </p:cNvPicPr>
          <p:nvPr/>
        </p:nvPicPr>
        <p:blipFill>
          <a:blip r:embed="rId4">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7076392" y="4605339"/>
            <a:ext cx="496205" cy="441272"/>
          </a:xfrm>
          <a:prstGeom prst="rect">
            <a:avLst/>
          </a:prstGeom>
        </p:spPr>
      </p:pic>
      <p:pic>
        <p:nvPicPr>
          <p:cNvPr id="33" name="Imagen 32" descr="Imagen que contiene alimentos, dibujo&#10;&#10;Descripción generada automáticamente">
            <a:extLst>
              <a:ext uri="{FF2B5EF4-FFF2-40B4-BE49-F238E27FC236}">
                <a16:creationId xmlns:a16="http://schemas.microsoft.com/office/drawing/2014/main" id="{6DA8D41D-D6F8-4B32-BD53-3AC43AC7DFE3}"/>
              </a:ext>
            </a:extLst>
          </p:cNvPr>
          <p:cNvPicPr>
            <a:picLocks noChangeAspect="1"/>
          </p:cNvPicPr>
          <p:nvPr/>
        </p:nvPicPr>
        <p:blipFill>
          <a:blip r:embed="rId4">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9668181" y="1227561"/>
            <a:ext cx="496205" cy="441272"/>
          </a:xfrm>
          <a:prstGeom prst="rect">
            <a:avLst/>
          </a:prstGeom>
        </p:spPr>
      </p:pic>
      <p:pic>
        <p:nvPicPr>
          <p:cNvPr id="34" name="Imagen 33" descr="Imagen que contiene juego, interior, texto&#10;&#10;Descripción generada automáticamente">
            <a:extLst>
              <a:ext uri="{FF2B5EF4-FFF2-40B4-BE49-F238E27FC236}">
                <a16:creationId xmlns:a16="http://schemas.microsoft.com/office/drawing/2014/main" id="{5176EE5D-16E9-49B6-8104-827BF5DD934D}"/>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45621" y="0"/>
            <a:ext cx="1246379" cy="1246379"/>
          </a:xfrm>
          <a:prstGeom prst="rect">
            <a:avLst/>
          </a:prstGeom>
        </p:spPr>
      </p:pic>
      <p:sp>
        <p:nvSpPr>
          <p:cNvPr id="35" name="Título 1">
            <a:extLst>
              <a:ext uri="{FF2B5EF4-FFF2-40B4-BE49-F238E27FC236}">
                <a16:creationId xmlns:a16="http://schemas.microsoft.com/office/drawing/2014/main" id="{0151B1BA-6A2F-428E-B5CE-228C7AE77236}"/>
              </a:ext>
            </a:extLst>
          </p:cNvPr>
          <p:cNvSpPr txBox="1">
            <a:spLocks/>
          </p:cNvSpPr>
          <p:nvPr/>
        </p:nvSpPr>
        <p:spPr>
          <a:xfrm>
            <a:off x="-1" y="0"/>
            <a:ext cx="12192001" cy="44127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400" b="1" dirty="0">
                <a:solidFill>
                  <a:srgbClr val="C00000"/>
                </a:solidFill>
              </a:rPr>
              <a:t>Medidas preventivas básicas frente a COVID-19 en centros educativos</a:t>
            </a:r>
          </a:p>
        </p:txBody>
      </p:sp>
    </p:spTree>
    <p:extLst>
      <p:ext uri="{BB962C8B-B14F-4D97-AF65-F5344CB8AC3E}">
        <p14:creationId xmlns:p14="http://schemas.microsoft.com/office/powerpoint/2010/main" val="21147406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descr="Imagen que contiene emparedado, alimentos&#10;&#10;Descripción generada automáticamente">
            <a:extLst>
              <a:ext uri="{FF2B5EF4-FFF2-40B4-BE49-F238E27FC236}">
                <a16:creationId xmlns:a16="http://schemas.microsoft.com/office/drawing/2014/main" id="{61BD1C7B-E30F-416F-899F-E2AB69A34743}"/>
              </a:ext>
            </a:extLst>
          </p:cNvPr>
          <p:cNvPicPr>
            <a:picLocks noChangeAspect="1"/>
          </p:cNvPicPr>
          <p:nvPr/>
        </p:nvPicPr>
        <p:blipFill>
          <a:blip r:embed="rId2">
            <a:clrChange>
              <a:clrFrom>
                <a:srgbClr val="E5FFE4"/>
              </a:clrFrom>
              <a:clrTo>
                <a:srgbClr val="E5FFE4">
                  <a:alpha val="0"/>
                </a:srgbClr>
              </a:clrTo>
            </a:clrChange>
            <a:extLst>
              <a:ext uri="{28A0092B-C50C-407E-A947-70E740481C1C}">
                <a14:useLocalDpi xmlns:a14="http://schemas.microsoft.com/office/drawing/2010/main" val="0"/>
              </a:ext>
            </a:extLst>
          </a:blip>
          <a:stretch>
            <a:fillRect/>
          </a:stretch>
        </p:blipFill>
        <p:spPr>
          <a:xfrm>
            <a:off x="4450454" y="2573951"/>
            <a:ext cx="3690860" cy="3926366"/>
          </a:xfrm>
          <a:prstGeom prst="rect">
            <a:avLst/>
          </a:prstGeom>
        </p:spPr>
      </p:pic>
      <p:sp>
        <p:nvSpPr>
          <p:cNvPr id="2" name="Título 1">
            <a:extLst>
              <a:ext uri="{FF2B5EF4-FFF2-40B4-BE49-F238E27FC236}">
                <a16:creationId xmlns:a16="http://schemas.microsoft.com/office/drawing/2014/main" id="{0964EA2F-BFA2-40C9-B505-4A5C4CC6384E}"/>
              </a:ext>
            </a:extLst>
          </p:cNvPr>
          <p:cNvSpPr>
            <a:spLocks noGrp="1"/>
          </p:cNvSpPr>
          <p:nvPr>
            <p:ph type="title"/>
          </p:nvPr>
        </p:nvSpPr>
        <p:spPr/>
        <p:txBody>
          <a:bodyPr/>
          <a:lstStyle/>
          <a:p>
            <a:r>
              <a:rPr lang="es-ES" b="1" dirty="0">
                <a:solidFill>
                  <a:srgbClr val="FF0000"/>
                </a:solidFill>
              </a:rPr>
              <a:t>8. No compartas objetos, bebidas ni comidas.</a:t>
            </a:r>
          </a:p>
        </p:txBody>
      </p:sp>
      <p:sp>
        <p:nvSpPr>
          <p:cNvPr id="15" name="Marcador de contenido 2">
            <a:extLst>
              <a:ext uri="{FF2B5EF4-FFF2-40B4-BE49-F238E27FC236}">
                <a16:creationId xmlns:a16="http://schemas.microsoft.com/office/drawing/2014/main" id="{0BF5A814-26E8-47BE-BF6E-3504044C4D49}"/>
              </a:ext>
            </a:extLst>
          </p:cNvPr>
          <p:cNvSpPr>
            <a:spLocks noGrp="1"/>
          </p:cNvSpPr>
          <p:nvPr>
            <p:ph idx="1"/>
          </p:nvPr>
        </p:nvSpPr>
        <p:spPr>
          <a:xfrm>
            <a:off x="7366396" y="1825625"/>
            <a:ext cx="4585459" cy="4351338"/>
          </a:xfrm>
        </p:spPr>
        <p:txBody>
          <a:bodyPr/>
          <a:lstStyle/>
          <a:p>
            <a:r>
              <a:rPr lang="es-ES" b="1" u="sng" dirty="0">
                <a:solidFill>
                  <a:srgbClr val="0070C0"/>
                </a:solidFill>
              </a:rPr>
              <a:t>¿Por qué?</a:t>
            </a:r>
          </a:p>
          <a:p>
            <a:pPr lvl="1"/>
            <a:r>
              <a:rPr lang="es-ES" dirty="0"/>
              <a:t>Porque </a:t>
            </a:r>
            <a:r>
              <a:rPr lang="es-ES" b="1" dirty="0">
                <a:solidFill>
                  <a:srgbClr val="0070C0"/>
                </a:solidFill>
              </a:rPr>
              <a:t>al hacerlo puedes también </a:t>
            </a:r>
            <a:r>
              <a:rPr lang="es-ES" b="1" i="1" dirty="0">
                <a:solidFill>
                  <a:srgbClr val="0070C0"/>
                </a:solidFill>
              </a:rPr>
              <a:t>compartir</a:t>
            </a:r>
            <a:r>
              <a:rPr lang="es-ES" b="1" dirty="0">
                <a:solidFill>
                  <a:srgbClr val="0070C0"/>
                </a:solidFill>
              </a:rPr>
              <a:t> el virus</a:t>
            </a:r>
            <a:r>
              <a:rPr lang="es-ES" dirty="0"/>
              <a:t>.</a:t>
            </a:r>
          </a:p>
          <a:p>
            <a:pPr lvl="1"/>
            <a:endParaRPr lang="es-ES" dirty="0"/>
          </a:p>
          <a:p>
            <a:pPr lvl="1"/>
            <a:r>
              <a:rPr lang="es-ES" dirty="0"/>
              <a:t>Los objetos y la comida pueden contaminarse por </a:t>
            </a:r>
            <a:r>
              <a:rPr lang="es-ES" b="1" dirty="0">
                <a:solidFill>
                  <a:srgbClr val="0070C0"/>
                </a:solidFill>
              </a:rPr>
              <a:t>saliva</a:t>
            </a:r>
            <a:r>
              <a:rPr lang="es-ES" dirty="0"/>
              <a:t> o por </a:t>
            </a:r>
            <a:r>
              <a:rPr lang="es-ES" b="1" dirty="0">
                <a:solidFill>
                  <a:srgbClr val="0070C0"/>
                </a:solidFill>
              </a:rPr>
              <a:t>contacto</a:t>
            </a:r>
            <a:r>
              <a:rPr lang="es-ES" dirty="0"/>
              <a:t>.</a:t>
            </a:r>
          </a:p>
        </p:txBody>
      </p:sp>
      <p:pic>
        <p:nvPicPr>
          <p:cNvPr id="22" name="Imagen 21" descr="Imagen que contiene tabla&#10;&#10;Descripción generada automáticamente">
            <a:extLst>
              <a:ext uri="{FF2B5EF4-FFF2-40B4-BE49-F238E27FC236}">
                <a16:creationId xmlns:a16="http://schemas.microsoft.com/office/drawing/2014/main" id="{6A4A8C61-30D8-4FDF-9C00-CD9873C3DD4F}"/>
              </a:ext>
            </a:extLst>
          </p:cNvPr>
          <p:cNvPicPr>
            <a:picLocks noChangeAspect="1"/>
          </p:cNvPicPr>
          <p:nvPr/>
        </p:nvPicPr>
        <p:blipFill>
          <a:blip r:embed="rId3">
            <a:clrChange>
              <a:clrFrom>
                <a:srgbClr val="E6FFE6"/>
              </a:clrFrom>
              <a:clrTo>
                <a:srgbClr val="E6FFE6">
                  <a:alpha val="0"/>
                </a:srgbClr>
              </a:clrTo>
            </a:clrChange>
            <a:extLst>
              <a:ext uri="{28A0092B-C50C-407E-A947-70E740481C1C}">
                <a14:useLocalDpi xmlns:a14="http://schemas.microsoft.com/office/drawing/2010/main" val="0"/>
              </a:ext>
            </a:extLst>
          </a:blip>
          <a:stretch>
            <a:fillRect/>
          </a:stretch>
        </p:blipFill>
        <p:spPr>
          <a:xfrm>
            <a:off x="9593125" y="4504338"/>
            <a:ext cx="1517811" cy="2148621"/>
          </a:xfrm>
          <a:prstGeom prst="rect">
            <a:avLst/>
          </a:prstGeom>
        </p:spPr>
      </p:pic>
      <p:pic>
        <p:nvPicPr>
          <p:cNvPr id="4" name="Imagen 3" descr="Imagen que contiene estacionaria&#10;&#10;Descripción generada automáticamente">
            <a:extLst>
              <a:ext uri="{FF2B5EF4-FFF2-40B4-BE49-F238E27FC236}">
                <a16:creationId xmlns:a16="http://schemas.microsoft.com/office/drawing/2014/main" id="{54BC21EA-0B30-415A-8E2F-ED3504CC9768}"/>
              </a:ext>
            </a:extLst>
          </p:cNvPr>
          <p:cNvPicPr>
            <a:picLocks noChangeAspect="1"/>
          </p:cNvPicPr>
          <p:nvPr/>
        </p:nvPicPr>
        <p:blipFill>
          <a:blip r:embed="rId4">
            <a:clrChange>
              <a:clrFrom>
                <a:srgbClr val="E5FFE4"/>
              </a:clrFrom>
              <a:clrTo>
                <a:srgbClr val="E5FFE4">
                  <a:alpha val="0"/>
                </a:srgbClr>
              </a:clrTo>
            </a:clrChange>
            <a:extLst>
              <a:ext uri="{28A0092B-C50C-407E-A947-70E740481C1C}">
                <a14:useLocalDpi xmlns:a14="http://schemas.microsoft.com/office/drawing/2010/main" val="0"/>
              </a:ext>
            </a:extLst>
          </a:blip>
          <a:stretch>
            <a:fillRect/>
          </a:stretch>
        </p:blipFill>
        <p:spPr>
          <a:xfrm>
            <a:off x="1398972" y="4051820"/>
            <a:ext cx="1907645" cy="2824129"/>
          </a:xfrm>
          <a:prstGeom prst="rect">
            <a:avLst/>
          </a:prstGeom>
        </p:spPr>
      </p:pic>
      <p:pic>
        <p:nvPicPr>
          <p:cNvPr id="8" name="Imagen 7" descr="Imagen que contiene cuchillo&#10;&#10;Descripción generada automáticamente">
            <a:extLst>
              <a:ext uri="{FF2B5EF4-FFF2-40B4-BE49-F238E27FC236}">
                <a16:creationId xmlns:a16="http://schemas.microsoft.com/office/drawing/2014/main" id="{67B8D362-E9EF-48AD-BE5E-509FC778051C}"/>
              </a:ext>
            </a:extLst>
          </p:cNvPr>
          <p:cNvPicPr>
            <a:picLocks noChangeAspect="1"/>
          </p:cNvPicPr>
          <p:nvPr/>
        </p:nvPicPr>
        <p:blipFill>
          <a:blip r:embed="rId5">
            <a:clrChange>
              <a:clrFrom>
                <a:srgbClr val="E5FFE4"/>
              </a:clrFrom>
              <a:clrTo>
                <a:srgbClr val="E5FFE4">
                  <a:alpha val="0"/>
                </a:srgbClr>
              </a:clrTo>
            </a:clrChange>
            <a:extLst>
              <a:ext uri="{28A0092B-C50C-407E-A947-70E740481C1C}">
                <a14:useLocalDpi xmlns:a14="http://schemas.microsoft.com/office/drawing/2010/main" val="0"/>
              </a:ext>
            </a:extLst>
          </a:blip>
          <a:stretch>
            <a:fillRect/>
          </a:stretch>
        </p:blipFill>
        <p:spPr>
          <a:xfrm>
            <a:off x="3467998" y="1286491"/>
            <a:ext cx="1529125" cy="4059874"/>
          </a:xfrm>
          <a:prstGeom prst="rect">
            <a:avLst/>
          </a:prstGeom>
        </p:spPr>
      </p:pic>
      <p:pic>
        <p:nvPicPr>
          <p:cNvPr id="26" name="Imagen 25">
            <a:extLst>
              <a:ext uri="{FF2B5EF4-FFF2-40B4-BE49-F238E27FC236}">
                <a16:creationId xmlns:a16="http://schemas.microsoft.com/office/drawing/2014/main" id="{89278DB0-E921-44DD-8394-ECF2A17FEE53}"/>
              </a:ext>
            </a:extLst>
          </p:cNvPr>
          <p:cNvPicPr>
            <a:picLocks noChangeAspect="1"/>
          </p:cNvPicPr>
          <p:nvPr/>
        </p:nvPicPr>
        <p:blipFill>
          <a:blip r:embed="rId6">
            <a:clrChange>
              <a:clrFrom>
                <a:srgbClr val="E5FFE4"/>
              </a:clrFrom>
              <a:clrTo>
                <a:srgbClr val="E5FFE4">
                  <a:alpha val="0"/>
                </a:srgbClr>
              </a:clrTo>
            </a:clrChange>
            <a:extLst>
              <a:ext uri="{28A0092B-C50C-407E-A947-70E740481C1C}">
                <a14:useLocalDpi xmlns:a14="http://schemas.microsoft.com/office/drawing/2010/main" val="0"/>
              </a:ext>
            </a:extLst>
          </a:blip>
          <a:stretch>
            <a:fillRect/>
          </a:stretch>
        </p:blipFill>
        <p:spPr>
          <a:xfrm>
            <a:off x="1903813" y="2276449"/>
            <a:ext cx="1079284" cy="882387"/>
          </a:xfrm>
          <a:prstGeom prst="rect">
            <a:avLst/>
          </a:prstGeom>
        </p:spPr>
      </p:pic>
      <p:pic>
        <p:nvPicPr>
          <p:cNvPr id="28" name="Imagen 27" descr="Imagen que contiene alimentos, dibujo&#10;&#10;Descripción generada automáticamente">
            <a:extLst>
              <a:ext uri="{FF2B5EF4-FFF2-40B4-BE49-F238E27FC236}">
                <a16:creationId xmlns:a16="http://schemas.microsoft.com/office/drawing/2014/main" id="{DE34B2D5-4ABC-4452-AA86-08219975DBC1}"/>
              </a:ext>
            </a:extLst>
          </p:cNvPr>
          <p:cNvPicPr>
            <a:picLocks noChangeAspect="1"/>
          </p:cNvPicPr>
          <p:nvPr/>
        </p:nvPicPr>
        <p:blipFill>
          <a:blip r:embed="rId7">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7001368" y="5815089"/>
            <a:ext cx="259568" cy="230832"/>
          </a:xfrm>
          <a:prstGeom prst="rect">
            <a:avLst/>
          </a:prstGeom>
        </p:spPr>
      </p:pic>
      <p:pic>
        <p:nvPicPr>
          <p:cNvPr id="29" name="Imagen 28" descr="Imagen que contiene alimentos, dibujo&#10;&#10;Descripción generada automáticamente">
            <a:extLst>
              <a:ext uri="{FF2B5EF4-FFF2-40B4-BE49-F238E27FC236}">
                <a16:creationId xmlns:a16="http://schemas.microsoft.com/office/drawing/2014/main" id="{928F7114-745D-464F-96A4-4C87F869B118}"/>
              </a:ext>
            </a:extLst>
          </p:cNvPr>
          <p:cNvPicPr>
            <a:picLocks noChangeAspect="1"/>
          </p:cNvPicPr>
          <p:nvPr/>
        </p:nvPicPr>
        <p:blipFill>
          <a:blip r:embed="rId7">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10622556" y="4526525"/>
            <a:ext cx="259568" cy="230832"/>
          </a:xfrm>
          <a:prstGeom prst="rect">
            <a:avLst/>
          </a:prstGeom>
        </p:spPr>
      </p:pic>
      <p:pic>
        <p:nvPicPr>
          <p:cNvPr id="30" name="Imagen 29" descr="Imagen que contiene alimentos, dibujo&#10;&#10;Descripción generada automáticamente">
            <a:extLst>
              <a:ext uri="{FF2B5EF4-FFF2-40B4-BE49-F238E27FC236}">
                <a16:creationId xmlns:a16="http://schemas.microsoft.com/office/drawing/2014/main" id="{9ABE8F7A-0CBF-4052-8685-53A753ACBA4B}"/>
              </a:ext>
            </a:extLst>
          </p:cNvPr>
          <p:cNvPicPr>
            <a:picLocks noChangeAspect="1"/>
          </p:cNvPicPr>
          <p:nvPr/>
        </p:nvPicPr>
        <p:blipFill>
          <a:blip r:embed="rId7">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4557437" y="1690688"/>
            <a:ext cx="259568" cy="230832"/>
          </a:xfrm>
          <a:prstGeom prst="rect">
            <a:avLst/>
          </a:prstGeom>
        </p:spPr>
      </p:pic>
      <p:pic>
        <p:nvPicPr>
          <p:cNvPr id="31" name="Imagen 30" descr="Imagen que contiene alimentos, dibujo&#10;&#10;Descripción generada automáticamente">
            <a:extLst>
              <a:ext uri="{FF2B5EF4-FFF2-40B4-BE49-F238E27FC236}">
                <a16:creationId xmlns:a16="http://schemas.microsoft.com/office/drawing/2014/main" id="{4C666E6D-4A89-4CF9-A19B-C35882435644}"/>
              </a:ext>
            </a:extLst>
          </p:cNvPr>
          <p:cNvPicPr>
            <a:picLocks noChangeAspect="1"/>
          </p:cNvPicPr>
          <p:nvPr/>
        </p:nvPicPr>
        <p:blipFill>
          <a:blip r:embed="rId7">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2759251" y="4613173"/>
            <a:ext cx="259568" cy="230832"/>
          </a:xfrm>
          <a:prstGeom prst="rect">
            <a:avLst/>
          </a:prstGeom>
        </p:spPr>
      </p:pic>
      <p:pic>
        <p:nvPicPr>
          <p:cNvPr id="32" name="Imagen 31" descr="Imagen que contiene alimentos, dibujo&#10;&#10;Descripción generada automáticamente">
            <a:extLst>
              <a:ext uri="{FF2B5EF4-FFF2-40B4-BE49-F238E27FC236}">
                <a16:creationId xmlns:a16="http://schemas.microsoft.com/office/drawing/2014/main" id="{323F4416-9EA1-40F2-AEB1-EDD9DD9C3BF8}"/>
              </a:ext>
            </a:extLst>
          </p:cNvPr>
          <p:cNvPicPr>
            <a:picLocks noChangeAspect="1"/>
          </p:cNvPicPr>
          <p:nvPr/>
        </p:nvPicPr>
        <p:blipFill>
          <a:blip r:embed="rId7">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4825605" y="3398050"/>
            <a:ext cx="259568" cy="230832"/>
          </a:xfrm>
          <a:prstGeom prst="rect">
            <a:avLst/>
          </a:prstGeom>
        </p:spPr>
      </p:pic>
      <p:pic>
        <p:nvPicPr>
          <p:cNvPr id="33" name="Imagen 32" descr="Imagen que contiene alimentos, dibujo&#10;&#10;Descripción generada automáticamente">
            <a:extLst>
              <a:ext uri="{FF2B5EF4-FFF2-40B4-BE49-F238E27FC236}">
                <a16:creationId xmlns:a16="http://schemas.microsoft.com/office/drawing/2014/main" id="{58D688AA-247D-4EC0-8838-F4C016A56E3E}"/>
              </a:ext>
            </a:extLst>
          </p:cNvPr>
          <p:cNvPicPr>
            <a:picLocks noChangeAspect="1"/>
          </p:cNvPicPr>
          <p:nvPr/>
        </p:nvPicPr>
        <p:blipFill>
          <a:blip r:embed="rId7">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9142286" y="365125"/>
            <a:ext cx="259568" cy="230832"/>
          </a:xfrm>
          <a:prstGeom prst="rect">
            <a:avLst/>
          </a:prstGeom>
        </p:spPr>
      </p:pic>
      <p:sp>
        <p:nvSpPr>
          <p:cNvPr id="34" name="CuadroTexto 33">
            <a:extLst>
              <a:ext uri="{FF2B5EF4-FFF2-40B4-BE49-F238E27FC236}">
                <a16:creationId xmlns:a16="http://schemas.microsoft.com/office/drawing/2014/main" id="{CAD337C7-0481-4C58-B96B-10E432B71E00}"/>
              </a:ext>
            </a:extLst>
          </p:cNvPr>
          <p:cNvSpPr txBox="1"/>
          <p:nvPr/>
        </p:nvSpPr>
        <p:spPr>
          <a:xfrm>
            <a:off x="4758428" y="6620196"/>
            <a:ext cx="7433569" cy="230832"/>
          </a:xfrm>
          <a:prstGeom prst="rect">
            <a:avLst/>
          </a:prstGeom>
          <a:noFill/>
        </p:spPr>
        <p:txBody>
          <a:bodyPr wrap="square" rtlCol="0">
            <a:spAutoFit/>
          </a:bodyPr>
          <a:lstStyle/>
          <a:p>
            <a:pPr algn="r"/>
            <a:r>
              <a:rPr lang="es-ES" sz="900" i="1" dirty="0"/>
              <a:t>D. Gral. de Salud Pública. Unidad de Educación para la Salud. Extremadura, agosto-septiembre 2021 (3ª actualización).</a:t>
            </a:r>
          </a:p>
        </p:txBody>
      </p:sp>
      <p:pic>
        <p:nvPicPr>
          <p:cNvPr id="35" name="Imagen 34" descr="Imagen que contiene Texto&#10;&#10;Descripción generada automáticamente">
            <a:extLst>
              <a:ext uri="{FF2B5EF4-FFF2-40B4-BE49-F238E27FC236}">
                <a16:creationId xmlns:a16="http://schemas.microsoft.com/office/drawing/2014/main" id="{F8540624-A868-44FD-85FA-B13E0A8C76BF}"/>
              </a:ext>
            </a:extLst>
          </p:cNvPr>
          <p:cNvPicPr>
            <a:picLocks noChangeAspect="1"/>
          </p:cNvPicPr>
          <p:nvPr/>
        </p:nvPicPr>
        <p:blipFill>
          <a:blip r:embed="rId8">
            <a:clrChange>
              <a:clrFrom>
                <a:srgbClr val="FFE699"/>
              </a:clrFrom>
              <a:clrTo>
                <a:srgbClr val="FFE699">
                  <a:alpha val="0"/>
                </a:srgbClr>
              </a:clrTo>
            </a:clrChange>
            <a:extLst>
              <a:ext uri="{28A0092B-C50C-407E-A947-70E740481C1C}">
                <a14:useLocalDpi xmlns:a14="http://schemas.microsoft.com/office/drawing/2010/main" val="0"/>
              </a:ext>
            </a:extLst>
          </a:blip>
          <a:stretch>
            <a:fillRect/>
          </a:stretch>
        </p:blipFill>
        <p:spPr>
          <a:xfrm>
            <a:off x="0" y="6109822"/>
            <a:ext cx="1231499" cy="780356"/>
          </a:xfrm>
          <a:prstGeom prst="rect">
            <a:avLst/>
          </a:prstGeom>
        </p:spPr>
      </p:pic>
      <p:pic>
        <p:nvPicPr>
          <p:cNvPr id="36" name="Imagen 35" descr="Imagen que contiene alimentos, dibujo&#10;&#10;Descripción generada automáticamente">
            <a:extLst>
              <a:ext uri="{FF2B5EF4-FFF2-40B4-BE49-F238E27FC236}">
                <a16:creationId xmlns:a16="http://schemas.microsoft.com/office/drawing/2014/main" id="{C3043605-232B-405E-A266-61D3E67B93BA}"/>
              </a:ext>
            </a:extLst>
          </p:cNvPr>
          <p:cNvPicPr>
            <a:picLocks noChangeAspect="1"/>
          </p:cNvPicPr>
          <p:nvPr/>
        </p:nvPicPr>
        <p:blipFill>
          <a:blip r:embed="rId7">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794110" y="4492949"/>
            <a:ext cx="496205" cy="441272"/>
          </a:xfrm>
          <a:prstGeom prst="rect">
            <a:avLst/>
          </a:prstGeom>
        </p:spPr>
      </p:pic>
      <p:pic>
        <p:nvPicPr>
          <p:cNvPr id="37" name="Imagen 36" descr="Imagen que contiene alimentos, dibujo&#10;&#10;Descripción generada automáticamente">
            <a:extLst>
              <a:ext uri="{FF2B5EF4-FFF2-40B4-BE49-F238E27FC236}">
                <a16:creationId xmlns:a16="http://schemas.microsoft.com/office/drawing/2014/main" id="{06262110-0AE1-4937-9DE7-F5406476F5C1}"/>
              </a:ext>
            </a:extLst>
          </p:cNvPr>
          <p:cNvPicPr>
            <a:picLocks noChangeAspect="1"/>
          </p:cNvPicPr>
          <p:nvPr/>
        </p:nvPicPr>
        <p:blipFill>
          <a:blip r:embed="rId7">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10385866" y="1470035"/>
            <a:ext cx="496205" cy="441272"/>
          </a:xfrm>
          <a:prstGeom prst="rect">
            <a:avLst/>
          </a:prstGeom>
        </p:spPr>
      </p:pic>
      <p:pic>
        <p:nvPicPr>
          <p:cNvPr id="38" name="Imagen 37" descr="Imagen que contiene alimentos, dibujo&#10;&#10;Descripción generada automáticamente">
            <a:extLst>
              <a:ext uri="{FF2B5EF4-FFF2-40B4-BE49-F238E27FC236}">
                <a16:creationId xmlns:a16="http://schemas.microsoft.com/office/drawing/2014/main" id="{2C3305FF-AD7C-45C0-95E8-DD314A98DA56}"/>
              </a:ext>
            </a:extLst>
          </p:cNvPr>
          <p:cNvPicPr>
            <a:picLocks noChangeAspect="1"/>
          </p:cNvPicPr>
          <p:nvPr/>
        </p:nvPicPr>
        <p:blipFill>
          <a:blip r:embed="rId7">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2951479" y="3257893"/>
            <a:ext cx="496205" cy="441272"/>
          </a:xfrm>
          <a:prstGeom prst="rect">
            <a:avLst/>
          </a:prstGeom>
        </p:spPr>
      </p:pic>
      <p:pic>
        <p:nvPicPr>
          <p:cNvPr id="39" name="Imagen 38" descr="Imagen que contiene alimentos, dibujo&#10;&#10;Descripción generada automáticamente">
            <a:extLst>
              <a:ext uri="{FF2B5EF4-FFF2-40B4-BE49-F238E27FC236}">
                <a16:creationId xmlns:a16="http://schemas.microsoft.com/office/drawing/2014/main" id="{FF78D8A3-9C84-4E56-A8FC-B1AD03228F9B}"/>
              </a:ext>
            </a:extLst>
          </p:cNvPr>
          <p:cNvPicPr>
            <a:picLocks noChangeAspect="1"/>
          </p:cNvPicPr>
          <p:nvPr/>
        </p:nvPicPr>
        <p:blipFill>
          <a:blip r:embed="rId7">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5999824" y="1515133"/>
            <a:ext cx="496205" cy="441272"/>
          </a:xfrm>
          <a:prstGeom prst="rect">
            <a:avLst/>
          </a:prstGeom>
        </p:spPr>
      </p:pic>
      <p:pic>
        <p:nvPicPr>
          <p:cNvPr id="40" name="Imagen 39" descr="Imagen que contiene alimentos, dibujo&#10;&#10;Descripción generada automáticamente">
            <a:extLst>
              <a:ext uri="{FF2B5EF4-FFF2-40B4-BE49-F238E27FC236}">
                <a16:creationId xmlns:a16="http://schemas.microsoft.com/office/drawing/2014/main" id="{55508FED-0C92-4260-A7BF-6E20281DC058}"/>
              </a:ext>
            </a:extLst>
          </p:cNvPr>
          <p:cNvPicPr>
            <a:picLocks noChangeAspect="1"/>
          </p:cNvPicPr>
          <p:nvPr/>
        </p:nvPicPr>
        <p:blipFill>
          <a:blip r:embed="rId7">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4163861" y="5947283"/>
            <a:ext cx="496205" cy="441272"/>
          </a:xfrm>
          <a:prstGeom prst="rect">
            <a:avLst/>
          </a:prstGeom>
        </p:spPr>
      </p:pic>
      <p:pic>
        <p:nvPicPr>
          <p:cNvPr id="41" name="Imagen 40" descr="Imagen que contiene alimentos, dibujo&#10;&#10;Descripción generada automáticamente">
            <a:extLst>
              <a:ext uri="{FF2B5EF4-FFF2-40B4-BE49-F238E27FC236}">
                <a16:creationId xmlns:a16="http://schemas.microsoft.com/office/drawing/2014/main" id="{EAAEE672-B9F7-4C4A-82FD-2B6DCE1CC3E2}"/>
              </a:ext>
            </a:extLst>
          </p:cNvPr>
          <p:cNvPicPr>
            <a:picLocks noChangeAspect="1"/>
          </p:cNvPicPr>
          <p:nvPr/>
        </p:nvPicPr>
        <p:blipFill>
          <a:blip r:embed="rId7">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45378" y="1484531"/>
            <a:ext cx="496205" cy="441272"/>
          </a:xfrm>
          <a:prstGeom prst="rect">
            <a:avLst/>
          </a:prstGeom>
        </p:spPr>
      </p:pic>
      <p:pic>
        <p:nvPicPr>
          <p:cNvPr id="42" name="Imagen 41" descr="Imagen que contiene alimentos, dibujo&#10;&#10;Descripción generada automáticamente">
            <a:extLst>
              <a:ext uri="{FF2B5EF4-FFF2-40B4-BE49-F238E27FC236}">
                <a16:creationId xmlns:a16="http://schemas.microsoft.com/office/drawing/2014/main" id="{6D7802A0-3EAE-4DF8-8682-A6B0FEB82DB3}"/>
              </a:ext>
            </a:extLst>
          </p:cNvPr>
          <p:cNvPicPr>
            <a:picLocks noChangeAspect="1"/>
          </p:cNvPicPr>
          <p:nvPr/>
        </p:nvPicPr>
        <p:blipFill>
          <a:blip r:embed="rId7">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11475964" y="4851025"/>
            <a:ext cx="496205" cy="441272"/>
          </a:xfrm>
          <a:prstGeom prst="rect">
            <a:avLst/>
          </a:prstGeom>
        </p:spPr>
      </p:pic>
      <p:pic>
        <p:nvPicPr>
          <p:cNvPr id="43" name="Imagen 42" descr="Imagen que contiene juego, interior, texto&#10;&#10;Descripción generada automáticamente">
            <a:extLst>
              <a:ext uri="{FF2B5EF4-FFF2-40B4-BE49-F238E27FC236}">
                <a16:creationId xmlns:a16="http://schemas.microsoft.com/office/drawing/2014/main" id="{317D6F5C-9966-47BB-B89C-82A6EF064D2D}"/>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45621" y="0"/>
            <a:ext cx="1246379" cy="1246379"/>
          </a:xfrm>
          <a:prstGeom prst="rect">
            <a:avLst/>
          </a:prstGeom>
        </p:spPr>
      </p:pic>
      <p:sp>
        <p:nvSpPr>
          <p:cNvPr id="44" name="Título 1">
            <a:extLst>
              <a:ext uri="{FF2B5EF4-FFF2-40B4-BE49-F238E27FC236}">
                <a16:creationId xmlns:a16="http://schemas.microsoft.com/office/drawing/2014/main" id="{A27595BF-76D2-440D-B41C-7E1CE83EA36C}"/>
              </a:ext>
            </a:extLst>
          </p:cNvPr>
          <p:cNvSpPr txBox="1">
            <a:spLocks/>
          </p:cNvSpPr>
          <p:nvPr/>
        </p:nvSpPr>
        <p:spPr>
          <a:xfrm>
            <a:off x="-1" y="0"/>
            <a:ext cx="12192001" cy="44127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400" b="1" dirty="0">
                <a:solidFill>
                  <a:srgbClr val="C00000"/>
                </a:solidFill>
              </a:rPr>
              <a:t>Medidas preventivas básicas frente a COVID-19 en centros educativos</a:t>
            </a:r>
          </a:p>
        </p:txBody>
      </p:sp>
      <p:pic>
        <p:nvPicPr>
          <p:cNvPr id="45" name="Imagen 44" descr="Imagen que contiene alimentos, dibujo&#10;&#10;Descripción generada automáticamente">
            <a:extLst>
              <a:ext uri="{FF2B5EF4-FFF2-40B4-BE49-F238E27FC236}">
                <a16:creationId xmlns:a16="http://schemas.microsoft.com/office/drawing/2014/main" id="{8AF6E1D6-4539-414A-BC8C-B0823D60720A}"/>
              </a:ext>
            </a:extLst>
          </p:cNvPr>
          <p:cNvPicPr>
            <a:picLocks noChangeAspect="1"/>
          </p:cNvPicPr>
          <p:nvPr/>
        </p:nvPicPr>
        <p:blipFill>
          <a:blip r:embed="rId7">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10736962" y="4590020"/>
            <a:ext cx="259568" cy="230832"/>
          </a:xfrm>
          <a:prstGeom prst="rect">
            <a:avLst/>
          </a:prstGeom>
        </p:spPr>
      </p:pic>
    </p:spTree>
    <p:extLst>
      <p:ext uri="{BB962C8B-B14F-4D97-AF65-F5344CB8AC3E}">
        <p14:creationId xmlns:p14="http://schemas.microsoft.com/office/powerpoint/2010/main" val="1156244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F4EB132-7565-404A-99A0-38152564C3F0}"/>
              </a:ext>
            </a:extLst>
          </p:cNvPr>
          <p:cNvPicPr>
            <a:picLocks noChangeAspect="1"/>
          </p:cNvPicPr>
          <p:nvPr/>
        </p:nvPicPr>
        <p:blipFill>
          <a:blip r:embed="rId2">
            <a:clrChange>
              <a:clrFrom>
                <a:srgbClr val="E5FFE4"/>
              </a:clrFrom>
              <a:clrTo>
                <a:srgbClr val="E5FFE4">
                  <a:alpha val="0"/>
                </a:srgbClr>
              </a:clrTo>
            </a:clrChange>
            <a:extLst>
              <a:ext uri="{28A0092B-C50C-407E-A947-70E740481C1C}">
                <a14:useLocalDpi xmlns:a14="http://schemas.microsoft.com/office/drawing/2010/main" val="0"/>
              </a:ext>
            </a:extLst>
          </a:blip>
          <a:stretch>
            <a:fillRect/>
          </a:stretch>
        </p:blipFill>
        <p:spPr>
          <a:xfrm>
            <a:off x="2570687" y="994852"/>
            <a:ext cx="3257457" cy="5813163"/>
          </a:xfrm>
          <a:prstGeom prst="rect">
            <a:avLst/>
          </a:prstGeom>
        </p:spPr>
      </p:pic>
      <p:sp>
        <p:nvSpPr>
          <p:cNvPr id="2" name="Título 1">
            <a:extLst>
              <a:ext uri="{FF2B5EF4-FFF2-40B4-BE49-F238E27FC236}">
                <a16:creationId xmlns:a16="http://schemas.microsoft.com/office/drawing/2014/main" id="{0964EA2F-BFA2-40C9-B505-4A5C4CC6384E}"/>
              </a:ext>
            </a:extLst>
          </p:cNvPr>
          <p:cNvSpPr>
            <a:spLocks noGrp="1"/>
          </p:cNvSpPr>
          <p:nvPr>
            <p:ph type="title"/>
          </p:nvPr>
        </p:nvSpPr>
        <p:spPr>
          <a:xfrm>
            <a:off x="838200" y="365125"/>
            <a:ext cx="11049000" cy="1325563"/>
          </a:xfrm>
        </p:spPr>
        <p:txBody>
          <a:bodyPr/>
          <a:lstStyle/>
          <a:p>
            <a:r>
              <a:rPr lang="es-ES" b="1" dirty="0">
                <a:solidFill>
                  <a:srgbClr val="FF0000"/>
                </a:solidFill>
              </a:rPr>
              <a:t>9. Al volver a casa, dúchate y cámbiate de ropa. </a:t>
            </a:r>
          </a:p>
        </p:txBody>
      </p:sp>
      <p:sp>
        <p:nvSpPr>
          <p:cNvPr id="8" name="Marcador de contenido 2">
            <a:extLst>
              <a:ext uri="{FF2B5EF4-FFF2-40B4-BE49-F238E27FC236}">
                <a16:creationId xmlns:a16="http://schemas.microsoft.com/office/drawing/2014/main" id="{F56A86CD-F276-4CFE-97AA-30A07D40C967}"/>
              </a:ext>
            </a:extLst>
          </p:cNvPr>
          <p:cNvSpPr>
            <a:spLocks noGrp="1"/>
          </p:cNvSpPr>
          <p:nvPr>
            <p:ph idx="1"/>
          </p:nvPr>
        </p:nvSpPr>
        <p:spPr>
          <a:xfrm>
            <a:off x="7366396" y="1825625"/>
            <a:ext cx="4162887" cy="4351338"/>
          </a:xfrm>
        </p:spPr>
        <p:txBody>
          <a:bodyPr/>
          <a:lstStyle/>
          <a:p>
            <a:r>
              <a:rPr lang="es-ES" b="1" u="sng" dirty="0">
                <a:solidFill>
                  <a:srgbClr val="0070C0"/>
                </a:solidFill>
              </a:rPr>
              <a:t>¿Por qué?</a:t>
            </a:r>
          </a:p>
          <a:p>
            <a:pPr lvl="1"/>
            <a:r>
              <a:rPr lang="es-ES" dirty="0"/>
              <a:t>Porque </a:t>
            </a:r>
            <a:r>
              <a:rPr lang="es-ES" b="1" dirty="0">
                <a:solidFill>
                  <a:srgbClr val="0070C0"/>
                </a:solidFill>
              </a:rPr>
              <a:t>eliminarás al virus </a:t>
            </a:r>
            <a:r>
              <a:rPr lang="es-ES" dirty="0"/>
              <a:t>si está en tu pelo, en tu ropa, etc.</a:t>
            </a:r>
          </a:p>
        </p:txBody>
      </p:sp>
      <p:pic>
        <p:nvPicPr>
          <p:cNvPr id="18" name="Imagen 17" descr="Imagen que contiene alimentos, dibujo&#10;&#10;Descripción generada automáticamente">
            <a:extLst>
              <a:ext uri="{FF2B5EF4-FFF2-40B4-BE49-F238E27FC236}">
                <a16:creationId xmlns:a16="http://schemas.microsoft.com/office/drawing/2014/main" id="{C016F0D3-C11F-4379-B447-EFC9A150E2BE}"/>
              </a:ext>
            </a:extLst>
          </p:cNvPr>
          <p:cNvPicPr>
            <a:picLocks noChangeAspect="1"/>
          </p:cNvPicPr>
          <p:nvPr/>
        </p:nvPicPr>
        <p:blipFill>
          <a:blip r:embed="rId3">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4628644" y="5747732"/>
            <a:ext cx="259568" cy="230832"/>
          </a:xfrm>
          <a:prstGeom prst="rect">
            <a:avLst/>
          </a:prstGeom>
        </p:spPr>
      </p:pic>
      <p:pic>
        <p:nvPicPr>
          <p:cNvPr id="19" name="Imagen 18" descr="Imagen que contiene alimentos, dibujo&#10;&#10;Descripción generada automáticamente">
            <a:extLst>
              <a:ext uri="{FF2B5EF4-FFF2-40B4-BE49-F238E27FC236}">
                <a16:creationId xmlns:a16="http://schemas.microsoft.com/office/drawing/2014/main" id="{D4B1CE0B-37FA-46B6-B3AF-480D526B8DB3}"/>
              </a:ext>
            </a:extLst>
          </p:cNvPr>
          <p:cNvPicPr>
            <a:picLocks noChangeAspect="1"/>
          </p:cNvPicPr>
          <p:nvPr/>
        </p:nvPicPr>
        <p:blipFill>
          <a:blip r:embed="rId3">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5619864" y="6677316"/>
            <a:ext cx="259568" cy="230832"/>
          </a:xfrm>
          <a:prstGeom prst="rect">
            <a:avLst/>
          </a:prstGeom>
        </p:spPr>
      </p:pic>
      <p:pic>
        <p:nvPicPr>
          <p:cNvPr id="20" name="Imagen 19" descr="Imagen que contiene alimentos, dibujo&#10;&#10;Descripción generada automáticamente">
            <a:extLst>
              <a:ext uri="{FF2B5EF4-FFF2-40B4-BE49-F238E27FC236}">
                <a16:creationId xmlns:a16="http://schemas.microsoft.com/office/drawing/2014/main" id="{43567E08-D54D-42EE-83F5-294F982276F9}"/>
              </a:ext>
            </a:extLst>
          </p:cNvPr>
          <p:cNvPicPr>
            <a:picLocks noChangeAspect="1"/>
          </p:cNvPicPr>
          <p:nvPr/>
        </p:nvPicPr>
        <p:blipFill>
          <a:blip r:embed="rId3">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11644192" y="380750"/>
            <a:ext cx="259568" cy="230832"/>
          </a:xfrm>
          <a:prstGeom prst="rect">
            <a:avLst/>
          </a:prstGeom>
        </p:spPr>
      </p:pic>
      <p:pic>
        <p:nvPicPr>
          <p:cNvPr id="21" name="Imagen 20" descr="Imagen que contiene alimentos, dibujo&#10;&#10;Descripción generada automáticamente">
            <a:extLst>
              <a:ext uri="{FF2B5EF4-FFF2-40B4-BE49-F238E27FC236}">
                <a16:creationId xmlns:a16="http://schemas.microsoft.com/office/drawing/2014/main" id="{C7863FE2-A37A-4071-B1BA-13294CD69735}"/>
              </a:ext>
            </a:extLst>
          </p:cNvPr>
          <p:cNvPicPr>
            <a:picLocks noChangeAspect="1"/>
          </p:cNvPicPr>
          <p:nvPr/>
        </p:nvPicPr>
        <p:blipFill>
          <a:blip r:embed="rId3">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5429823" y="3991989"/>
            <a:ext cx="259568" cy="230832"/>
          </a:xfrm>
          <a:prstGeom prst="rect">
            <a:avLst/>
          </a:prstGeom>
        </p:spPr>
      </p:pic>
      <p:pic>
        <p:nvPicPr>
          <p:cNvPr id="22" name="Imagen 21" descr="Imagen que contiene alimentos, dibujo&#10;&#10;Descripción generada automáticamente">
            <a:extLst>
              <a:ext uri="{FF2B5EF4-FFF2-40B4-BE49-F238E27FC236}">
                <a16:creationId xmlns:a16="http://schemas.microsoft.com/office/drawing/2014/main" id="{DF57244B-D7F6-47E6-8D5D-79B39DA45DD6}"/>
              </a:ext>
            </a:extLst>
          </p:cNvPr>
          <p:cNvPicPr>
            <a:picLocks noChangeAspect="1"/>
          </p:cNvPicPr>
          <p:nvPr/>
        </p:nvPicPr>
        <p:blipFill>
          <a:blip r:embed="rId3">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4522441" y="6561900"/>
            <a:ext cx="259568" cy="230832"/>
          </a:xfrm>
          <a:prstGeom prst="rect">
            <a:avLst/>
          </a:prstGeom>
        </p:spPr>
      </p:pic>
      <p:pic>
        <p:nvPicPr>
          <p:cNvPr id="23" name="Imagen 22" descr="Imagen que contiene alimentos, dibujo&#10;&#10;Descripción generada automáticamente">
            <a:extLst>
              <a:ext uri="{FF2B5EF4-FFF2-40B4-BE49-F238E27FC236}">
                <a16:creationId xmlns:a16="http://schemas.microsoft.com/office/drawing/2014/main" id="{BE9DF21B-DACA-4DB6-992F-34E00605F106}"/>
              </a:ext>
            </a:extLst>
          </p:cNvPr>
          <p:cNvPicPr>
            <a:picLocks noChangeAspect="1"/>
          </p:cNvPicPr>
          <p:nvPr/>
        </p:nvPicPr>
        <p:blipFill>
          <a:blip r:embed="rId3">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5964948" y="5261871"/>
            <a:ext cx="259568" cy="230832"/>
          </a:xfrm>
          <a:prstGeom prst="rect">
            <a:avLst/>
          </a:prstGeom>
        </p:spPr>
      </p:pic>
      <p:sp>
        <p:nvSpPr>
          <p:cNvPr id="24" name="CuadroTexto 23">
            <a:extLst>
              <a:ext uri="{FF2B5EF4-FFF2-40B4-BE49-F238E27FC236}">
                <a16:creationId xmlns:a16="http://schemas.microsoft.com/office/drawing/2014/main" id="{FD8F2004-31AB-4869-86D3-F3CCBBB91625}"/>
              </a:ext>
            </a:extLst>
          </p:cNvPr>
          <p:cNvSpPr txBox="1"/>
          <p:nvPr/>
        </p:nvSpPr>
        <p:spPr>
          <a:xfrm>
            <a:off x="4758428" y="6620196"/>
            <a:ext cx="7433569" cy="230832"/>
          </a:xfrm>
          <a:prstGeom prst="rect">
            <a:avLst/>
          </a:prstGeom>
          <a:noFill/>
        </p:spPr>
        <p:txBody>
          <a:bodyPr wrap="square" rtlCol="0">
            <a:spAutoFit/>
          </a:bodyPr>
          <a:lstStyle/>
          <a:p>
            <a:pPr algn="r"/>
            <a:r>
              <a:rPr lang="es-ES" sz="900" i="1" dirty="0"/>
              <a:t>D. Gral. de Salud Pública. Unidad de Educación para la Salud. Extremadura, agosto-septiembre 2021 (3ª actualización).</a:t>
            </a:r>
          </a:p>
        </p:txBody>
      </p:sp>
      <p:pic>
        <p:nvPicPr>
          <p:cNvPr id="25" name="Imagen 24" descr="Imagen que contiene alimentos, dibujo&#10;&#10;Descripción generada automáticamente">
            <a:extLst>
              <a:ext uri="{FF2B5EF4-FFF2-40B4-BE49-F238E27FC236}">
                <a16:creationId xmlns:a16="http://schemas.microsoft.com/office/drawing/2014/main" id="{F5BF457D-9AEB-4C6F-880E-A8944C3BB8F2}"/>
              </a:ext>
            </a:extLst>
          </p:cNvPr>
          <p:cNvPicPr>
            <a:picLocks noChangeAspect="1"/>
          </p:cNvPicPr>
          <p:nvPr/>
        </p:nvPicPr>
        <p:blipFill>
          <a:blip r:embed="rId3">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rot="20452919">
            <a:off x="8033308" y="4142848"/>
            <a:ext cx="2176890" cy="1935896"/>
          </a:xfrm>
          <a:prstGeom prst="rect">
            <a:avLst/>
          </a:prstGeom>
        </p:spPr>
      </p:pic>
      <p:pic>
        <p:nvPicPr>
          <p:cNvPr id="26" name="Imagen 25" descr="Imagen que contiene Texto&#10;&#10;Descripción generada automáticamente">
            <a:extLst>
              <a:ext uri="{FF2B5EF4-FFF2-40B4-BE49-F238E27FC236}">
                <a16:creationId xmlns:a16="http://schemas.microsoft.com/office/drawing/2014/main" id="{955E720E-4D04-4B44-91FA-8695359E3C5B}"/>
              </a:ext>
            </a:extLst>
          </p:cNvPr>
          <p:cNvPicPr>
            <a:picLocks noChangeAspect="1"/>
          </p:cNvPicPr>
          <p:nvPr/>
        </p:nvPicPr>
        <p:blipFill>
          <a:blip r:embed="rId4">
            <a:clrChange>
              <a:clrFrom>
                <a:srgbClr val="FFE699"/>
              </a:clrFrom>
              <a:clrTo>
                <a:srgbClr val="FFE699">
                  <a:alpha val="0"/>
                </a:srgbClr>
              </a:clrTo>
            </a:clrChange>
            <a:extLst>
              <a:ext uri="{28A0092B-C50C-407E-A947-70E740481C1C}">
                <a14:useLocalDpi xmlns:a14="http://schemas.microsoft.com/office/drawing/2010/main" val="0"/>
              </a:ext>
            </a:extLst>
          </a:blip>
          <a:stretch>
            <a:fillRect/>
          </a:stretch>
        </p:blipFill>
        <p:spPr>
          <a:xfrm>
            <a:off x="0" y="6109822"/>
            <a:ext cx="1231499" cy="780356"/>
          </a:xfrm>
          <a:prstGeom prst="rect">
            <a:avLst/>
          </a:prstGeom>
        </p:spPr>
      </p:pic>
      <p:pic>
        <p:nvPicPr>
          <p:cNvPr id="27" name="Imagen 26" descr="Imagen que contiene alimentos, dibujo&#10;&#10;Descripción generada automáticamente">
            <a:extLst>
              <a:ext uri="{FF2B5EF4-FFF2-40B4-BE49-F238E27FC236}">
                <a16:creationId xmlns:a16="http://schemas.microsoft.com/office/drawing/2014/main" id="{5112FE48-65E4-44E4-9C74-38A1B9D3C926}"/>
              </a:ext>
            </a:extLst>
          </p:cNvPr>
          <p:cNvPicPr>
            <a:picLocks noChangeAspect="1"/>
          </p:cNvPicPr>
          <p:nvPr/>
        </p:nvPicPr>
        <p:blipFill>
          <a:blip r:embed="rId3">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5455847" y="5333193"/>
            <a:ext cx="496205" cy="441272"/>
          </a:xfrm>
          <a:prstGeom prst="rect">
            <a:avLst/>
          </a:prstGeom>
        </p:spPr>
      </p:pic>
      <p:pic>
        <p:nvPicPr>
          <p:cNvPr id="28" name="Imagen 27" descr="Imagen que contiene alimentos, dibujo&#10;&#10;Descripción generada automáticamente">
            <a:extLst>
              <a:ext uri="{FF2B5EF4-FFF2-40B4-BE49-F238E27FC236}">
                <a16:creationId xmlns:a16="http://schemas.microsoft.com/office/drawing/2014/main" id="{E16ED85F-BE36-42B8-B410-A7CA36FD1EAE}"/>
              </a:ext>
            </a:extLst>
          </p:cNvPr>
          <p:cNvPicPr>
            <a:picLocks noChangeAspect="1"/>
          </p:cNvPicPr>
          <p:nvPr/>
        </p:nvPicPr>
        <p:blipFill>
          <a:blip r:embed="rId3">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11455486" y="4487463"/>
            <a:ext cx="496205" cy="441272"/>
          </a:xfrm>
          <a:prstGeom prst="rect">
            <a:avLst/>
          </a:prstGeom>
        </p:spPr>
      </p:pic>
      <p:pic>
        <p:nvPicPr>
          <p:cNvPr id="29" name="Imagen 28" descr="Imagen que contiene alimentos, dibujo&#10;&#10;Descripción generada automáticamente">
            <a:extLst>
              <a:ext uri="{FF2B5EF4-FFF2-40B4-BE49-F238E27FC236}">
                <a16:creationId xmlns:a16="http://schemas.microsoft.com/office/drawing/2014/main" id="{5A26B7A5-613B-4AF7-8577-3BF80DFA4A7F}"/>
              </a:ext>
            </a:extLst>
          </p:cNvPr>
          <p:cNvPicPr>
            <a:picLocks noChangeAspect="1"/>
          </p:cNvPicPr>
          <p:nvPr/>
        </p:nvPicPr>
        <p:blipFill>
          <a:blip r:embed="rId3">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414614" y="2430203"/>
            <a:ext cx="496205" cy="441272"/>
          </a:xfrm>
          <a:prstGeom prst="rect">
            <a:avLst/>
          </a:prstGeom>
        </p:spPr>
      </p:pic>
      <p:pic>
        <p:nvPicPr>
          <p:cNvPr id="30" name="Imagen 29" descr="Imagen que contiene alimentos, dibujo&#10;&#10;Descripción generada automáticamente">
            <a:extLst>
              <a:ext uri="{FF2B5EF4-FFF2-40B4-BE49-F238E27FC236}">
                <a16:creationId xmlns:a16="http://schemas.microsoft.com/office/drawing/2014/main" id="{D6B55C1C-3A4B-41AD-AB02-0FA626832CB5}"/>
              </a:ext>
            </a:extLst>
          </p:cNvPr>
          <p:cNvPicPr>
            <a:picLocks noChangeAspect="1"/>
          </p:cNvPicPr>
          <p:nvPr/>
        </p:nvPicPr>
        <p:blipFill>
          <a:blip r:embed="rId3">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4954818" y="4928735"/>
            <a:ext cx="496205" cy="441272"/>
          </a:xfrm>
          <a:prstGeom prst="rect">
            <a:avLst/>
          </a:prstGeom>
        </p:spPr>
      </p:pic>
      <p:pic>
        <p:nvPicPr>
          <p:cNvPr id="31" name="Imagen 30" descr="Imagen que contiene alimentos, dibujo&#10;&#10;Descripción generada automáticamente">
            <a:extLst>
              <a:ext uri="{FF2B5EF4-FFF2-40B4-BE49-F238E27FC236}">
                <a16:creationId xmlns:a16="http://schemas.microsoft.com/office/drawing/2014/main" id="{C3D046D8-717E-40A9-9C89-C852F23B0643}"/>
              </a:ext>
            </a:extLst>
          </p:cNvPr>
          <p:cNvPicPr>
            <a:picLocks noChangeAspect="1"/>
          </p:cNvPicPr>
          <p:nvPr/>
        </p:nvPicPr>
        <p:blipFill>
          <a:blip r:embed="rId3">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5740388" y="6078744"/>
            <a:ext cx="496205" cy="441272"/>
          </a:xfrm>
          <a:prstGeom prst="rect">
            <a:avLst/>
          </a:prstGeom>
        </p:spPr>
      </p:pic>
      <p:pic>
        <p:nvPicPr>
          <p:cNvPr id="32" name="Imagen 31" descr="Imagen que contiene juego, interior, texto&#10;&#10;Descripción generada automáticamente">
            <a:extLst>
              <a:ext uri="{FF2B5EF4-FFF2-40B4-BE49-F238E27FC236}">
                <a16:creationId xmlns:a16="http://schemas.microsoft.com/office/drawing/2014/main" id="{FB9BB29F-3E05-4A7B-BFCA-4B730431612D}"/>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58514" y="5430937"/>
            <a:ext cx="1246379" cy="1246379"/>
          </a:xfrm>
          <a:prstGeom prst="rect">
            <a:avLst/>
          </a:prstGeom>
        </p:spPr>
      </p:pic>
      <p:sp>
        <p:nvSpPr>
          <p:cNvPr id="33" name="Título 1">
            <a:extLst>
              <a:ext uri="{FF2B5EF4-FFF2-40B4-BE49-F238E27FC236}">
                <a16:creationId xmlns:a16="http://schemas.microsoft.com/office/drawing/2014/main" id="{E1439395-0DFF-4A9F-A039-4C386AFE3238}"/>
              </a:ext>
            </a:extLst>
          </p:cNvPr>
          <p:cNvSpPr txBox="1">
            <a:spLocks/>
          </p:cNvSpPr>
          <p:nvPr/>
        </p:nvSpPr>
        <p:spPr>
          <a:xfrm>
            <a:off x="-1" y="0"/>
            <a:ext cx="12192001" cy="44127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400" b="1" dirty="0">
                <a:solidFill>
                  <a:srgbClr val="C00000"/>
                </a:solidFill>
              </a:rPr>
              <a:t>Medidas preventivas básicas frente a COVID-19 en centros educativos</a:t>
            </a:r>
          </a:p>
        </p:txBody>
      </p:sp>
    </p:spTree>
    <p:extLst>
      <p:ext uri="{BB962C8B-B14F-4D97-AF65-F5344CB8AC3E}">
        <p14:creationId xmlns:p14="http://schemas.microsoft.com/office/powerpoint/2010/main" val="19937891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64EA2F-BFA2-40C9-B505-4A5C4CC6384E}"/>
              </a:ext>
            </a:extLst>
          </p:cNvPr>
          <p:cNvSpPr>
            <a:spLocks noGrp="1"/>
          </p:cNvSpPr>
          <p:nvPr>
            <p:ph type="title"/>
          </p:nvPr>
        </p:nvSpPr>
        <p:spPr/>
        <p:txBody>
          <a:bodyPr/>
          <a:lstStyle/>
          <a:p>
            <a:r>
              <a:rPr lang="es-ES" b="1" dirty="0">
                <a:solidFill>
                  <a:srgbClr val="FF0000"/>
                </a:solidFill>
              </a:rPr>
              <a:t>10. NO ACUDAS A CLASES SI TIENES SÍNTOMAS</a:t>
            </a:r>
          </a:p>
        </p:txBody>
      </p:sp>
      <p:sp>
        <p:nvSpPr>
          <p:cNvPr id="8" name="Marcador de contenido 2">
            <a:extLst>
              <a:ext uri="{FF2B5EF4-FFF2-40B4-BE49-F238E27FC236}">
                <a16:creationId xmlns:a16="http://schemas.microsoft.com/office/drawing/2014/main" id="{D846D796-4779-4725-805A-E3256BA4DE48}"/>
              </a:ext>
            </a:extLst>
          </p:cNvPr>
          <p:cNvSpPr>
            <a:spLocks noGrp="1"/>
          </p:cNvSpPr>
          <p:nvPr>
            <p:ph idx="1"/>
          </p:nvPr>
        </p:nvSpPr>
        <p:spPr>
          <a:xfrm>
            <a:off x="7366396" y="1825625"/>
            <a:ext cx="4162887" cy="4351338"/>
          </a:xfrm>
        </p:spPr>
        <p:txBody>
          <a:bodyPr>
            <a:normAutofit fontScale="92500" lnSpcReduction="10000"/>
          </a:bodyPr>
          <a:lstStyle/>
          <a:p>
            <a:r>
              <a:rPr lang="es-ES" b="1" u="sng" dirty="0">
                <a:solidFill>
                  <a:srgbClr val="0070C0"/>
                </a:solidFill>
              </a:rPr>
              <a:t>¿Por qué?</a:t>
            </a:r>
          </a:p>
          <a:p>
            <a:pPr lvl="1"/>
            <a:r>
              <a:rPr lang="es-ES" dirty="0"/>
              <a:t>Porque si presentas síntomas podrías tener el virus.</a:t>
            </a:r>
          </a:p>
          <a:p>
            <a:pPr lvl="1"/>
            <a:r>
              <a:rPr lang="es-ES" dirty="0"/>
              <a:t>Si vas a clase, </a:t>
            </a:r>
            <a:r>
              <a:rPr lang="es-ES" b="1" dirty="0">
                <a:solidFill>
                  <a:srgbClr val="0070C0"/>
                </a:solidFill>
              </a:rPr>
              <a:t>podrías contagiar a otras personas</a:t>
            </a:r>
            <a:r>
              <a:rPr lang="es-ES" dirty="0"/>
              <a:t>.</a:t>
            </a:r>
          </a:p>
          <a:p>
            <a:pPr lvl="1"/>
            <a:r>
              <a:rPr lang="es-ES" dirty="0"/>
              <a:t>Debes </a:t>
            </a:r>
            <a:r>
              <a:rPr lang="es-ES" b="1" dirty="0">
                <a:solidFill>
                  <a:srgbClr val="0070C0"/>
                </a:solidFill>
              </a:rPr>
              <a:t>quedarte en casa y no salir para nada</a:t>
            </a:r>
            <a:r>
              <a:rPr lang="es-ES" dirty="0"/>
              <a:t>.</a:t>
            </a:r>
          </a:p>
          <a:p>
            <a:pPr lvl="1"/>
            <a:r>
              <a:rPr lang="es-ES" dirty="0"/>
              <a:t>Tus padres deben </a:t>
            </a:r>
            <a:r>
              <a:rPr lang="es-ES" b="1" dirty="0">
                <a:solidFill>
                  <a:srgbClr val="0070C0"/>
                </a:solidFill>
              </a:rPr>
              <a:t>avisar enseguida al centro de salud </a:t>
            </a:r>
            <a:r>
              <a:rPr lang="es-ES" dirty="0"/>
              <a:t>donde tengas tu médico/a.</a:t>
            </a:r>
          </a:p>
          <a:p>
            <a:pPr lvl="1"/>
            <a:r>
              <a:rPr lang="es-ES" b="1" dirty="0">
                <a:solidFill>
                  <a:srgbClr val="0070C0"/>
                </a:solidFill>
              </a:rPr>
              <a:t>Seguid sus indicaciones.</a:t>
            </a:r>
          </a:p>
        </p:txBody>
      </p:sp>
      <p:sp>
        <p:nvSpPr>
          <p:cNvPr id="13" name="CuadroTexto 12">
            <a:extLst>
              <a:ext uri="{FF2B5EF4-FFF2-40B4-BE49-F238E27FC236}">
                <a16:creationId xmlns:a16="http://schemas.microsoft.com/office/drawing/2014/main" id="{49CE0C30-D3A6-4748-8D95-FBF1E8609AB4}"/>
              </a:ext>
            </a:extLst>
          </p:cNvPr>
          <p:cNvSpPr txBox="1"/>
          <p:nvPr/>
        </p:nvSpPr>
        <p:spPr>
          <a:xfrm>
            <a:off x="129781" y="1853910"/>
            <a:ext cx="2354800" cy="3600986"/>
          </a:xfrm>
          <a:prstGeom prst="rect">
            <a:avLst/>
          </a:prstGeom>
          <a:solidFill>
            <a:srgbClr val="FFFF00"/>
          </a:solidFill>
          <a:ln>
            <a:solidFill>
              <a:srgbClr val="FF0000"/>
            </a:solidFill>
          </a:ln>
        </p:spPr>
        <p:txBody>
          <a:bodyPr wrap="square" rtlCol="0">
            <a:spAutoFit/>
          </a:bodyPr>
          <a:lstStyle/>
          <a:p>
            <a:pPr algn="ctr"/>
            <a:r>
              <a:rPr lang="es-ES" b="1" dirty="0">
                <a:solidFill>
                  <a:srgbClr val="0070C0"/>
                </a:solidFill>
              </a:rPr>
              <a:t>Entre otros, son síntomas de COVID-19:</a:t>
            </a:r>
          </a:p>
          <a:p>
            <a:pPr marL="285750" indent="-285750">
              <a:buFontTx/>
              <a:buChar char="-"/>
            </a:pPr>
            <a:r>
              <a:rPr lang="es-ES" sz="1600" dirty="0">
                <a:solidFill>
                  <a:srgbClr val="0070C0"/>
                </a:solidFill>
              </a:rPr>
              <a:t>Fiebre.</a:t>
            </a:r>
          </a:p>
          <a:p>
            <a:pPr marL="285750" indent="-285750">
              <a:buFontTx/>
              <a:buChar char="-"/>
            </a:pPr>
            <a:r>
              <a:rPr lang="es-ES" sz="1600" dirty="0">
                <a:solidFill>
                  <a:srgbClr val="0070C0"/>
                </a:solidFill>
              </a:rPr>
              <a:t>Tos.</a:t>
            </a:r>
          </a:p>
          <a:p>
            <a:pPr marL="285750" indent="-285750">
              <a:buFontTx/>
              <a:buChar char="-"/>
            </a:pPr>
            <a:r>
              <a:rPr lang="es-ES" sz="1600" dirty="0">
                <a:solidFill>
                  <a:srgbClr val="0070C0"/>
                </a:solidFill>
              </a:rPr>
              <a:t>Sensación de falta de aire. </a:t>
            </a:r>
          </a:p>
          <a:p>
            <a:pPr marL="285750" indent="-285750">
              <a:buFontTx/>
              <a:buChar char="-"/>
            </a:pPr>
            <a:r>
              <a:rPr lang="es-ES" sz="1600" dirty="0">
                <a:solidFill>
                  <a:srgbClr val="0070C0"/>
                </a:solidFill>
              </a:rPr>
              <a:t>Dolor de garganta.</a:t>
            </a:r>
          </a:p>
          <a:p>
            <a:pPr marL="285750" indent="-285750">
              <a:buFontTx/>
              <a:buChar char="-"/>
            </a:pPr>
            <a:r>
              <a:rPr lang="es-ES" sz="1600" dirty="0">
                <a:solidFill>
                  <a:srgbClr val="0070C0"/>
                </a:solidFill>
              </a:rPr>
              <a:t>Dolor de cabeza.</a:t>
            </a:r>
          </a:p>
          <a:p>
            <a:pPr marL="285750" indent="-285750">
              <a:buFontTx/>
              <a:buChar char="-"/>
            </a:pPr>
            <a:r>
              <a:rPr lang="es-ES" sz="1600" dirty="0">
                <a:solidFill>
                  <a:srgbClr val="0070C0"/>
                </a:solidFill>
              </a:rPr>
              <a:t>Dolores musculares.</a:t>
            </a:r>
          </a:p>
          <a:p>
            <a:pPr marL="285750" indent="-285750">
              <a:buFontTx/>
              <a:buChar char="-"/>
            </a:pPr>
            <a:r>
              <a:rPr lang="es-ES" sz="1600" dirty="0">
                <a:solidFill>
                  <a:srgbClr val="0070C0"/>
                </a:solidFill>
              </a:rPr>
              <a:t>Diarrea.</a:t>
            </a:r>
          </a:p>
          <a:p>
            <a:pPr marL="285750" indent="-285750">
              <a:buFontTx/>
              <a:buChar char="-"/>
            </a:pPr>
            <a:r>
              <a:rPr lang="es-ES" sz="1600" dirty="0">
                <a:solidFill>
                  <a:srgbClr val="0070C0"/>
                </a:solidFill>
              </a:rPr>
              <a:t>Vómitos.</a:t>
            </a:r>
          </a:p>
          <a:p>
            <a:pPr marL="285750" indent="-285750">
              <a:buFontTx/>
              <a:buChar char="-"/>
            </a:pPr>
            <a:r>
              <a:rPr lang="es-ES" sz="1600" dirty="0">
                <a:solidFill>
                  <a:srgbClr val="0070C0"/>
                </a:solidFill>
              </a:rPr>
              <a:t>Pérdida del sentido del olfato o del sentido del gusto.</a:t>
            </a:r>
          </a:p>
        </p:txBody>
      </p:sp>
      <p:sp>
        <p:nvSpPr>
          <p:cNvPr id="14" name="CuadroTexto 13">
            <a:extLst>
              <a:ext uri="{FF2B5EF4-FFF2-40B4-BE49-F238E27FC236}">
                <a16:creationId xmlns:a16="http://schemas.microsoft.com/office/drawing/2014/main" id="{7709471F-FB83-4848-A283-41048434B01D}"/>
              </a:ext>
            </a:extLst>
          </p:cNvPr>
          <p:cNvSpPr txBox="1"/>
          <p:nvPr/>
        </p:nvSpPr>
        <p:spPr>
          <a:xfrm>
            <a:off x="3878288" y="5973864"/>
            <a:ext cx="2660341" cy="646331"/>
          </a:xfrm>
          <a:prstGeom prst="rect">
            <a:avLst/>
          </a:prstGeom>
          <a:solidFill>
            <a:srgbClr val="FFFF00"/>
          </a:solidFill>
          <a:ln>
            <a:solidFill>
              <a:srgbClr val="FF0000"/>
            </a:solidFill>
          </a:ln>
        </p:spPr>
        <p:txBody>
          <a:bodyPr wrap="square" rtlCol="0">
            <a:spAutoFit/>
          </a:bodyPr>
          <a:lstStyle/>
          <a:p>
            <a:pPr algn="ctr"/>
            <a:r>
              <a:rPr lang="es-ES" b="1" dirty="0">
                <a:solidFill>
                  <a:srgbClr val="0070C0"/>
                </a:solidFill>
              </a:rPr>
              <a:t>Si te aparecen síntomas estando en clase, avisa.</a:t>
            </a:r>
          </a:p>
        </p:txBody>
      </p:sp>
      <p:pic>
        <p:nvPicPr>
          <p:cNvPr id="5" name="Imagen 4" descr="Diagrama&#10;&#10;Descripción generada automáticamente">
            <a:extLst>
              <a:ext uri="{FF2B5EF4-FFF2-40B4-BE49-F238E27FC236}">
                <a16:creationId xmlns:a16="http://schemas.microsoft.com/office/drawing/2014/main" id="{A4A28ADD-045F-4E26-B160-F8C8B623C026}"/>
              </a:ext>
            </a:extLst>
          </p:cNvPr>
          <p:cNvPicPr>
            <a:picLocks noChangeAspect="1"/>
          </p:cNvPicPr>
          <p:nvPr/>
        </p:nvPicPr>
        <p:blipFill>
          <a:blip r:embed="rId2">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2549995" y="2027781"/>
            <a:ext cx="4816401" cy="3180395"/>
          </a:xfrm>
          <a:prstGeom prst="rect">
            <a:avLst/>
          </a:prstGeom>
        </p:spPr>
      </p:pic>
      <p:sp>
        <p:nvSpPr>
          <p:cNvPr id="21" name="CuadroTexto 20">
            <a:extLst>
              <a:ext uri="{FF2B5EF4-FFF2-40B4-BE49-F238E27FC236}">
                <a16:creationId xmlns:a16="http://schemas.microsoft.com/office/drawing/2014/main" id="{366F6F68-A4C1-4504-A5FE-990BFC4E0C50}"/>
              </a:ext>
            </a:extLst>
          </p:cNvPr>
          <p:cNvSpPr txBox="1"/>
          <p:nvPr/>
        </p:nvSpPr>
        <p:spPr>
          <a:xfrm>
            <a:off x="4758428" y="6620196"/>
            <a:ext cx="7433569" cy="230832"/>
          </a:xfrm>
          <a:prstGeom prst="rect">
            <a:avLst/>
          </a:prstGeom>
          <a:noFill/>
        </p:spPr>
        <p:txBody>
          <a:bodyPr wrap="square" rtlCol="0">
            <a:spAutoFit/>
          </a:bodyPr>
          <a:lstStyle/>
          <a:p>
            <a:pPr algn="r"/>
            <a:r>
              <a:rPr lang="es-ES" sz="900" i="1" dirty="0"/>
              <a:t>D. Gral. de Salud Pública. Unidad de Educación para la Salud. Extremadura, agosto-septiembre 2021 (3ª actualización).</a:t>
            </a:r>
          </a:p>
        </p:txBody>
      </p:sp>
      <p:pic>
        <p:nvPicPr>
          <p:cNvPr id="20" name="Imagen 19" descr="Imagen que contiene Texto&#10;&#10;Descripción generada automáticamente">
            <a:extLst>
              <a:ext uri="{FF2B5EF4-FFF2-40B4-BE49-F238E27FC236}">
                <a16:creationId xmlns:a16="http://schemas.microsoft.com/office/drawing/2014/main" id="{4AF4A508-8EE8-4736-8938-52C5599AFA8F}"/>
              </a:ext>
            </a:extLst>
          </p:cNvPr>
          <p:cNvPicPr>
            <a:picLocks noChangeAspect="1"/>
          </p:cNvPicPr>
          <p:nvPr/>
        </p:nvPicPr>
        <p:blipFill>
          <a:blip r:embed="rId3">
            <a:clrChange>
              <a:clrFrom>
                <a:srgbClr val="FFE699"/>
              </a:clrFrom>
              <a:clrTo>
                <a:srgbClr val="FFE699">
                  <a:alpha val="0"/>
                </a:srgbClr>
              </a:clrTo>
            </a:clrChange>
            <a:extLst>
              <a:ext uri="{28A0092B-C50C-407E-A947-70E740481C1C}">
                <a14:useLocalDpi xmlns:a14="http://schemas.microsoft.com/office/drawing/2010/main" val="0"/>
              </a:ext>
            </a:extLst>
          </a:blip>
          <a:stretch>
            <a:fillRect/>
          </a:stretch>
        </p:blipFill>
        <p:spPr>
          <a:xfrm>
            <a:off x="0" y="6109822"/>
            <a:ext cx="1231499" cy="780356"/>
          </a:xfrm>
          <a:prstGeom prst="rect">
            <a:avLst/>
          </a:prstGeom>
        </p:spPr>
      </p:pic>
      <p:pic>
        <p:nvPicPr>
          <p:cNvPr id="22" name="Imagen 21" descr="Imagen que contiene alimentos, dibujo&#10;&#10;Descripción generada automáticamente">
            <a:extLst>
              <a:ext uri="{FF2B5EF4-FFF2-40B4-BE49-F238E27FC236}">
                <a16:creationId xmlns:a16="http://schemas.microsoft.com/office/drawing/2014/main" id="{ECA1BDB6-6888-4CAC-B9DC-12074EDA179D}"/>
              </a:ext>
            </a:extLst>
          </p:cNvPr>
          <p:cNvPicPr>
            <a:picLocks noChangeAspect="1"/>
          </p:cNvPicPr>
          <p:nvPr/>
        </p:nvPicPr>
        <p:blipFill>
          <a:blip r:embed="rId4">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5847897" y="5339193"/>
            <a:ext cx="496205" cy="441272"/>
          </a:xfrm>
          <a:prstGeom prst="rect">
            <a:avLst/>
          </a:prstGeom>
        </p:spPr>
      </p:pic>
      <p:pic>
        <p:nvPicPr>
          <p:cNvPr id="23" name="Imagen 22" descr="Imagen que contiene alimentos, dibujo&#10;&#10;Descripción generada automáticamente">
            <a:extLst>
              <a:ext uri="{FF2B5EF4-FFF2-40B4-BE49-F238E27FC236}">
                <a16:creationId xmlns:a16="http://schemas.microsoft.com/office/drawing/2014/main" id="{3A27577C-DC1E-4FC1-B0B3-CECBB053E712}"/>
              </a:ext>
            </a:extLst>
          </p:cNvPr>
          <p:cNvPicPr>
            <a:picLocks noChangeAspect="1"/>
          </p:cNvPicPr>
          <p:nvPr/>
        </p:nvPicPr>
        <p:blipFill>
          <a:blip r:embed="rId4">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3064245" y="1852896"/>
            <a:ext cx="496205" cy="441272"/>
          </a:xfrm>
          <a:prstGeom prst="rect">
            <a:avLst/>
          </a:prstGeom>
        </p:spPr>
      </p:pic>
      <p:pic>
        <p:nvPicPr>
          <p:cNvPr id="24" name="Imagen 23" descr="Imagen que contiene alimentos, dibujo&#10;&#10;Descripción generada automáticamente">
            <a:extLst>
              <a:ext uri="{FF2B5EF4-FFF2-40B4-BE49-F238E27FC236}">
                <a16:creationId xmlns:a16="http://schemas.microsoft.com/office/drawing/2014/main" id="{764D1B97-B9EF-49BB-9E3E-605A1A48773B}"/>
              </a:ext>
            </a:extLst>
          </p:cNvPr>
          <p:cNvPicPr>
            <a:picLocks noChangeAspect="1"/>
          </p:cNvPicPr>
          <p:nvPr/>
        </p:nvPicPr>
        <p:blipFill>
          <a:blip r:embed="rId4">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11545085" y="144489"/>
            <a:ext cx="496205" cy="441272"/>
          </a:xfrm>
          <a:prstGeom prst="rect">
            <a:avLst/>
          </a:prstGeom>
        </p:spPr>
      </p:pic>
      <p:pic>
        <p:nvPicPr>
          <p:cNvPr id="25" name="Imagen 24" descr="Imagen que contiene alimentos, dibujo&#10;&#10;Descripción generada automáticamente">
            <a:extLst>
              <a:ext uri="{FF2B5EF4-FFF2-40B4-BE49-F238E27FC236}">
                <a16:creationId xmlns:a16="http://schemas.microsoft.com/office/drawing/2014/main" id="{72A5F70D-2B90-4AF1-802B-81F938F7993B}"/>
              </a:ext>
            </a:extLst>
          </p:cNvPr>
          <p:cNvPicPr>
            <a:picLocks noChangeAspect="1"/>
          </p:cNvPicPr>
          <p:nvPr/>
        </p:nvPicPr>
        <p:blipFill>
          <a:blip r:embed="rId4">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8564935" y="5973864"/>
            <a:ext cx="496205" cy="441272"/>
          </a:xfrm>
          <a:prstGeom prst="rect">
            <a:avLst/>
          </a:prstGeom>
        </p:spPr>
      </p:pic>
      <p:pic>
        <p:nvPicPr>
          <p:cNvPr id="26" name="Imagen 25" descr="Imagen que contiene alimentos, dibujo&#10;&#10;Descripción generada automáticamente">
            <a:extLst>
              <a:ext uri="{FF2B5EF4-FFF2-40B4-BE49-F238E27FC236}">
                <a16:creationId xmlns:a16="http://schemas.microsoft.com/office/drawing/2014/main" id="{07FB187F-3543-4B61-B9EA-C80798ED8D72}"/>
              </a:ext>
            </a:extLst>
          </p:cNvPr>
          <p:cNvPicPr>
            <a:picLocks noChangeAspect="1"/>
          </p:cNvPicPr>
          <p:nvPr/>
        </p:nvPicPr>
        <p:blipFill>
          <a:blip r:embed="rId4">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1700890" y="5997378"/>
            <a:ext cx="496205" cy="441272"/>
          </a:xfrm>
          <a:prstGeom prst="rect">
            <a:avLst/>
          </a:prstGeom>
        </p:spPr>
      </p:pic>
      <p:pic>
        <p:nvPicPr>
          <p:cNvPr id="27" name="Imagen 26" descr="Imagen que contiene juego, interior, texto&#10;&#10;Descripción generada automáticamente">
            <a:extLst>
              <a:ext uri="{FF2B5EF4-FFF2-40B4-BE49-F238E27FC236}">
                <a16:creationId xmlns:a16="http://schemas.microsoft.com/office/drawing/2014/main" id="{D75071F8-1412-4E44-BA3A-1639F1B46CE6}"/>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06093" y="1202435"/>
            <a:ext cx="1246379" cy="1246379"/>
          </a:xfrm>
          <a:prstGeom prst="rect">
            <a:avLst/>
          </a:prstGeom>
        </p:spPr>
      </p:pic>
      <p:sp>
        <p:nvSpPr>
          <p:cNvPr id="28" name="Título 1">
            <a:extLst>
              <a:ext uri="{FF2B5EF4-FFF2-40B4-BE49-F238E27FC236}">
                <a16:creationId xmlns:a16="http://schemas.microsoft.com/office/drawing/2014/main" id="{ADA9616D-16ED-4FCA-A34C-95D451480941}"/>
              </a:ext>
            </a:extLst>
          </p:cNvPr>
          <p:cNvSpPr txBox="1">
            <a:spLocks/>
          </p:cNvSpPr>
          <p:nvPr/>
        </p:nvSpPr>
        <p:spPr>
          <a:xfrm>
            <a:off x="-1" y="0"/>
            <a:ext cx="12192001" cy="44127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400" b="1" dirty="0">
                <a:solidFill>
                  <a:srgbClr val="C00000"/>
                </a:solidFill>
              </a:rPr>
              <a:t>Medidas preventivas básicas frente a COVID-19 en centros educativos</a:t>
            </a:r>
          </a:p>
        </p:txBody>
      </p:sp>
    </p:spTree>
    <p:extLst>
      <p:ext uri="{BB962C8B-B14F-4D97-AF65-F5344CB8AC3E}">
        <p14:creationId xmlns:p14="http://schemas.microsoft.com/office/powerpoint/2010/main" val="2107951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64EA2F-BFA2-40C9-B505-4A5C4CC6384E}"/>
              </a:ext>
            </a:extLst>
          </p:cNvPr>
          <p:cNvSpPr>
            <a:spLocks noGrp="1"/>
          </p:cNvSpPr>
          <p:nvPr>
            <p:ph type="title"/>
          </p:nvPr>
        </p:nvSpPr>
        <p:spPr>
          <a:xfrm>
            <a:off x="838200" y="365125"/>
            <a:ext cx="11049000" cy="1325563"/>
          </a:xfrm>
        </p:spPr>
        <p:txBody>
          <a:bodyPr/>
          <a:lstStyle/>
          <a:p>
            <a:r>
              <a:rPr lang="es-ES" b="1" dirty="0">
                <a:solidFill>
                  <a:srgbClr val="FF0000"/>
                </a:solidFill>
              </a:rPr>
              <a:t>¡OJO! Podrías tener que estar en aislamiento</a:t>
            </a:r>
          </a:p>
        </p:txBody>
      </p:sp>
      <p:pic>
        <p:nvPicPr>
          <p:cNvPr id="6" name="Imagen 5" descr="Imagen que contiene juego, interior, texto&#10;&#10;Descripción generada automáticamente">
            <a:extLst>
              <a:ext uri="{FF2B5EF4-FFF2-40B4-BE49-F238E27FC236}">
                <a16:creationId xmlns:a16="http://schemas.microsoft.com/office/drawing/2014/main" id="{CC0D7686-7088-43D0-BA0C-7DF31FAD491D}"/>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33238" y="5373817"/>
            <a:ext cx="1246379" cy="1246379"/>
          </a:xfrm>
          <a:prstGeom prst="rect">
            <a:avLst/>
          </a:prstGeom>
        </p:spPr>
      </p:pic>
      <p:graphicFrame>
        <p:nvGraphicFramePr>
          <p:cNvPr id="7" name="Objeto 6">
            <a:extLst>
              <a:ext uri="{FF2B5EF4-FFF2-40B4-BE49-F238E27FC236}">
                <a16:creationId xmlns:a16="http://schemas.microsoft.com/office/drawing/2014/main" id="{4F6389F6-3768-4707-8B4A-97CC82A12370}"/>
              </a:ext>
            </a:extLst>
          </p:cNvPr>
          <p:cNvGraphicFramePr>
            <a:graphicFrameLocks noChangeAspect="1"/>
          </p:cNvGraphicFramePr>
          <p:nvPr/>
        </p:nvGraphicFramePr>
        <p:xfrm>
          <a:off x="-2" y="6128645"/>
          <a:ext cx="1154547" cy="747304"/>
        </p:xfrm>
        <a:graphic>
          <a:graphicData uri="http://schemas.openxmlformats.org/presentationml/2006/ole">
            <mc:AlternateContent xmlns:mc="http://schemas.openxmlformats.org/markup-compatibility/2006">
              <mc:Choice xmlns:v="urn:schemas-microsoft-com:vml" Requires="v">
                <p:oleObj spid="_x0000_s17467" r:id="rId4" imgW="4419360" imgH="2860920" progId="">
                  <p:embed/>
                </p:oleObj>
              </mc:Choice>
              <mc:Fallback>
                <p:oleObj r:id="rId4" imgW="4419360" imgH="2860920" progId="">
                  <p:embed/>
                  <p:pic>
                    <p:nvPicPr>
                      <p:cNvPr id="7" name="Objeto 6">
                        <a:extLst>
                          <a:ext uri="{FF2B5EF4-FFF2-40B4-BE49-F238E27FC236}">
                            <a16:creationId xmlns:a16="http://schemas.microsoft.com/office/drawing/2014/main" id="{4F6389F6-3768-4707-8B4A-97CC82A12370}"/>
                          </a:ext>
                        </a:extLst>
                      </p:cNvPr>
                      <p:cNvPicPr/>
                      <p:nvPr/>
                    </p:nvPicPr>
                    <p:blipFill>
                      <a:blip r:embed="rId5"/>
                      <a:stretch>
                        <a:fillRect/>
                      </a:stretch>
                    </p:blipFill>
                    <p:spPr>
                      <a:xfrm>
                        <a:off x="-2" y="6128645"/>
                        <a:ext cx="1154547" cy="747304"/>
                      </a:xfrm>
                      <a:prstGeom prst="rect">
                        <a:avLst/>
                      </a:prstGeom>
                    </p:spPr>
                  </p:pic>
                </p:oleObj>
              </mc:Fallback>
            </mc:AlternateContent>
          </a:graphicData>
        </a:graphic>
      </p:graphicFrame>
      <p:sp>
        <p:nvSpPr>
          <p:cNvPr id="8" name="Marcador de contenido 2">
            <a:extLst>
              <a:ext uri="{FF2B5EF4-FFF2-40B4-BE49-F238E27FC236}">
                <a16:creationId xmlns:a16="http://schemas.microsoft.com/office/drawing/2014/main" id="{F56A86CD-F276-4CFE-97AA-30A07D40C967}"/>
              </a:ext>
            </a:extLst>
          </p:cNvPr>
          <p:cNvSpPr>
            <a:spLocks noGrp="1"/>
          </p:cNvSpPr>
          <p:nvPr>
            <p:ph idx="1"/>
          </p:nvPr>
        </p:nvSpPr>
        <p:spPr>
          <a:xfrm>
            <a:off x="7366396" y="1825625"/>
            <a:ext cx="4600703" cy="4351338"/>
          </a:xfrm>
        </p:spPr>
        <p:txBody>
          <a:bodyPr/>
          <a:lstStyle/>
          <a:p>
            <a:r>
              <a:rPr lang="es-ES" b="1" u="sng" dirty="0">
                <a:solidFill>
                  <a:srgbClr val="0070C0"/>
                </a:solidFill>
              </a:rPr>
              <a:t>¿Por qué me podrían indicar estar aislado/a o confinada/o en casa?</a:t>
            </a:r>
          </a:p>
          <a:p>
            <a:pPr lvl="1"/>
            <a:endParaRPr lang="es-ES" dirty="0"/>
          </a:p>
          <a:p>
            <a:pPr lvl="1"/>
            <a:r>
              <a:rPr lang="es-ES" dirty="0"/>
              <a:t>Porque podrías tener el virus y así no lo propagarías.</a:t>
            </a:r>
          </a:p>
        </p:txBody>
      </p:sp>
      <p:sp>
        <p:nvSpPr>
          <p:cNvPr id="15" name="CuadroTexto 14">
            <a:extLst>
              <a:ext uri="{FF2B5EF4-FFF2-40B4-BE49-F238E27FC236}">
                <a16:creationId xmlns:a16="http://schemas.microsoft.com/office/drawing/2014/main" id="{F3956E5F-E3ED-40BD-9E96-61496DF0736F}"/>
              </a:ext>
            </a:extLst>
          </p:cNvPr>
          <p:cNvSpPr txBox="1"/>
          <p:nvPr/>
        </p:nvSpPr>
        <p:spPr>
          <a:xfrm>
            <a:off x="1042106" y="1848313"/>
            <a:ext cx="5772353" cy="4401205"/>
          </a:xfrm>
          <a:prstGeom prst="rect">
            <a:avLst/>
          </a:prstGeom>
          <a:solidFill>
            <a:srgbClr val="FFFF00"/>
          </a:solidFill>
          <a:ln>
            <a:solidFill>
              <a:srgbClr val="FF0000"/>
            </a:solidFill>
          </a:ln>
        </p:spPr>
        <p:txBody>
          <a:bodyPr wrap="square" rtlCol="0">
            <a:spAutoFit/>
          </a:bodyPr>
          <a:lstStyle/>
          <a:p>
            <a:pPr algn="ctr"/>
            <a:endParaRPr lang="es-ES" sz="2800" b="1" dirty="0">
              <a:solidFill>
                <a:srgbClr val="0070C0"/>
              </a:solidFill>
            </a:endParaRPr>
          </a:p>
          <a:p>
            <a:pPr algn="ctr"/>
            <a:r>
              <a:rPr lang="es-ES" sz="2800" b="1" dirty="0">
                <a:solidFill>
                  <a:srgbClr val="0070C0"/>
                </a:solidFill>
              </a:rPr>
              <a:t>Si los profesionales sanitarios consideran que debes estar aislado/a, aunque no tengas síntomas, quédate en casa y no salgas para nada.</a:t>
            </a:r>
          </a:p>
          <a:p>
            <a:pPr algn="ctr"/>
            <a:r>
              <a:rPr lang="es-ES" sz="2800" b="1" dirty="0">
                <a:solidFill>
                  <a:srgbClr val="0070C0"/>
                </a:solidFill>
              </a:rPr>
              <a:t> </a:t>
            </a:r>
          </a:p>
          <a:p>
            <a:pPr algn="ctr"/>
            <a:r>
              <a:rPr lang="es-ES" sz="2800" b="1" dirty="0">
                <a:solidFill>
                  <a:srgbClr val="0070C0"/>
                </a:solidFill>
              </a:rPr>
              <a:t>Tampoco contactes presencialmente con otras personas ni en tu casa ni en ningún otro sitio.</a:t>
            </a:r>
          </a:p>
          <a:p>
            <a:pPr algn="ctr"/>
            <a:endParaRPr lang="es-ES" sz="2800" b="1" dirty="0">
              <a:solidFill>
                <a:srgbClr val="0070C0"/>
              </a:solidFill>
            </a:endParaRPr>
          </a:p>
        </p:txBody>
      </p:sp>
      <p:sp>
        <p:nvSpPr>
          <p:cNvPr id="17" name="CuadroTexto 16">
            <a:extLst>
              <a:ext uri="{FF2B5EF4-FFF2-40B4-BE49-F238E27FC236}">
                <a16:creationId xmlns:a16="http://schemas.microsoft.com/office/drawing/2014/main" id="{8063A13C-B141-412D-8AB9-EA7658CBD87C}"/>
              </a:ext>
            </a:extLst>
          </p:cNvPr>
          <p:cNvSpPr txBox="1"/>
          <p:nvPr/>
        </p:nvSpPr>
        <p:spPr>
          <a:xfrm>
            <a:off x="4758428" y="6620196"/>
            <a:ext cx="7433569" cy="230832"/>
          </a:xfrm>
          <a:prstGeom prst="rect">
            <a:avLst/>
          </a:prstGeom>
          <a:noFill/>
        </p:spPr>
        <p:txBody>
          <a:bodyPr wrap="square" rtlCol="0">
            <a:spAutoFit/>
          </a:bodyPr>
          <a:lstStyle/>
          <a:p>
            <a:pPr algn="r"/>
            <a:r>
              <a:rPr lang="es-ES" sz="900" i="1" dirty="0"/>
              <a:t>D. Gral. de Salud Pública. Unidad de Educación para la Salud. Extremadura, agosto-septiembre 2021 (3ª actualización).</a:t>
            </a:r>
          </a:p>
        </p:txBody>
      </p:sp>
      <p:pic>
        <p:nvPicPr>
          <p:cNvPr id="16" name="Imagen 15" descr="Imagen que contiene alimentos, dibujo&#10;&#10;Descripción generada automáticamente">
            <a:extLst>
              <a:ext uri="{FF2B5EF4-FFF2-40B4-BE49-F238E27FC236}">
                <a16:creationId xmlns:a16="http://schemas.microsoft.com/office/drawing/2014/main" id="{DD39113A-C62D-41EC-A821-4F35F3D33388}"/>
              </a:ext>
            </a:extLst>
          </p:cNvPr>
          <p:cNvPicPr>
            <a:picLocks noChangeAspect="1"/>
          </p:cNvPicPr>
          <p:nvPr/>
        </p:nvPicPr>
        <p:blipFill>
          <a:blip r:embed="rId6">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8965785" y="4729659"/>
            <a:ext cx="1253759" cy="1114960"/>
          </a:xfrm>
          <a:prstGeom prst="rect">
            <a:avLst/>
          </a:prstGeom>
        </p:spPr>
      </p:pic>
      <p:pic>
        <p:nvPicPr>
          <p:cNvPr id="18" name="Imagen 17" descr="Imagen que contiene alimentos, dibujo&#10;&#10;Descripción generada automáticamente">
            <a:extLst>
              <a:ext uri="{FF2B5EF4-FFF2-40B4-BE49-F238E27FC236}">
                <a16:creationId xmlns:a16="http://schemas.microsoft.com/office/drawing/2014/main" id="{8807ADA0-2030-43F0-B81D-B67D56CF58AE}"/>
              </a:ext>
            </a:extLst>
          </p:cNvPr>
          <p:cNvPicPr>
            <a:picLocks noChangeAspect="1"/>
          </p:cNvPicPr>
          <p:nvPr/>
        </p:nvPicPr>
        <p:blipFill>
          <a:blip r:embed="rId6">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6040477" y="5687373"/>
            <a:ext cx="496205" cy="441272"/>
          </a:xfrm>
          <a:prstGeom prst="rect">
            <a:avLst/>
          </a:prstGeom>
        </p:spPr>
      </p:pic>
      <p:pic>
        <p:nvPicPr>
          <p:cNvPr id="19" name="Imagen 18" descr="Imagen que contiene alimentos, dibujo&#10;&#10;Descripción generada automáticamente">
            <a:extLst>
              <a:ext uri="{FF2B5EF4-FFF2-40B4-BE49-F238E27FC236}">
                <a16:creationId xmlns:a16="http://schemas.microsoft.com/office/drawing/2014/main" id="{32EDD7C7-9633-4CA8-BF52-36A868B4C7E1}"/>
              </a:ext>
            </a:extLst>
          </p:cNvPr>
          <p:cNvPicPr>
            <a:picLocks noChangeAspect="1"/>
          </p:cNvPicPr>
          <p:nvPr/>
        </p:nvPicPr>
        <p:blipFill>
          <a:blip r:embed="rId6">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123974" y="2020424"/>
            <a:ext cx="496205" cy="441272"/>
          </a:xfrm>
          <a:prstGeom prst="rect">
            <a:avLst/>
          </a:prstGeom>
        </p:spPr>
      </p:pic>
      <p:pic>
        <p:nvPicPr>
          <p:cNvPr id="20" name="Imagen 19" descr="Imagen que contiene alimentos, dibujo&#10;&#10;Descripción generada automáticamente">
            <a:extLst>
              <a:ext uri="{FF2B5EF4-FFF2-40B4-BE49-F238E27FC236}">
                <a16:creationId xmlns:a16="http://schemas.microsoft.com/office/drawing/2014/main" id="{FA94A220-1D12-4DF5-83A4-12429A33D868}"/>
              </a:ext>
            </a:extLst>
          </p:cNvPr>
          <p:cNvPicPr>
            <a:picLocks noChangeAspect="1"/>
          </p:cNvPicPr>
          <p:nvPr/>
        </p:nvPicPr>
        <p:blipFill>
          <a:blip r:embed="rId6">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11208324" y="540528"/>
            <a:ext cx="496205" cy="441272"/>
          </a:xfrm>
          <a:prstGeom prst="rect">
            <a:avLst/>
          </a:prstGeom>
        </p:spPr>
      </p:pic>
      <p:sp>
        <p:nvSpPr>
          <p:cNvPr id="21" name="Título 1">
            <a:extLst>
              <a:ext uri="{FF2B5EF4-FFF2-40B4-BE49-F238E27FC236}">
                <a16:creationId xmlns:a16="http://schemas.microsoft.com/office/drawing/2014/main" id="{35224E68-E2B6-4016-AE9D-F3314027C7CB}"/>
              </a:ext>
            </a:extLst>
          </p:cNvPr>
          <p:cNvSpPr txBox="1">
            <a:spLocks/>
          </p:cNvSpPr>
          <p:nvPr/>
        </p:nvSpPr>
        <p:spPr>
          <a:xfrm>
            <a:off x="-1" y="0"/>
            <a:ext cx="12192001" cy="44127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400" b="1" dirty="0">
                <a:solidFill>
                  <a:srgbClr val="C00000"/>
                </a:solidFill>
              </a:rPr>
              <a:t>Medidas preventivas básicas frente a COVID-19 en centros educativos</a:t>
            </a:r>
          </a:p>
        </p:txBody>
      </p:sp>
    </p:spTree>
    <p:extLst>
      <p:ext uri="{BB962C8B-B14F-4D97-AF65-F5344CB8AC3E}">
        <p14:creationId xmlns:p14="http://schemas.microsoft.com/office/powerpoint/2010/main" val="18391120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AD00107-BED7-4D69-A240-FEE7F7B825FC}"/>
              </a:ext>
            </a:extLst>
          </p:cNvPr>
          <p:cNvSpPr>
            <a:spLocks noGrp="1"/>
          </p:cNvSpPr>
          <p:nvPr>
            <p:ph idx="1"/>
          </p:nvPr>
        </p:nvSpPr>
        <p:spPr/>
        <p:txBody>
          <a:bodyPr/>
          <a:lstStyle/>
          <a:p>
            <a:r>
              <a:rPr lang="es-ES" b="1" u="sng" dirty="0">
                <a:solidFill>
                  <a:srgbClr val="0070C0"/>
                </a:solidFill>
              </a:rPr>
              <a:t>Objetivos de esta presentación:</a:t>
            </a:r>
          </a:p>
          <a:p>
            <a:pPr lvl="1"/>
            <a:r>
              <a:rPr lang="es-ES" u="sng" dirty="0"/>
              <a:t>Brindar información</a:t>
            </a:r>
            <a:r>
              <a:rPr lang="es-ES" dirty="0"/>
              <a:t> sobre las principales medidas de prevención frente a COVID-19.</a:t>
            </a:r>
          </a:p>
          <a:p>
            <a:pPr lvl="1"/>
            <a:endParaRPr lang="es-ES" dirty="0"/>
          </a:p>
          <a:p>
            <a:pPr lvl="1"/>
            <a:r>
              <a:rPr lang="es-ES" u="sng" dirty="0"/>
              <a:t>Facilitar el trabajo de Educación para la Salud</a:t>
            </a:r>
            <a:r>
              <a:rPr lang="es-ES" dirty="0"/>
              <a:t> frente a COVID-19 al profesorado, personal sanitario y otros profesionales.</a:t>
            </a:r>
          </a:p>
          <a:p>
            <a:pPr lvl="1"/>
            <a:endParaRPr lang="es-ES" dirty="0"/>
          </a:p>
          <a:p>
            <a:pPr lvl="1"/>
            <a:r>
              <a:rPr lang="es-ES" dirty="0"/>
              <a:t>Contribuir a </a:t>
            </a:r>
            <a:r>
              <a:rPr lang="es-ES" u="sng" dirty="0"/>
              <a:t>reducir el riesgo de transmisión</a:t>
            </a:r>
            <a:r>
              <a:rPr lang="es-ES" dirty="0"/>
              <a:t> de coronavirus SARS-CoV-2.</a:t>
            </a:r>
          </a:p>
        </p:txBody>
      </p:sp>
      <p:sp>
        <p:nvSpPr>
          <p:cNvPr id="4" name="Título 1">
            <a:extLst>
              <a:ext uri="{FF2B5EF4-FFF2-40B4-BE49-F238E27FC236}">
                <a16:creationId xmlns:a16="http://schemas.microsoft.com/office/drawing/2014/main" id="{A0052837-9A40-4098-91AA-7379DD75A0CB}"/>
              </a:ext>
            </a:extLst>
          </p:cNvPr>
          <p:cNvSpPr txBox="1">
            <a:spLocks/>
          </p:cNvSpPr>
          <p:nvPr/>
        </p:nvSpPr>
        <p:spPr>
          <a:xfrm>
            <a:off x="0" y="0"/>
            <a:ext cx="10164386" cy="44127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1800" b="1" dirty="0">
                <a:solidFill>
                  <a:schemeClr val="accent2">
                    <a:lumMod val="75000"/>
                  </a:schemeClr>
                </a:solidFill>
              </a:rPr>
              <a:t>Medidas preventivas básicas frente a COVID-19 en centros educativos</a:t>
            </a:r>
          </a:p>
        </p:txBody>
      </p:sp>
      <p:sp>
        <p:nvSpPr>
          <p:cNvPr id="6" name="CuadroTexto 5">
            <a:extLst>
              <a:ext uri="{FF2B5EF4-FFF2-40B4-BE49-F238E27FC236}">
                <a16:creationId xmlns:a16="http://schemas.microsoft.com/office/drawing/2014/main" id="{0B5AD078-932D-4DD7-9D80-04A3E09211C9}"/>
              </a:ext>
            </a:extLst>
          </p:cNvPr>
          <p:cNvSpPr txBox="1"/>
          <p:nvPr/>
        </p:nvSpPr>
        <p:spPr>
          <a:xfrm>
            <a:off x="4758428" y="6620196"/>
            <a:ext cx="7433569" cy="230832"/>
          </a:xfrm>
          <a:prstGeom prst="rect">
            <a:avLst/>
          </a:prstGeom>
          <a:noFill/>
        </p:spPr>
        <p:txBody>
          <a:bodyPr wrap="square" rtlCol="0">
            <a:spAutoFit/>
          </a:bodyPr>
          <a:lstStyle/>
          <a:p>
            <a:pPr algn="r"/>
            <a:r>
              <a:rPr lang="es-ES" sz="900" i="1" dirty="0"/>
              <a:t>D. Gral. de Salud Pública. Unidad de Educación para la Salud. Extremadura, agosto-septiembre 2021 (3ª actualización).</a:t>
            </a:r>
          </a:p>
        </p:txBody>
      </p:sp>
      <p:sp>
        <p:nvSpPr>
          <p:cNvPr id="12" name="CuadroTexto 11">
            <a:extLst>
              <a:ext uri="{FF2B5EF4-FFF2-40B4-BE49-F238E27FC236}">
                <a16:creationId xmlns:a16="http://schemas.microsoft.com/office/drawing/2014/main" id="{BF4FFA17-B116-49C1-84B2-06103C302E62}"/>
              </a:ext>
            </a:extLst>
          </p:cNvPr>
          <p:cNvSpPr txBox="1"/>
          <p:nvPr/>
        </p:nvSpPr>
        <p:spPr>
          <a:xfrm>
            <a:off x="533133" y="445211"/>
            <a:ext cx="10104108" cy="369332"/>
          </a:xfrm>
          <a:prstGeom prst="rect">
            <a:avLst/>
          </a:prstGeom>
          <a:solidFill>
            <a:srgbClr val="FFFF00"/>
          </a:solidFill>
          <a:ln>
            <a:solidFill>
              <a:srgbClr val="FF0000"/>
            </a:solidFill>
          </a:ln>
        </p:spPr>
        <p:txBody>
          <a:bodyPr wrap="square" rtlCol="0">
            <a:spAutoFit/>
          </a:bodyPr>
          <a:lstStyle/>
          <a:p>
            <a:pPr algn="ctr"/>
            <a:r>
              <a:rPr lang="es-ES" b="1" dirty="0">
                <a:solidFill>
                  <a:srgbClr val="FF0000"/>
                </a:solidFill>
              </a:rPr>
              <a:t>Esta dispositiva no deberá ser visible a la hora de llevar a cabo la presentación.</a:t>
            </a:r>
          </a:p>
        </p:txBody>
      </p:sp>
      <p:pic>
        <p:nvPicPr>
          <p:cNvPr id="13" name="Imagen 12" descr="Imagen que contiene Texto&#10;&#10;Descripción generada automáticamente">
            <a:extLst>
              <a:ext uri="{FF2B5EF4-FFF2-40B4-BE49-F238E27FC236}">
                <a16:creationId xmlns:a16="http://schemas.microsoft.com/office/drawing/2014/main" id="{4099DDFF-8D18-4520-B2F6-1F6395896C8A}"/>
              </a:ext>
            </a:extLst>
          </p:cNvPr>
          <p:cNvPicPr>
            <a:picLocks noChangeAspect="1"/>
          </p:cNvPicPr>
          <p:nvPr/>
        </p:nvPicPr>
        <p:blipFill>
          <a:blip r:embed="rId2">
            <a:clrChange>
              <a:clrFrom>
                <a:srgbClr val="FFE699"/>
              </a:clrFrom>
              <a:clrTo>
                <a:srgbClr val="FFE699">
                  <a:alpha val="0"/>
                </a:srgbClr>
              </a:clrTo>
            </a:clrChange>
            <a:extLst>
              <a:ext uri="{28A0092B-C50C-407E-A947-70E740481C1C}">
                <a14:useLocalDpi xmlns:a14="http://schemas.microsoft.com/office/drawing/2010/main" val="0"/>
              </a:ext>
            </a:extLst>
          </a:blip>
          <a:stretch>
            <a:fillRect/>
          </a:stretch>
        </p:blipFill>
        <p:spPr>
          <a:xfrm>
            <a:off x="0" y="6109822"/>
            <a:ext cx="1231499" cy="780356"/>
          </a:xfrm>
          <a:prstGeom prst="rect">
            <a:avLst/>
          </a:prstGeom>
        </p:spPr>
      </p:pic>
      <p:pic>
        <p:nvPicPr>
          <p:cNvPr id="14" name="Imagen 13" descr="Imagen que contiene alimentos, dibujo&#10;&#10;Descripción generada automáticamente">
            <a:extLst>
              <a:ext uri="{FF2B5EF4-FFF2-40B4-BE49-F238E27FC236}">
                <a16:creationId xmlns:a16="http://schemas.microsoft.com/office/drawing/2014/main" id="{244DDAD4-5F77-4CFC-A16F-0A7EE5989CEE}"/>
              </a:ext>
            </a:extLst>
          </p:cNvPr>
          <p:cNvPicPr>
            <a:picLocks noChangeAspect="1"/>
          </p:cNvPicPr>
          <p:nvPr/>
        </p:nvPicPr>
        <p:blipFill>
          <a:blip r:embed="rId3">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285030" y="4657468"/>
            <a:ext cx="496205" cy="441272"/>
          </a:xfrm>
          <a:prstGeom prst="rect">
            <a:avLst/>
          </a:prstGeom>
        </p:spPr>
      </p:pic>
      <p:pic>
        <p:nvPicPr>
          <p:cNvPr id="15" name="Imagen 14" descr="Imagen que contiene alimentos, dibujo&#10;&#10;Descripción generada automáticamente">
            <a:extLst>
              <a:ext uri="{FF2B5EF4-FFF2-40B4-BE49-F238E27FC236}">
                <a16:creationId xmlns:a16="http://schemas.microsoft.com/office/drawing/2014/main" id="{ED0504A8-A941-46C2-9225-B8FD8A5724CB}"/>
              </a:ext>
            </a:extLst>
          </p:cNvPr>
          <p:cNvPicPr>
            <a:picLocks noChangeAspect="1"/>
          </p:cNvPicPr>
          <p:nvPr/>
        </p:nvPicPr>
        <p:blipFill>
          <a:blip r:embed="rId3">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6467133" y="1246379"/>
            <a:ext cx="496205" cy="441272"/>
          </a:xfrm>
          <a:prstGeom prst="rect">
            <a:avLst/>
          </a:prstGeom>
        </p:spPr>
      </p:pic>
      <p:pic>
        <p:nvPicPr>
          <p:cNvPr id="16" name="Imagen 15" descr="Imagen que contiene alimentos, dibujo&#10;&#10;Descripción generada automáticamente">
            <a:extLst>
              <a:ext uri="{FF2B5EF4-FFF2-40B4-BE49-F238E27FC236}">
                <a16:creationId xmlns:a16="http://schemas.microsoft.com/office/drawing/2014/main" id="{3A72B20C-6391-41F5-A484-7A077EAC53F7}"/>
              </a:ext>
            </a:extLst>
          </p:cNvPr>
          <p:cNvPicPr>
            <a:picLocks noChangeAspect="1"/>
          </p:cNvPicPr>
          <p:nvPr/>
        </p:nvPicPr>
        <p:blipFill>
          <a:blip r:embed="rId3">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8048838" y="5594453"/>
            <a:ext cx="496205" cy="441272"/>
          </a:xfrm>
          <a:prstGeom prst="rect">
            <a:avLst/>
          </a:prstGeom>
        </p:spPr>
      </p:pic>
      <p:pic>
        <p:nvPicPr>
          <p:cNvPr id="17" name="Imagen 16" descr="Imagen que contiene juego, interior, texto&#10;&#10;Descripción generada automáticamente">
            <a:extLst>
              <a:ext uri="{FF2B5EF4-FFF2-40B4-BE49-F238E27FC236}">
                <a16:creationId xmlns:a16="http://schemas.microsoft.com/office/drawing/2014/main" id="{5B3E2F93-BEA8-4201-895C-A5043449FF1B}"/>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45621" y="0"/>
            <a:ext cx="1246379" cy="1246379"/>
          </a:xfrm>
          <a:prstGeom prst="rect">
            <a:avLst/>
          </a:prstGeom>
        </p:spPr>
      </p:pic>
    </p:spTree>
    <p:extLst>
      <p:ext uri="{BB962C8B-B14F-4D97-AF65-F5344CB8AC3E}">
        <p14:creationId xmlns:p14="http://schemas.microsoft.com/office/powerpoint/2010/main" val="22503799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167F6B-9A45-4AC7-8615-F8EC0E21E9B1}"/>
              </a:ext>
            </a:extLst>
          </p:cNvPr>
          <p:cNvSpPr>
            <a:spLocks noGrp="1"/>
          </p:cNvSpPr>
          <p:nvPr>
            <p:ph type="title"/>
          </p:nvPr>
        </p:nvSpPr>
        <p:spPr/>
        <p:txBody>
          <a:bodyPr/>
          <a:lstStyle/>
          <a:p>
            <a:pPr algn="ctr"/>
            <a:r>
              <a:rPr lang="es-ES" b="1" dirty="0">
                <a:solidFill>
                  <a:srgbClr val="FF0000"/>
                </a:solidFill>
              </a:rPr>
              <a:t>¿Por qué debo seguir estas medidas si ya me he vacunado?</a:t>
            </a:r>
          </a:p>
        </p:txBody>
      </p:sp>
      <p:sp>
        <p:nvSpPr>
          <p:cNvPr id="3" name="Marcador de contenido 2">
            <a:extLst>
              <a:ext uri="{FF2B5EF4-FFF2-40B4-BE49-F238E27FC236}">
                <a16:creationId xmlns:a16="http://schemas.microsoft.com/office/drawing/2014/main" id="{0408BFB0-76BA-4BBC-B5E3-894FF84216B5}"/>
              </a:ext>
            </a:extLst>
          </p:cNvPr>
          <p:cNvSpPr>
            <a:spLocks noGrp="1"/>
          </p:cNvSpPr>
          <p:nvPr>
            <p:ph idx="1"/>
          </p:nvPr>
        </p:nvSpPr>
        <p:spPr>
          <a:xfrm>
            <a:off x="838200" y="1825625"/>
            <a:ext cx="5544845" cy="4351338"/>
          </a:xfrm>
        </p:spPr>
        <p:txBody>
          <a:bodyPr>
            <a:normAutofit lnSpcReduction="10000"/>
          </a:bodyPr>
          <a:lstStyle/>
          <a:p>
            <a:r>
              <a:rPr lang="es-ES" dirty="0"/>
              <a:t>Porque:</a:t>
            </a:r>
          </a:p>
          <a:p>
            <a:pPr lvl="1"/>
            <a:r>
              <a:rPr lang="es-ES" dirty="0"/>
              <a:t>Las vacunas no tienen una efectividad de un 100 %, por lo que aunque una persona esté correctamente vacunada, realmente tiene una probabilidad de aproximadamente un </a:t>
            </a:r>
            <a:r>
              <a:rPr lang="es-ES" u="sng" dirty="0"/>
              <a:t>10 a 15 % de no estar protegida</a:t>
            </a:r>
            <a:r>
              <a:rPr lang="es-ES" dirty="0"/>
              <a:t> (ese porcentaje varía incluso más según el tipo de variante que ataque a esa persona).</a:t>
            </a:r>
          </a:p>
          <a:p>
            <a:pPr lvl="1"/>
            <a:endParaRPr lang="es-ES" dirty="0"/>
          </a:p>
          <a:p>
            <a:pPr lvl="1"/>
            <a:r>
              <a:rPr lang="es-ES" dirty="0"/>
              <a:t>Las </a:t>
            </a:r>
            <a:r>
              <a:rPr lang="es-ES" u="sng" dirty="0"/>
              <a:t>nuevas variantes que circulan son más contagiosas</a:t>
            </a:r>
            <a:r>
              <a:rPr lang="es-ES" dirty="0"/>
              <a:t>.</a:t>
            </a:r>
          </a:p>
        </p:txBody>
      </p:sp>
      <p:sp>
        <p:nvSpPr>
          <p:cNvPr id="4" name="CuadroTexto 3">
            <a:extLst>
              <a:ext uri="{FF2B5EF4-FFF2-40B4-BE49-F238E27FC236}">
                <a16:creationId xmlns:a16="http://schemas.microsoft.com/office/drawing/2014/main" id="{2D93F7C3-2253-44F2-ADF6-F3BC622CA6A6}"/>
              </a:ext>
            </a:extLst>
          </p:cNvPr>
          <p:cNvSpPr txBox="1"/>
          <p:nvPr/>
        </p:nvSpPr>
        <p:spPr>
          <a:xfrm>
            <a:off x="159596" y="6068636"/>
            <a:ext cx="11887401" cy="646331"/>
          </a:xfrm>
          <a:prstGeom prst="rect">
            <a:avLst/>
          </a:prstGeom>
          <a:solidFill>
            <a:srgbClr val="FFFF00"/>
          </a:solidFill>
          <a:ln>
            <a:solidFill>
              <a:srgbClr val="FF0000"/>
            </a:solidFill>
          </a:ln>
        </p:spPr>
        <p:txBody>
          <a:bodyPr wrap="square" rtlCol="0">
            <a:spAutoFit/>
          </a:bodyPr>
          <a:lstStyle/>
          <a:p>
            <a:pPr algn="ctr"/>
            <a:r>
              <a:rPr lang="es-ES" b="1" dirty="0">
                <a:solidFill>
                  <a:srgbClr val="0070C0"/>
                </a:solidFill>
              </a:rPr>
              <a:t> Hasta que la proporción de personas vacunadas sea muy alta, debemos seguir usando todas las medidas preventivas (mascarillas, ventilación con aire exterior, distanciamiento físico, etc.). </a:t>
            </a:r>
          </a:p>
        </p:txBody>
      </p:sp>
      <p:pic>
        <p:nvPicPr>
          <p:cNvPr id="9" name="Imagen 8" descr="Imagen que contiene parado, hombre&#10;&#10;Descripción generada automáticamente">
            <a:extLst>
              <a:ext uri="{FF2B5EF4-FFF2-40B4-BE49-F238E27FC236}">
                <a16:creationId xmlns:a16="http://schemas.microsoft.com/office/drawing/2014/main" id="{79F88D5B-2B87-4D37-9C7D-4908C56AC128}"/>
              </a:ext>
            </a:extLst>
          </p:cNvPr>
          <p:cNvPicPr>
            <a:picLocks noChangeAspect="1"/>
          </p:cNvPicPr>
          <p:nvPr/>
        </p:nvPicPr>
        <p:blipFill>
          <a:blip r:embed="rId3">
            <a:extLst>
              <a:ext uri="{BEBA8EAE-BF5A-486C-A8C5-ECC9F3942E4B}">
                <a14:imgProps xmlns:a14="http://schemas.microsoft.com/office/drawing/2010/main">
                  <a14:imgLayer r:embed="rId4">
                    <a14:imgEffect>
                      <a14:artisticPlasticWrap/>
                    </a14:imgEffect>
                  </a14:imgLayer>
                </a14:imgProps>
              </a:ext>
              <a:ext uri="{28A0092B-C50C-407E-A947-70E740481C1C}">
                <a14:useLocalDpi xmlns:a14="http://schemas.microsoft.com/office/drawing/2010/main" val="0"/>
              </a:ext>
            </a:extLst>
          </a:blip>
          <a:stretch>
            <a:fillRect/>
          </a:stretch>
        </p:blipFill>
        <p:spPr>
          <a:xfrm>
            <a:off x="7480102" y="1238001"/>
            <a:ext cx="2781498" cy="4072908"/>
          </a:xfrm>
          <a:prstGeom prst="rect">
            <a:avLst/>
          </a:prstGeom>
          <a:effectLst>
            <a:softEdge rad="317500"/>
          </a:effectLst>
        </p:spPr>
      </p:pic>
    </p:spTree>
    <p:extLst>
      <p:ext uri="{BB962C8B-B14F-4D97-AF65-F5344CB8AC3E}">
        <p14:creationId xmlns:p14="http://schemas.microsoft.com/office/powerpoint/2010/main" val="38698710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64EA2F-BFA2-40C9-B505-4A5C4CC6384E}"/>
              </a:ext>
            </a:extLst>
          </p:cNvPr>
          <p:cNvSpPr>
            <a:spLocks noGrp="1"/>
          </p:cNvSpPr>
          <p:nvPr>
            <p:ph type="title"/>
          </p:nvPr>
        </p:nvSpPr>
        <p:spPr>
          <a:xfrm>
            <a:off x="838200" y="365125"/>
            <a:ext cx="11049000" cy="1325563"/>
          </a:xfrm>
        </p:spPr>
        <p:txBody>
          <a:bodyPr/>
          <a:lstStyle/>
          <a:p>
            <a:pPr algn="ctr"/>
            <a:r>
              <a:rPr lang="es-ES" b="1" dirty="0">
                <a:solidFill>
                  <a:srgbClr val="FF0000"/>
                </a:solidFill>
              </a:rPr>
              <a:t>VARIANTES DEL CORONAVIRUS</a:t>
            </a:r>
          </a:p>
        </p:txBody>
      </p:sp>
      <p:sp>
        <p:nvSpPr>
          <p:cNvPr id="15" name="CuadroTexto 14">
            <a:extLst>
              <a:ext uri="{FF2B5EF4-FFF2-40B4-BE49-F238E27FC236}">
                <a16:creationId xmlns:a16="http://schemas.microsoft.com/office/drawing/2014/main" id="{F3956E5F-E3ED-40BD-9E96-61496DF0736F}"/>
              </a:ext>
            </a:extLst>
          </p:cNvPr>
          <p:cNvSpPr txBox="1"/>
          <p:nvPr/>
        </p:nvSpPr>
        <p:spPr>
          <a:xfrm>
            <a:off x="275322" y="2117118"/>
            <a:ext cx="11432768" cy="3046988"/>
          </a:xfrm>
          <a:prstGeom prst="rect">
            <a:avLst/>
          </a:prstGeom>
          <a:solidFill>
            <a:schemeClr val="accent2">
              <a:lumMod val="20000"/>
              <a:lumOff val="80000"/>
              <a:alpha val="50000"/>
            </a:schemeClr>
          </a:solidFill>
          <a:ln>
            <a:solidFill>
              <a:srgbClr val="FF0000"/>
            </a:solidFill>
          </a:ln>
        </p:spPr>
        <p:txBody>
          <a:bodyPr wrap="square" rtlCol="0">
            <a:spAutoFit/>
          </a:bodyPr>
          <a:lstStyle/>
          <a:p>
            <a:pPr marL="457200" indent="-457200">
              <a:buFont typeface="Arial" panose="020B0604020202020204" pitchFamily="34" charset="0"/>
              <a:buChar char="•"/>
            </a:pPr>
            <a:r>
              <a:rPr lang="es-ES" sz="2400" b="1" dirty="0">
                <a:solidFill>
                  <a:srgbClr val="0070C0"/>
                </a:solidFill>
              </a:rPr>
              <a:t>El virus </a:t>
            </a:r>
            <a:r>
              <a:rPr lang="es-ES" sz="2400" b="1" u="sng" dirty="0">
                <a:solidFill>
                  <a:srgbClr val="0070C0"/>
                </a:solidFill>
              </a:rPr>
              <a:t>muta frecuentemente</a:t>
            </a:r>
            <a:r>
              <a:rPr lang="es-ES" sz="2400" b="1" dirty="0">
                <a:solidFill>
                  <a:srgbClr val="0070C0"/>
                </a:solidFill>
              </a:rPr>
              <a:t>.</a:t>
            </a:r>
          </a:p>
          <a:p>
            <a:pPr marL="457200" indent="-457200">
              <a:buFont typeface="Arial" panose="020B0604020202020204" pitchFamily="34" charset="0"/>
              <a:buChar char="•"/>
            </a:pPr>
            <a:endParaRPr lang="es-ES" sz="2400" b="1" dirty="0">
              <a:solidFill>
                <a:srgbClr val="0070C0"/>
              </a:solidFill>
            </a:endParaRPr>
          </a:p>
          <a:p>
            <a:pPr marL="457200" indent="-457200">
              <a:buFont typeface="Arial" panose="020B0604020202020204" pitchFamily="34" charset="0"/>
              <a:buChar char="•"/>
            </a:pPr>
            <a:r>
              <a:rPr lang="es-ES" sz="2400" b="1" u="sng" dirty="0">
                <a:solidFill>
                  <a:srgbClr val="0070C0"/>
                </a:solidFill>
              </a:rPr>
              <a:t>A veces esas mutaciones hacen que surja</a:t>
            </a:r>
            <a:r>
              <a:rPr lang="es-ES" sz="2400" b="1" dirty="0">
                <a:solidFill>
                  <a:srgbClr val="0070C0"/>
                </a:solidFill>
              </a:rPr>
              <a:t> un coronavirus diferente, </a:t>
            </a:r>
            <a:r>
              <a:rPr lang="es-ES" sz="2400" b="1" u="sng" dirty="0">
                <a:solidFill>
                  <a:srgbClr val="0070C0"/>
                </a:solidFill>
              </a:rPr>
              <a:t>más agresivo y </a:t>
            </a:r>
            <a:r>
              <a:rPr lang="es-ES" sz="2400" b="1" i="1" u="sng" dirty="0">
                <a:solidFill>
                  <a:srgbClr val="0070C0"/>
                </a:solidFill>
              </a:rPr>
              <a:t>poderoso, </a:t>
            </a:r>
            <a:r>
              <a:rPr lang="es-ES" sz="2400" b="1" u="sng" dirty="0">
                <a:solidFill>
                  <a:srgbClr val="0070C0"/>
                </a:solidFill>
              </a:rPr>
              <a:t>incluso más resistente a las vacunas</a:t>
            </a:r>
            <a:r>
              <a:rPr lang="es-ES" sz="2400" b="1" dirty="0">
                <a:solidFill>
                  <a:srgbClr val="0070C0"/>
                </a:solidFill>
              </a:rPr>
              <a:t>. Es una nueva </a:t>
            </a:r>
            <a:r>
              <a:rPr lang="es-ES" sz="2400" b="1" u="sng" dirty="0">
                <a:solidFill>
                  <a:srgbClr val="0070C0"/>
                </a:solidFill>
              </a:rPr>
              <a:t>variante</a:t>
            </a:r>
            <a:r>
              <a:rPr lang="es-ES" sz="2400" b="1" dirty="0">
                <a:solidFill>
                  <a:srgbClr val="0070C0"/>
                </a:solidFill>
              </a:rPr>
              <a:t> (o </a:t>
            </a:r>
            <a:r>
              <a:rPr lang="es-ES" sz="2400" b="1" i="1" dirty="0">
                <a:solidFill>
                  <a:srgbClr val="0070C0"/>
                </a:solidFill>
              </a:rPr>
              <a:t>mutante</a:t>
            </a:r>
            <a:r>
              <a:rPr lang="es-ES" sz="2400" b="1" dirty="0">
                <a:solidFill>
                  <a:srgbClr val="0070C0"/>
                </a:solidFill>
              </a:rPr>
              <a:t>).</a:t>
            </a:r>
          </a:p>
          <a:p>
            <a:pPr marL="457200" indent="-457200">
              <a:buFont typeface="Arial" panose="020B0604020202020204" pitchFamily="34" charset="0"/>
              <a:buChar char="•"/>
            </a:pPr>
            <a:endParaRPr lang="es-ES" sz="2400" b="1" dirty="0">
              <a:solidFill>
                <a:srgbClr val="0070C0"/>
              </a:solidFill>
            </a:endParaRPr>
          </a:p>
          <a:p>
            <a:pPr marL="457200" indent="-457200">
              <a:buFont typeface="Arial" panose="020B0604020202020204" pitchFamily="34" charset="0"/>
              <a:buChar char="•"/>
            </a:pPr>
            <a:r>
              <a:rPr lang="es-ES" sz="2400" b="1" dirty="0">
                <a:solidFill>
                  <a:srgbClr val="0070C0"/>
                </a:solidFill>
              </a:rPr>
              <a:t>Cada vez que infecta a una nueva persona, el virus tiene más oportunidades para mutar. Para reducir el riesgo de que esto ocurra, hay que seguir las medidas preventivas que hemos visto y vacunarse.</a:t>
            </a:r>
          </a:p>
        </p:txBody>
      </p:sp>
      <p:sp>
        <p:nvSpPr>
          <p:cNvPr id="20" name="CuadroTexto 19">
            <a:extLst>
              <a:ext uri="{FF2B5EF4-FFF2-40B4-BE49-F238E27FC236}">
                <a16:creationId xmlns:a16="http://schemas.microsoft.com/office/drawing/2014/main" id="{967DF859-3796-41E3-954A-68F3F5E3544A}"/>
              </a:ext>
            </a:extLst>
          </p:cNvPr>
          <p:cNvSpPr txBox="1"/>
          <p:nvPr/>
        </p:nvSpPr>
        <p:spPr>
          <a:xfrm>
            <a:off x="1374648" y="5590536"/>
            <a:ext cx="6977500" cy="646331"/>
          </a:xfrm>
          <a:prstGeom prst="rect">
            <a:avLst/>
          </a:prstGeom>
          <a:solidFill>
            <a:srgbClr val="FFFF00"/>
          </a:solidFill>
          <a:ln>
            <a:solidFill>
              <a:srgbClr val="FF0000"/>
            </a:solidFill>
          </a:ln>
        </p:spPr>
        <p:txBody>
          <a:bodyPr wrap="square" rtlCol="0">
            <a:spAutoFit/>
          </a:bodyPr>
          <a:lstStyle/>
          <a:p>
            <a:pPr algn="ctr"/>
            <a:r>
              <a:rPr lang="es-ES" b="1" dirty="0">
                <a:solidFill>
                  <a:srgbClr val="0070C0"/>
                </a:solidFill>
              </a:rPr>
              <a:t>Las medidas preventivas también se han mostrado efectivas frente a las mutaciones del virus (VARIANTES).</a:t>
            </a:r>
          </a:p>
        </p:txBody>
      </p:sp>
      <p:sp>
        <p:nvSpPr>
          <p:cNvPr id="34" name="CuadroTexto 33">
            <a:extLst>
              <a:ext uri="{FF2B5EF4-FFF2-40B4-BE49-F238E27FC236}">
                <a16:creationId xmlns:a16="http://schemas.microsoft.com/office/drawing/2014/main" id="{8149EA57-278F-421F-A597-BD80CA35A91F}"/>
              </a:ext>
            </a:extLst>
          </p:cNvPr>
          <p:cNvSpPr txBox="1"/>
          <p:nvPr/>
        </p:nvSpPr>
        <p:spPr>
          <a:xfrm>
            <a:off x="4758428" y="6620196"/>
            <a:ext cx="7433569" cy="230832"/>
          </a:xfrm>
          <a:prstGeom prst="rect">
            <a:avLst/>
          </a:prstGeom>
          <a:noFill/>
        </p:spPr>
        <p:txBody>
          <a:bodyPr wrap="square" rtlCol="0">
            <a:spAutoFit/>
          </a:bodyPr>
          <a:lstStyle/>
          <a:p>
            <a:pPr algn="r"/>
            <a:r>
              <a:rPr lang="es-ES" sz="900" i="1" dirty="0"/>
              <a:t>D. Gral. de Salud Pública. Unidad de Educación para la Salud. Extremadura, agosto-septiembre 2021 (3ª actualización).</a:t>
            </a:r>
          </a:p>
        </p:txBody>
      </p:sp>
      <p:pic>
        <p:nvPicPr>
          <p:cNvPr id="35" name="Imagen 34" descr="Imagen que contiene Texto&#10;&#10;Descripción generada automáticamente">
            <a:extLst>
              <a:ext uri="{FF2B5EF4-FFF2-40B4-BE49-F238E27FC236}">
                <a16:creationId xmlns:a16="http://schemas.microsoft.com/office/drawing/2014/main" id="{E5AD4C5B-7674-4FBD-B030-D0723123DC1A}"/>
              </a:ext>
            </a:extLst>
          </p:cNvPr>
          <p:cNvPicPr>
            <a:picLocks noChangeAspect="1"/>
          </p:cNvPicPr>
          <p:nvPr/>
        </p:nvPicPr>
        <p:blipFill>
          <a:blip r:embed="rId2">
            <a:clrChange>
              <a:clrFrom>
                <a:srgbClr val="FFE699"/>
              </a:clrFrom>
              <a:clrTo>
                <a:srgbClr val="FFE699">
                  <a:alpha val="0"/>
                </a:srgbClr>
              </a:clrTo>
            </a:clrChange>
            <a:extLst>
              <a:ext uri="{28A0092B-C50C-407E-A947-70E740481C1C}">
                <a14:useLocalDpi xmlns:a14="http://schemas.microsoft.com/office/drawing/2010/main" val="0"/>
              </a:ext>
            </a:extLst>
          </a:blip>
          <a:stretch>
            <a:fillRect/>
          </a:stretch>
        </p:blipFill>
        <p:spPr>
          <a:xfrm>
            <a:off x="0" y="6109822"/>
            <a:ext cx="1231499" cy="780356"/>
          </a:xfrm>
          <a:prstGeom prst="rect">
            <a:avLst/>
          </a:prstGeom>
        </p:spPr>
      </p:pic>
      <p:pic>
        <p:nvPicPr>
          <p:cNvPr id="48" name="Imagen 47" descr="Imagen que contiene juego, interior, texto&#10;&#10;Descripción generada automáticamente">
            <a:extLst>
              <a:ext uri="{FF2B5EF4-FFF2-40B4-BE49-F238E27FC236}">
                <a16:creationId xmlns:a16="http://schemas.microsoft.com/office/drawing/2014/main" id="{A0CC7012-A0BB-4195-955F-E6ED60E8CA67}"/>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45621" y="0"/>
            <a:ext cx="1246379" cy="1246379"/>
          </a:xfrm>
          <a:prstGeom prst="rect">
            <a:avLst/>
          </a:prstGeom>
        </p:spPr>
      </p:pic>
      <p:sp>
        <p:nvSpPr>
          <p:cNvPr id="49" name="Título 1">
            <a:extLst>
              <a:ext uri="{FF2B5EF4-FFF2-40B4-BE49-F238E27FC236}">
                <a16:creationId xmlns:a16="http://schemas.microsoft.com/office/drawing/2014/main" id="{EAAF0FFF-F925-45C2-A444-990369041AA2}"/>
              </a:ext>
            </a:extLst>
          </p:cNvPr>
          <p:cNvSpPr txBox="1">
            <a:spLocks/>
          </p:cNvSpPr>
          <p:nvPr/>
        </p:nvSpPr>
        <p:spPr>
          <a:xfrm>
            <a:off x="-1" y="0"/>
            <a:ext cx="12192001" cy="44127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400" b="1" dirty="0">
                <a:solidFill>
                  <a:srgbClr val="C00000"/>
                </a:solidFill>
              </a:rPr>
              <a:t>Medidas preventivas básicas frente a COVID-19 en centros educativos</a:t>
            </a:r>
          </a:p>
        </p:txBody>
      </p:sp>
      <p:pic>
        <p:nvPicPr>
          <p:cNvPr id="37" name="Imagen 36" descr="Imagen que contiene alimentos, dibujo&#10;&#10;Descripción generada automáticamente">
            <a:extLst>
              <a:ext uri="{FF2B5EF4-FFF2-40B4-BE49-F238E27FC236}">
                <a16:creationId xmlns:a16="http://schemas.microsoft.com/office/drawing/2014/main" id="{C0E9304C-4E41-4AD6-A2AE-630A7BD740D8}"/>
              </a:ext>
            </a:extLst>
          </p:cNvPr>
          <p:cNvPicPr>
            <a:picLocks noChangeAspect="1"/>
          </p:cNvPicPr>
          <p:nvPr/>
        </p:nvPicPr>
        <p:blipFill>
          <a:blip r:embed="rId4">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8777249" y="5908009"/>
            <a:ext cx="496205" cy="441272"/>
          </a:xfrm>
          <a:prstGeom prst="rect">
            <a:avLst/>
          </a:prstGeom>
        </p:spPr>
      </p:pic>
      <p:pic>
        <p:nvPicPr>
          <p:cNvPr id="38" name="Imagen 37" descr="Imagen que contiene alimentos, dibujo&#10;&#10;Descripción generada automáticamente">
            <a:extLst>
              <a:ext uri="{FF2B5EF4-FFF2-40B4-BE49-F238E27FC236}">
                <a16:creationId xmlns:a16="http://schemas.microsoft.com/office/drawing/2014/main" id="{54E0DCEC-C31E-4F46-A1C0-F8599E4412E6}"/>
              </a:ext>
            </a:extLst>
          </p:cNvPr>
          <p:cNvPicPr>
            <a:picLocks noChangeAspect="1"/>
          </p:cNvPicPr>
          <p:nvPr/>
        </p:nvPicPr>
        <p:blipFill>
          <a:blip r:embed="rId4">
            <a:clrChange>
              <a:clrFrom>
                <a:srgbClr val="E4FEE3"/>
              </a:clrFrom>
              <a:clrTo>
                <a:srgbClr val="E4FEE3">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9832725" y="4655281"/>
            <a:ext cx="2225791" cy="2042615"/>
          </a:xfrm>
          <a:prstGeom prst="rect">
            <a:avLst/>
          </a:prstGeom>
        </p:spPr>
      </p:pic>
    </p:spTree>
    <p:extLst>
      <p:ext uri="{BB962C8B-B14F-4D97-AF65-F5344CB8AC3E}">
        <p14:creationId xmlns:p14="http://schemas.microsoft.com/office/powerpoint/2010/main" val="40921917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64EA2F-BFA2-40C9-B505-4A5C4CC6384E}"/>
              </a:ext>
            </a:extLst>
          </p:cNvPr>
          <p:cNvSpPr>
            <a:spLocks noGrp="1"/>
          </p:cNvSpPr>
          <p:nvPr>
            <p:ph type="title"/>
          </p:nvPr>
        </p:nvSpPr>
        <p:spPr>
          <a:xfrm>
            <a:off x="838200" y="365125"/>
            <a:ext cx="11049000" cy="1325563"/>
          </a:xfrm>
        </p:spPr>
        <p:txBody>
          <a:bodyPr/>
          <a:lstStyle/>
          <a:p>
            <a:pPr algn="ctr"/>
            <a:r>
              <a:rPr lang="es-ES" b="1" dirty="0">
                <a:solidFill>
                  <a:srgbClr val="FF0000"/>
                </a:solidFill>
              </a:rPr>
              <a:t>VARIANTES DEL CORONAVIRUS</a:t>
            </a:r>
          </a:p>
        </p:txBody>
      </p:sp>
      <p:sp>
        <p:nvSpPr>
          <p:cNvPr id="20" name="CuadroTexto 19">
            <a:extLst>
              <a:ext uri="{FF2B5EF4-FFF2-40B4-BE49-F238E27FC236}">
                <a16:creationId xmlns:a16="http://schemas.microsoft.com/office/drawing/2014/main" id="{967DF859-3796-41E3-954A-68F3F5E3544A}"/>
              </a:ext>
            </a:extLst>
          </p:cNvPr>
          <p:cNvSpPr txBox="1"/>
          <p:nvPr/>
        </p:nvSpPr>
        <p:spPr>
          <a:xfrm>
            <a:off x="645622" y="4806000"/>
            <a:ext cx="2650848" cy="1477328"/>
          </a:xfrm>
          <a:prstGeom prst="rect">
            <a:avLst/>
          </a:prstGeom>
          <a:solidFill>
            <a:srgbClr val="FFFF00"/>
          </a:solidFill>
          <a:ln>
            <a:solidFill>
              <a:srgbClr val="FF0000"/>
            </a:solidFill>
          </a:ln>
        </p:spPr>
        <p:txBody>
          <a:bodyPr wrap="square" rtlCol="0">
            <a:spAutoFit/>
          </a:bodyPr>
          <a:lstStyle/>
          <a:p>
            <a:pPr algn="ctr"/>
            <a:r>
              <a:rPr lang="es-ES" b="1" dirty="0">
                <a:solidFill>
                  <a:srgbClr val="0070C0"/>
                </a:solidFill>
              </a:rPr>
              <a:t>Las medidas preventivas que hemos visto también se han mostrado efectivas frente a las mutaciones del virus (VARIANTES).</a:t>
            </a:r>
          </a:p>
        </p:txBody>
      </p:sp>
      <p:pic>
        <p:nvPicPr>
          <p:cNvPr id="19" name="Imagen 18" descr="Imagen que contiene alimentos, dibujo&#10;&#10;Descripción generada automáticamente">
            <a:extLst>
              <a:ext uri="{FF2B5EF4-FFF2-40B4-BE49-F238E27FC236}">
                <a16:creationId xmlns:a16="http://schemas.microsoft.com/office/drawing/2014/main" id="{C85BD54B-93DF-4E75-91D1-C39F406A0F5B}"/>
              </a:ext>
            </a:extLst>
          </p:cNvPr>
          <p:cNvPicPr>
            <a:picLocks noChangeAspect="1"/>
          </p:cNvPicPr>
          <p:nvPr/>
        </p:nvPicPr>
        <p:blipFill>
          <a:blip r:embed="rId3">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4629334" y="1527969"/>
            <a:ext cx="1321287" cy="1212549"/>
          </a:xfrm>
          <a:prstGeom prst="rect">
            <a:avLst/>
          </a:prstGeom>
        </p:spPr>
      </p:pic>
      <p:pic>
        <p:nvPicPr>
          <p:cNvPr id="35" name="Imagen 34" descr="Imagen que contiene Texto&#10;&#10;Descripción generada automáticamente">
            <a:extLst>
              <a:ext uri="{FF2B5EF4-FFF2-40B4-BE49-F238E27FC236}">
                <a16:creationId xmlns:a16="http://schemas.microsoft.com/office/drawing/2014/main" id="{E5AD4C5B-7674-4FBD-B030-D0723123DC1A}"/>
              </a:ext>
            </a:extLst>
          </p:cNvPr>
          <p:cNvPicPr>
            <a:picLocks noChangeAspect="1"/>
          </p:cNvPicPr>
          <p:nvPr/>
        </p:nvPicPr>
        <p:blipFill>
          <a:blip r:embed="rId4">
            <a:clrChange>
              <a:clrFrom>
                <a:srgbClr val="FFE699"/>
              </a:clrFrom>
              <a:clrTo>
                <a:srgbClr val="FFE699">
                  <a:alpha val="0"/>
                </a:srgbClr>
              </a:clrTo>
            </a:clrChange>
            <a:extLst>
              <a:ext uri="{28A0092B-C50C-407E-A947-70E740481C1C}">
                <a14:useLocalDpi xmlns:a14="http://schemas.microsoft.com/office/drawing/2010/main" val="0"/>
              </a:ext>
            </a:extLst>
          </a:blip>
          <a:stretch>
            <a:fillRect/>
          </a:stretch>
        </p:blipFill>
        <p:spPr>
          <a:xfrm>
            <a:off x="0" y="6109822"/>
            <a:ext cx="1231499" cy="780356"/>
          </a:xfrm>
          <a:prstGeom prst="rect">
            <a:avLst/>
          </a:prstGeom>
        </p:spPr>
      </p:pic>
      <p:pic>
        <p:nvPicPr>
          <p:cNvPr id="41" name="Imagen 40" descr="Imagen que contiene alimentos, dibujo&#10;&#10;Descripción generada automáticamente">
            <a:extLst>
              <a:ext uri="{FF2B5EF4-FFF2-40B4-BE49-F238E27FC236}">
                <a16:creationId xmlns:a16="http://schemas.microsoft.com/office/drawing/2014/main" id="{DA80BE7A-A498-475D-AE85-0B99048639D3}"/>
              </a:ext>
            </a:extLst>
          </p:cNvPr>
          <p:cNvPicPr>
            <a:picLocks noChangeAspect="1"/>
          </p:cNvPicPr>
          <p:nvPr/>
        </p:nvPicPr>
        <p:blipFill>
          <a:blip r:embed="rId3">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367646" y="2882650"/>
            <a:ext cx="496205" cy="441272"/>
          </a:xfrm>
          <a:prstGeom prst="rect">
            <a:avLst/>
          </a:prstGeom>
        </p:spPr>
      </p:pic>
      <p:pic>
        <p:nvPicPr>
          <p:cNvPr id="48" name="Imagen 47" descr="Imagen que contiene juego, interior, texto&#10;&#10;Descripción generada automáticamente">
            <a:extLst>
              <a:ext uri="{FF2B5EF4-FFF2-40B4-BE49-F238E27FC236}">
                <a16:creationId xmlns:a16="http://schemas.microsoft.com/office/drawing/2014/main" id="{A0CC7012-A0BB-4195-955F-E6ED60E8CA67}"/>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45621" y="0"/>
            <a:ext cx="1246379" cy="1246379"/>
          </a:xfrm>
          <a:prstGeom prst="rect">
            <a:avLst/>
          </a:prstGeom>
        </p:spPr>
      </p:pic>
      <p:sp>
        <p:nvSpPr>
          <p:cNvPr id="49" name="Título 1">
            <a:extLst>
              <a:ext uri="{FF2B5EF4-FFF2-40B4-BE49-F238E27FC236}">
                <a16:creationId xmlns:a16="http://schemas.microsoft.com/office/drawing/2014/main" id="{EAAF0FFF-F925-45C2-A444-990369041AA2}"/>
              </a:ext>
            </a:extLst>
          </p:cNvPr>
          <p:cNvSpPr txBox="1">
            <a:spLocks/>
          </p:cNvSpPr>
          <p:nvPr/>
        </p:nvSpPr>
        <p:spPr>
          <a:xfrm>
            <a:off x="-1" y="0"/>
            <a:ext cx="12192001" cy="44127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400" b="1" dirty="0">
                <a:solidFill>
                  <a:srgbClr val="C00000"/>
                </a:solidFill>
              </a:rPr>
              <a:t>Medidas preventivas básicas frente a COVID-19 en centros educativos</a:t>
            </a:r>
          </a:p>
        </p:txBody>
      </p:sp>
      <p:pic>
        <p:nvPicPr>
          <p:cNvPr id="50" name="Imagen 49" descr="Imagen que contiene alimentos, dibujo&#10;&#10;Descripción generada automáticamente">
            <a:extLst>
              <a:ext uri="{FF2B5EF4-FFF2-40B4-BE49-F238E27FC236}">
                <a16:creationId xmlns:a16="http://schemas.microsoft.com/office/drawing/2014/main" id="{378B2F3B-FDE9-4D52-9FF3-F83D30FA564B}"/>
              </a:ext>
            </a:extLst>
          </p:cNvPr>
          <p:cNvPicPr>
            <a:picLocks noChangeAspect="1"/>
          </p:cNvPicPr>
          <p:nvPr/>
        </p:nvPicPr>
        <p:blipFill rotWithShape="1">
          <a:blip r:embed="rId6">
            <a:clrChange>
              <a:clrFrom>
                <a:srgbClr val="212521"/>
              </a:clrFrom>
              <a:clrTo>
                <a:srgbClr val="212521">
                  <a:alpha val="0"/>
                </a:srgbClr>
              </a:clrTo>
            </a:clrChange>
            <a:extLst>
              <a:ext uri="{BEBA8EAE-BF5A-486C-A8C5-ECC9F3942E4B}">
                <a14:imgProps xmlns:a14="http://schemas.microsoft.com/office/drawing/2010/main">
                  <a14:imgLayer r:embed="rId7">
                    <a14:imgEffect>
                      <a14:artisticGlowEdges/>
                    </a14:imgEffect>
                  </a14:imgLayer>
                </a14:imgProps>
              </a:ext>
              <a:ext uri="{28A0092B-C50C-407E-A947-70E740481C1C}">
                <a14:useLocalDpi xmlns:a14="http://schemas.microsoft.com/office/drawing/2010/main" val="0"/>
              </a:ext>
            </a:extLst>
          </a:blip>
          <a:srcRect r="1076"/>
          <a:stretch/>
        </p:blipFill>
        <p:spPr>
          <a:xfrm>
            <a:off x="9627194" y="1078040"/>
            <a:ext cx="465743" cy="432065"/>
          </a:xfrm>
          <a:prstGeom prst="rect">
            <a:avLst/>
          </a:prstGeom>
        </p:spPr>
      </p:pic>
      <p:cxnSp>
        <p:nvCxnSpPr>
          <p:cNvPr id="4" name="Conector: curvado 3">
            <a:extLst>
              <a:ext uri="{FF2B5EF4-FFF2-40B4-BE49-F238E27FC236}">
                <a16:creationId xmlns:a16="http://schemas.microsoft.com/office/drawing/2014/main" id="{81BA2925-8AF8-4ED8-BB32-139FE0A5060E}"/>
              </a:ext>
            </a:extLst>
          </p:cNvPr>
          <p:cNvCxnSpPr>
            <a:cxnSpLocks/>
            <a:stCxn id="19" idx="3"/>
            <a:endCxn id="50" idx="1"/>
          </p:cNvCxnSpPr>
          <p:nvPr/>
        </p:nvCxnSpPr>
        <p:spPr>
          <a:xfrm flipV="1">
            <a:off x="5950621" y="1294073"/>
            <a:ext cx="3676573" cy="840171"/>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pic>
        <p:nvPicPr>
          <p:cNvPr id="51" name="Imagen 50" descr="Imagen que contiene alimentos, dibujo&#10;&#10;Descripción generada automáticamente">
            <a:extLst>
              <a:ext uri="{FF2B5EF4-FFF2-40B4-BE49-F238E27FC236}">
                <a16:creationId xmlns:a16="http://schemas.microsoft.com/office/drawing/2014/main" id="{51202359-A41D-4DF7-8F4A-A3E44C47247D}"/>
              </a:ext>
            </a:extLst>
          </p:cNvPr>
          <p:cNvPicPr>
            <a:picLocks noChangeAspect="1"/>
          </p:cNvPicPr>
          <p:nvPr/>
        </p:nvPicPr>
        <p:blipFill>
          <a:blip r:embed="rId3">
            <a:clrChange>
              <a:clrFrom>
                <a:srgbClr val="E4FEE3"/>
              </a:clrFrom>
              <a:clrTo>
                <a:srgbClr val="E4FEE3">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394370" y="4595816"/>
            <a:ext cx="2225791" cy="2042615"/>
          </a:xfrm>
          <a:prstGeom prst="rect">
            <a:avLst/>
          </a:prstGeom>
        </p:spPr>
      </p:pic>
      <p:cxnSp>
        <p:nvCxnSpPr>
          <p:cNvPr id="12" name="Conector: curvado 11">
            <a:extLst>
              <a:ext uri="{FF2B5EF4-FFF2-40B4-BE49-F238E27FC236}">
                <a16:creationId xmlns:a16="http://schemas.microsoft.com/office/drawing/2014/main" id="{42D5F2BC-4EE9-4A31-B924-58BBC492A63A}"/>
              </a:ext>
            </a:extLst>
          </p:cNvPr>
          <p:cNvCxnSpPr>
            <a:stCxn id="19" idx="2"/>
            <a:endCxn id="51" idx="0"/>
          </p:cNvCxnSpPr>
          <p:nvPr/>
        </p:nvCxnSpPr>
        <p:spPr>
          <a:xfrm rot="16200000" flipH="1">
            <a:off x="4470973" y="3559523"/>
            <a:ext cx="1855298" cy="217288"/>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CuadroTexto 13">
            <a:extLst>
              <a:ext uri="{FF2B5EF4-FFF2-40B4-BE49-F238E27FC236}">
                <a16:creationId xmlns:a16="http://schemas.microsoft.com/office/drawing/2014/main" id="{9A454142-22D4-4097-B805-BDF361AE6D0F}"/>
              </a:ext>
            </a:extLst>
          </p:cNvPr>
          <p:cNvSpPr txBox="1"/>
          <p:nvPr/>
        </p:nvSpPr>
        <p:spPr>
          <a:xfrm>
            <a:off x="4166252" y="2684051"/>
            <a:ext cx="1929747" cy="523220"/>
          </a:xfrm>
          <a:prstGeom prst="rect">
            <a:avLst/>
          </a:prstGeom>
          <a:noFill/>
        </p:spPr>
        <p:txBody>
          <a:bodyPr wrap="square" rtlCol="0">
            <a:spAutoFit/>
          </a:bodyPr>
          <a:lstStyle/>
          <a:p>
            <a:pPr algn="ctr"/>
            <a:r>
              <a:rPr lang="es-ES" sz="1400" dirty="0"/>
              <a:t>Primer virus de afectación a humanos </a:t>
            </a:r>
          </a:p>
        </p:txBody>
      </p:sp>
      <p:sp>
        <p:nvSpPr>
          <p:cNvPr id="53" name="CuadroTexto 52">
            <a:extLst>
              <a:ext uri="{FF2B5EF4-FFF2-40B4-BE49-F238E27FC236}">
                <a16:creationId xmlns:a16="http://schemas.microsoft.com/office/drawing/2014/main" id="{4E2BB6CF-7BD6-4FD4-B2CC-AEC53CDA0534}"/>
              </a:ext>
            </a:extLst>
          </p:cNvPr>
          <p:cNvSpPr txBox="1"/>
          <p:nvPr/>
        </p:nvSpPr>
        <p:spPr>
          <a:xfrm>
            <a:off x="5452655" y="4152260"/>
            <a:ext cx="1900438" cy="954107"/>
          </a:xfrm>
          <a:prstGeom prst="rect">
            <a:avLst/>
          </a:prstGeom>
          <a:noFill/>
        </p:spPr>
        <p:txBody>
          <a:bodyPr wrap="square" rtlCol="0">
            <a:spAutoFit/>
          </a:bodyPr>
          <a:lstStyle/>
          <a:p>
            <a:pPr algn="r"/>
            <a:r>
              <a:rPr lang="es-ES" sz="1400" i="1" dirty="0"/>
              <a:t>Mutante</a:t>
            </a:r>
            <a:r>
              <a:rPr lang="es-ES" sz="1400" dirty="0"/>
              <a:t> “de éxito”, si gana en capacidad de contagio y/o de agresividad.</a:t>
            </a:r>
          </a:p>
        </p:txBody>
      </p:sp>
      <p:sp>
        <p:nvSpPr>
          <p:cNvPr id="54" name="CuadroTexto 53">
            <a:extLst>
              <a:ext uri="{FF2B5EF4-FFF2-40B4-BE49-F238E27FC236}">
                <a16:creationId xmlns:a16="http://schemas.microsoft.com/office/drawing/2014/main" id="{93FB553F-5249-4216-8654-E08BE190B3D8}"/>
              </a:ext>
            </a:extLst>
          </p:cNvPr>
          <p:cNvSpPr txBox="1"/>
          <p:nvPr/>
        </p:nvSpPr>
        <p:spPr>
          <a:xfrm>
            <a:off x="9040305" y="1455149"/>
            <a:ext cx="1720025" cy="954107"/>
          </a:xfrm>
          <a:prstGeom prst="rect">
            <a:avLst/>
          </a:prstGeom>
          <a:noFill/>
        </p:spPr>
        <p:txBody>
          <a:bodyPr wrap="square" rtlCol="0">
            <a:spAutoFit/>
          </a:bodyPr>
          <a:lstStyle/>
          <a:p>
            <a:pPr algn="ctr"/>
            <a:r>
              <a:rPr lang="es-ES" sz="1400" i="1" dirty="0"/>
              <a:t>Mutante</a:t>
            </a:r>
            <a:r>
              <a:rPr lang="es-ES" sz="1400" dirty="0"/>
              <a:t> (VARIANTE) sin mayor capacidad de contagio y/o agresividad</a:t>
            </a:r>
          </a:p>
        </p:txBody>
      </p:sp>
      <p:grpSp>
        <p:nvGrpSpPr>
          <p:cNvPr id="26" name="Grupo 25">
            <a:extLst>
              <a:ext uri="{FF2B5EF4-FFF2-40B4-BE49-F238E27FC236}">
                <a16:creationId xmlns:a16="http://schemas.microsoft.com/office/drawing/2014/main" id="{65BF645E-E50D-41FD-8A0C-103E597C02B4}"/>
              </a:ext>
            </a:extLst>
          </p:cNvPr>
          <p:cNvGrpSpPr/>
          <p:nvPr/>
        </p:nvGrpSpPr>
        <p:grpSpPr>
          <a:xfrm>
            <a:off x="9043485" y="2591767"/>
            <a:ext cx="3034861" cy="4042904"/>
            <a:chOff x="9157136" y="2893944"/>
            <a:chExt cx="3034861" cy="4042904"/>
          </a:xfrm>
        </p:grpSpPr>
        <p:pic>
          <p:nvPicPr>
            <p:cNvPr id="55" name="Imagen 54" descr="Imagen que contiene alimentos, dibujo&#10;&#10;Descripción generada automáticamente">
              <a:extLst>
                <a:ext uri="{FF2B5EF4-FFF2-40B4-BE49-F238E27FC236}">
                  <a16:creationId xmlns:a16="http://schemas.microsoft.com/office/drawing/2014/main" id="{13F6F39B-ECDC-4739-8E59-7D9615FC35E5}"/>
                </a:ext>
              </a:extLst>
            </p:cNvPr>
            <p:cNvPicPr>
              <a:picLocks noChangeAspect="1"/>
            </p:cNvPicPr>
            <p:nvPr/>
          </p:nvPicPr>
          <p:blipFill>
            <a:blip r:embed="rId3">
              <a:clrChange>
                <a:clrFrom>
                  <a:srgbClr val="E4FEE3"/>
                </a:clrFrom>
                <a:clrTo>
                  <a:srgbClr val="E4FEE3">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9157136" y="2893944"/>
              <a:ext cx="2225791" cy="2042615"/>
            </a:xfrm>
            <a:prstGeom prst="rect">
              <a:avLst/>
            </a:prstGeom>
          </p:spPr>
        </p:pic>
        <p:pic>
          <p:nvPicPr>
            <p:cNvPr id="56" name="Imagen 55" descr="Imagen que contiene alimentos, dibujo&#10;&#10;Descripción generada automáticamente">
              <a:extLst>
                <a:ext uri="{FF2B5EF4-FFF2-40B4-BE49-F238E27FC236}">
                  <a16:creationId xmlns:a16="http://schemas.microsoft.com/office/drawing/2014/main" id="{992B7556-29FA-484A-9CE6-B9CF458904C7}"/>
                </a:ext>
              </a:extLst>
            </p:cNvPr>
            <p:cNvPicPr>
              <a:picLocks noChangeAspect="1"/>
            </p:cNvPicPr>
            <p:nvPr/>
          </p:nvPicPr>
          <p:blipFill>
            <a:blip r:embed="rId3">
              <a:clrChange>
                <a:clrFrom>
                  <a:srgbClr val="E4FEE3"/>
                </a:clrFrom>
                <a:clrTo>
                  <a:srgbClr val="E4FEE3">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9308182" y="4894233"/>
              <a:ext cx="2225791" cy="2042615"/>
            </a:xfrm>
            <a:prstGeom prst="rect">
              <a:avLst/>
            </a:prstGeom>
          </p:spPr>
        </p:pic>
        <p:pic>
          <p:nvPicPr>
            <p:cNvPr id="57" name="Imagen 56" descr="Imagen que contiene alimentos, dibujo&#10;&#10;Descripción generada automáticamente">
              <a:extLst>
                <a:ext uri="{FF2B5EF4-FFF2-40B4-BE49-F238E27FC236}">
                  <a16:creationId xmlns:a16="http://schemas.microsoft.com/office/drawing/2014/main" id="{F2ED198C-DE32-43BA-B3FB-DDFB61185EA1}"/>
                </a:ext>
              </a:extLst>
            </p:cNvPr>
            <p:cNvPicPr>
              <a:picLocks noChangeAspect="1"/>
            </p:cNvPicPr>
            <p:nvPr/>
          </p:nvPicPr>
          <p:blipFill>
            <a:blip r:embed="rId3">
              <a:clrChange>
                <a:clrFrom>
                  <a:srgbClr val="E4FEE3"/>
                </a:clrFrom>
                <a:clrTo>
                  <a:srgbClr val="E4FEE3">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9966206" y="3603520"/>
              <a:ext cx="2225791" cy="2042615"/>
            </a:xfrm>
            <a:prstGeom prst="rect">
              <a:avLst/>
            </a:prstGeom>
          </p:spPr>
        </p:pic>
      </p:grpSp>
      <p:cxnSp>
        <p:nvCxnSpPr>
          <p:cNvPr id="59" name="Conector: curvado 58">
            <a:extLst>
              <a:ext uri="{FF2B5EF4-FFF2-40B4-BE49-F238E27FC236}">
                <a16:creationId xmlns:a16="http://schemas.microsoft.com/office/drawing/2014/main" id="{D8366685-6B51-47DE-B147-267BE676BFD8}"/>
              </a:ext>
            </a:extLst>
          </p:cNvPr>
          <p:cNvCxnSpPr>
            <a:cxnSpLocks/>
            <a:stCxn id="51" idx="3"/>
            <a:endCxn id="55" idx="1"/>
          </p:cNvCxnSpPr>
          <p:nvPr/>
        </p:nvCxnSpPr>
        <p:spPr>
          <a:xfrm flipV="1">
            <a:off x="6620161" y="3613075"/>
            <a:ext cx="2423324" cy="2004049"/>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2" name="Conector: curvado 61">
            <a:extLst>
              <a:ext uri="{FF2B5EF4-FFF2-40B4-BE49-F238E27FC236}">
                <a16:creationId xmlns:a16="http://schemas.microsoft.com/office/drawing/2014/main" id="{6AB39708-9667-4914-AEAB-EC500F7179C5}"/>
              </a:ext>
            </a:extLst>
          </p:cNvPr>
          <p:cNvCxnSpPr>
            <a:cxnSpLocks/>
            <a:stCxn id="51" idx="3"/>
            <a:endCxn id="56" idx="1"/>
          </p:cNvCxnSpPr>
          <p:nvPr/>
        </p:nvCxnSpPr>
        <p:spPr>
          <a:xfrm flipV="1">
            <a:off x="6620161" y="5613364"/>
            <a:ext cx="2574370" cy="3760"/>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3" name="Conector: curvado 62">
            <a:extLst>
              <a:ext uri="{FF2B5EF4-FFF2-40B4-BE49-F238E27FC236}">
                <a16:creationId xmlns:a16="http://schemas.microsoft.com/office/drawing/2014/main" id="{6687F473-8BE0-4156-B15E-1EA2A9EC1BA6}"/>
              </a:ext>
            </a:extLst>
          </p:cNvPr>
          <p:cNvCxnSpPr>
            <a:cxnSpLocks/>
            <a:stCxn id="51" idx="3"/>
            <a:endCxn id="57" idx="1"/>
          </p:cNvCxnSpPr>
          <p:nvPr/>
        </p:nvCxnSpPr>
        <p:spPr>
          <a:xfrm flipV="1">
            <a:off x="6620161" y="4322651"/>
            <a:ext cx="3232394" cy="1294473"/>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72" name="CuadroTexto 71">
            <a:extLst>
              <a:ext uri="{FF2B5EF4-FFF2-40B4-BE49-F238E27FC236}">
                <a16:creationId xmlns:a16="http://schemas.microsoft.com/office/drawing/2014/main" id="{9B9E3EBE-693C-4824-B03C-24847D179526}"/>
              </a:ext>
            </a:extLst>
          </p:cNvPr>
          <p:cNvSpPr txBox="1"/>
          <p:nvPr/>
        </p:nvSpPr>
        <p:spPr>
          <a:xfrm>
            <a:off x="9134221" y="5978903"/>
            <a:ext cx="2650847" cy="738664"/>
          </a:xfrm>
          <a:prstGeom prst="rect">
            <a:avLst/>
          </a:prstGeom>
          <a:noFill/>
        </p:spPr>
        <p:txBody>
          <a:bodyPr wrap="square" rtlCol="0">
            <a:spAutoFit/>
          </a:bodyPr>
          <a:lstStyle/>
          <a:p>
            <a:pPr algn="r"/>
            <a:r>
              <a:rPr lang="es-ES" sz="1400" dirty="0"/>
              <a:t>Replicación y predominio de esta variante a medio y largo plazo. </a:t>
            </a:r>
            <a:r>
              <a:rPr lang="es-ES" sz="1400" b="1" dirty="0"/>
              <a:t>Mayor peligro para las personas</a:t>
            </a:r>
            <a:r>
              <a:rPr lang="es-ES" sz="1400" dirty="0"/>
              <a:t>.</a:t>
            </a:r>
          </a:p>
        </p:txBody>
      </p:sp>
      <p:sp>
        <p:nvSpPr>
          <p:cNvPr id="77" name="CuadroTexto 76">
            <a:extLst>
              <a:ext uri="{FF2B5EF4-FFF2-40B4-BE49-F238E27FC236}">
                <a16:creationId xmlns:a16="http://schemas.microsoft.com/office/drawing/2014/main" id="{63E61244-91EA-4145-9E4C-FD65F7A4D0E9}"/>
              </a:ext>
            </a:extLst>
          </p:cNvPr>
          <p:cNvSpPr txBox="1"/>
          <p:nvPr/>
        </p:nvSpPr>
        <p:spPr>
          <a:xfrm>
            <a:off x="10760330" y="1674962"/>
            <a:ext cx="1594905" cy="307777"/>
          </a:xfrm>
          <a:prstGeom prst="rect">
            <a:avLst/>
          </a:prstGeom>
          <a:noFill/>
        </p:spPr>
        <p:txBody>
          <a:bodyPr wrap="square" rtlCol="0">
            <a:spAutoFit/>
          </a:bodyPr>
          <a:lstStyle/>
          <a:p>
            <a:pPr algn="ctr"/>
            <a:r>
              <a:rPr lang="es-ES" sz="1400" dirty="0"/>
              <a:t>Extinción</a:t>
            </a:r>
          </a:p>
        </p:txBody>
      </p:sp>
      <p:sp>
        <p:nvSpPr>
          <p:cNvPr id="80" name="CuadroTexto 79">
            <a:extLst>
              <a:ext uri="{FF2B5EF4-FFF2-40B4-BE49-F238E27FC236}">
                <a16:creationId xmlns:a16="http://schemas.microsoft.com/office/drawing/2014/main" id="{744600F2-70C6-486D-A073-D697E636EB97}"/>
              </a:ext>
            </a:extLst>
          </p:cNvPr>
          <p:cNvSpPr txBox="1"/>
          <p:nvPr/>
        </p:nvSpPr>
        <p:spPr>
          <a:xfrm>
            <a:off x="-1" y="3352587"/>
            <a:ext cx="1594906" cy="307777"/>
          </a:xfrm>
          <a:prstGeom prst="rect">
            <a:avLst/>
          </a:prstGeom>
          <a:noFill/>
        </p:spPr>
        <p:txBody>
          <a:bodyPr wrap="square" rtlCol="0">
            <a:spAutoFit/>
          </a:bodyPr>
          <a:lstStyle/>
          <a:p>
            <a:r>
              <a:rPr lang="es-ES" sz="1400" dirty="0"/>
              <a:t>Virus primitivo</a:t>
            </a:r>
          </a:p>
        </p:txBody>
      </p:sp>
      <p:cxnSp>
        <p:nvCxnSpPr>
          <p:cNvPr id="85" name="Conector: curvado 84">
            <a:extLst>
              <a:ext uri="{FF2B5EF4-FFF2-40B4-BE49-F238E27FC236}">
                <a16:creationId xmlns:a16="http://schemas.microsoft.com/office/drawing/2014/main" id="{06825C8F-8BF1-4FF5-B7EE-472688CF7902}"/>
              </a:ext>
            </a:extLst>
          </p:cNvPr>
          <p:cNvCxnSpPr>
            <a:cxnSpLocks/>
            <a:stCxn id="50" idx="3"/>
          </p:cNvCxnSpPr>
          <p:nvPr/>
        </p:nvCxnSpPr>
        <p:spPr>
          <a:xfrm>
            <a:off x="10092937" y="1294073"/>
            <a:ext cx="1208943" cy="246544"/>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pic>
        <p:nvPicPr>
          <p:cNvPr id="88" name="Imagen 87" descr="Imagen que contiene alimentos, dibujo&#10;&#10;Descripción generada automáticamente">
            <a:extLst>
              <a:ext uri="{FF2B5EF4-FFF2-40B4-BE49-F238E27FC236}">
                <a16:creationId xmlns:a16="http://schemas.microsoft.com/office/drawing/2014/main" id="{644AD471-335C-47F3-903F-BCCB722A8B89}"/>
              </a:ext>
            </a:extLst>
          </p:cNvPr>
          <p:cNvPicPr>
            <a:picLocks noChangeAspect="1"/>
          </p:cNvPicPr>
          <p:nvPr/>
        </p:nvPicPr>
        <p:blipFill rotWithShape="1">
          <a:blip r:embed="rId6">
            <a:clrChange>
              <a:clrFrom>
                <a:srgbClr val="212521"/>
              </a:clrFrom>
              <a:clrTo>
                <a:srgbClr val="212521">
                  <a:alpha val="0"/>
                </a:srgbClr>
              </a:clrTo>
            </a:clrChange>
            <a:alphaModFix amt="20000"/>
            <a:extLst>
              <a:ext uri="{BEBA8EAE-BF5A-486C-A8C5-ECC9F3942E4B}">
                <a14:imgProps xmlns:a14="http://schemas.microsoft.com/office/drawing/2010/main">
                  <a14:imgLayer r:embed="rId7">
                    <a14:imgEffect>
                      <a14:artisticGlowEdges/>
                    </a14:imgEffect>
                  </a14:imgLayer>
                </a14:imgProps>
              </a:ext>
              <a:ext uri="{28A0092B-C50C-407E-A947-70E740481C1C}">
                <a14:useLocalDpi xmlns:a14="http://schemas.microsoft.com/office/drawing/2010/main" val="0"/>
              </a:ext>
            </a:extLst>
          </a:blip>
          <a:srcRect r="1076"/>
          <a:stretch/>
        </p:blipFill>
        <p:spPr>
          <a:xfrm>
            <a:off x="11320987" y="1297991"/>
            <a:ext cx="465743" cy="432065"/>
          </a:xfrm>
          <a:prstGeom prst="rect">
            <a:avLst/>
          </a:prstGeom>
        </p:spPr>
      </p:pic>
      <p:cxnSp>
        <p:nvCxnSpPr>
          <p:cNvPr id="90" name="Conector: curvado 89">
            <a:extLst>
              <a:ext uri="{FF2B5EF4-FFF2-40B4-BE49-F238E27FC236}">
                <a16:creationId xmlns:a16="http://schemas.microsoft.com/office/drawing/2014/main" id="{603A2D40-6A1F-4BD5-86D4-B25F07A37945}"/>
              </a:ext>
            </a:extLst>
          </p:cNvPr>
          <p:cNvCxnSpPr>
            <a:cxnSpLocks/>
            <a:stCxn id="41" idx="3"/>
            <a:endCxn id="19" idx="1"/>
          </p:cNvCxnSpPr>
          <p:nvPr/>
        </p:nvCxnSpPr>
        <p:spPr>
          <a:xfrm flipV="1">
            <a:off x="863851" y="2134244"/>
            <a:ext cx="3765483" cy="969042"/>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CuadroTexto 29">
            <a:extLst>
              <a:ext uri="{FF2B5EF4-FFF2-40B4-BE49-F238E27FC236}">
                <a16:creationId xmlns:a16="http://schemas.microsoft.com/office/drawing/2014/main" id="{DE733717-FD85-472D-ACF5-F5EAFFB80B38}"/>
              </a:ext>
            </a:extLst>
          </p:cNvPr>
          <p:cNvSpPr txBox="1"/>
          <p:nvPr/>
        </p:nvSpPr>
        <p:spPr>
          <a:xfrm>
            <a:off x="4542391" y="3577349"/>
            <a:ext cx="1929747" cy="307777"/>
          </a:xfrm>
          <a:prstGeom prst="rect">
            <a:avLst/>
          </a:prstGeom>
          <a:noFill/>
        </p:spPr>
        <p:txBody>
          <a:bodyPr wrap="square" rtlCol="0">
            <a:spAutoFit/>
          </a:bodyPr>
          <a:lstStyle/>
          <a:p>
            <a:pPr algn="ctr"/>
            <a:r>
              <a:rPr lang="es-ES" sz="1400" dirty="0"/>
              <a:t>Mutación</a:t>
            </a:r>
          </a:p>
        </p:txBody>
      </p:sp>
      <p:sp>
        <p:nvSpPr>
          <p:cNvPr id="31" name="CuadroTexto 30">
            <a:extLst>
              <a:ext uri="{FF2B5EF4-FFF2-40B4-BE49-F238E27FC236}">
                <a16:creationId xmlns:a16="http://schemas.microsoft.com/office/drawing/2014/main" id="{13D4360A-08DE-476F-B21A-48D37193483F}"/>
              </a:ext>
            </a:extLst>
          </p:cNvPr>
          <p:cNvSpPr txBox="1"/>
          <p:nvPr/>
        </p:nvSpPr>
        <p:spPr>
          <a:xfrm>
            <a:off x="6824475" y="1527347"/>
            <a:ext cx="1929747" cy="307777"/>
          </a:xfrm>
          <a:prstGeom prst="rect">
            <a:avLst/>
          </a:prstGeom>
          <a:noFill/>
        </p:spPr>
        <p:txBody>
          <a:bodyPr wrap="square" rtlCol="0">
            <a:spAutoFit/>
          </a:bodyPr>
          <a:lstStyle/>
          <a:p>
            <a:pPr algn="ctr"/>
            <a:r>
              <a:rPr lang="es-ES" sz="1400" dirty="0"/>
              <a:t>Mutación</a:t>
            </a:r>
          </a:p>
        </p:txBody>
      </p:sp>
      <p:sp>
        <p:nvSpPr>
          <p:cNvPr id="36" name="CuadroTexto 35">
            <a:extLst>
              <a:ext uri="{FF2B5EF4-FFF2-40B4-BE49-F238E27FC236}">
                <a16:creationId xmlns:a16="http://schemas.microsoft.com/office/drawing/2014/main" id="{7709D6D6-6D99-461F-BCC3-14F15B2B46E2}"/>
              </a:ext>
            </a:extLst>
          </p:cNvPr>
          <p:cNvSpPr txBox="1"/>
          <p:nvPr/>
        </p:nvSpPr>
        <p:spPr>
          <a:xfrm>
            <a:off x="1781719" y="2433912"/>
            <a:ext cx="1929747" cy="307777"/>
          </a:xfrm>
          <a:prstGeom prst="rect">
            <a:avLst/>
          </a:prstGeom>
          <a:noFill/>
        </p:spPr>
        <p:txBody>
          <a:bodyPr wrap="square" rtlCol="0">
            <a:spAutoFit/>
          </a:bodyPr>
          <a:lstStyle/>
          <a:p>
            <a:pPr algn="ctr"/>
            <a:r>
              <a:rPr lang="es-ES" sz="1400" dirty="0"/>
              <a:t>Mutación</a:t>
            </a:r>
          </a:p>
        </p:txBody>
      </p:sp>
      <p:sp>
        <p:nvSpPr>
          <p:cNvPr id="34" name="CuadroTexto 33">
            <a:extLst>
              <a:ext uri="{FF2B5EF4-FFF2-40B4-BE49-F238E27FC236}">
                <a16:creationId xmlns:a16="http://schemas.microsoft.com/office/drawing/2014/main" id="{8149EA57-278F-421F-A597-BD80CA35A91F}"/>
              </a:ext>
            </a:extLst>
          </p:cNvPr>
          <p:cNvSpPr txBox="1"/>
          <p:nvPr/>
        </p:nvSpPr>
        <p:spPr>
          <a:xfrm>
            <a:off x="4758428" y="6620196"/>
            <a:ext cx="7433569" cy="230832"/>
          </a:xfrm>
          <a:prstGeom prst="rect">
            <a:avLst/>
          </a:prstGeom>
          <a:noFill/>
        </p:spPr>
        <p:txBody>
          <a:bodyPr wrap="square" rtlCol="0">
            <a:spAutoFit/>
          </a:bodyPr>
          <a:lstStyle/>
          <a:p>
            <a:pPr algn="r"/>
            <a:r>
              <a:rPr lang="es-ES" sz="900" i="1" dirty="0"/>
              <a:t>D. Gral. de Salud Pública. Unidad de Educación para la Salud. Extremadura, agosto-septiembre 2021 (3ª actualización).</a:t>
            </a:r>
          </a:p>
        </p:txBody>
      </p:sp>
    </p:spTree>
    <p:extLst>
      <p:ext uri="{BB962C8B-B14F-4D97-AF65-F5344CB8AC3E}">
        <p14:creationId xmlns:p14="http://schemas.microsoft.com/office/powerpoint/2010/main" val="11790933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64EA2F-BFA2-40C9-B505-4A5C4CC6384E}"/>
              </a:ext>
            </a:extLst>
          </p:cNvPr>
          <p:cNvSpPr>
            <a:spLocks noGrp="1"/>
          </p:cNvSpPr>
          <p:nvPr>
            <p:ph type="title"/>
          </p:nvPr>
        </p:nvSpPr>
        <p:spPr>
          <a:xfrm>
            <a:off x="838200" y="365125"/>
            <a:ext cx="11049000" cy="1325563"/>
          </a:xfrm>
        </p:spPr>
        <p:txBody>
          <a:bodyPr/>
          <a:lstStyle/>
          <a:p>
            <a:pPr algn="ctr"/>
            <a:r>
              <a:rPr lang="es-ES" b="1" dirty="0">
                <a:solidFill>
                  <a:srgbClr val="FF0000"/>
                </a:solidFill>
              </a:rPr>
              <a:t>Perspectivas de futuro</a:t>
            </a:r>
          </a:p>
        </p:txBody>
      </p:sp>
      <p:sp>
        <p:nvSpPr>
          <p:cNvPr id="15" name="CuadroTexto 14">
            <a:extLst>
              <a:ext uri="{FF2B5EF4-FFF2-40B4-BE49-F238E27FC236}">
                <a16:creationId xmlns:a16="http://schemas.microsoft.com/office/drawing/2014/main" id="{F3956E5F-E3ED-40BD-9E96-61496DF0736F}"/>
              </a:ext>
            </a:extLst>
          </p:cNvPr>
          <p:cNvSpPr txBox="1"/>
          <p:nvPr/>
        </p:nvSpPr>
        <p:spPr>
          <a:xfrm>
            <a:off x="215585" y="1358629"/>
            <a:ext cx="6409818" cy="2246769"/>
          </a:xfrm>
          <a:prstGeom prst="rect">
            <a:avLst/>
          </a:prstGeom>
          <a:solidFill>
            <a:schemeClr val="accent2">
              <a:lumMod val="20000"/>
              <a:lumOff val="80000"/>
              <a:alpha val="50000"/>
            </a:schemeClr>
          </a:solidFill>
          <a:ln>
            <a:solidFill>
              <a:srgbClr val="FF0000"/>
            </a:solidFill>
          </a:ln>
        </p:spPr>
        <p:txBody>
          <a:bodyPr wrap="square" rtlCol="0">
            <a:spAutoFit/>
          </a:bodyPr>
          <a:lstStyle/>
          <a:p>
            <a:pPr algn="ctr"/>
            <a:r>
              <a:rPr lang="es-ES" sz="2800" b="1" dirty="0">
                <a:solidFill>
                  <a:srgbClr val="0070C0"/>
                </a:solidFill>
              </a:rPr>
              <a:t>Si todos/as llevamos a cabo las </a:t>
            </a:r>
            <a:r>
              <a:rPr lang="es-ES" sz="2800" b="1" dirty="0">
                <a:solidFill>
                  <a:srgbClr val="FF0000"/>
                </a:solidFill>
              </a:rPr>
              <a:t>medidas preventivas</a:t>
            </a:r>
            <a:r>
              <a:rPr lang="es-ES" sz="2800" b="1" dirty="0">
                <a:solidFill>
                  <a:srgbClr val="0070C0"/>
                </a:solidFill>
              </a:rPr>
              <a:t>, el virus se podrá controlar. Eso significa que tus amigos/as y otras personas no enfermarán y, entre todos/as, salvaremos a muchas personas.</a:t>
            </a:r>
          </a:p>
        </p:txBody>
      </p:sp>
      <p:sp>
        <p:nvSpPr>
          <p:cNvPr id="17" name="CuadroTexto 16">
            <a:extLst>
              <a:ext uri="{FF2B5EF4-FFF2-40B4-BE49-F238E27FC236}">
                <a16:creationId xmlns:a16="http://schemas.microsoft.com/office/drawing/2014/main" id="{1314F0C5-48B6-46C1-B4C0-4B59619A9A9E}"/>
              </a:ext>
            </a:extLst>
          </p:cNvPr>
          <p:cNvSpPr txBox="1"/>
          <p:nvPr/>
        </p:nvSpPr>
        <p:spPr>
          <a:xfrm>
            <a:off x="4326372" y="3736208"/>
            <a:ext cx="7659631" cy="2677656"/>
          </a:xfrm>
          <a:prstGeom prst="rect">
            <a:avLst/>
          </a:prstGeom>
          <a:solidFill>
            <a:schemeClr val="accent4">
              <a:lumMod val="20000"/>
              <a:lumOff val="80000"/>
              <a:alpha val="50000"/>
            </a:schemeClr>
          </a:solidFill>
          <a:ln>
            <a:solidFill>
              <a:srgbClr val="FF0000"/>
            </a:solidFill>
          </a:ln>
        </p:spPr>
        <p:txBody>
          <a:bodyPr wrap="square" rtlCol="0">
            <a:spAutoFit/>
          </a:bodyPr>
          <a:lstStyle/>
          <a:p>
            <a:pPr algn="ctr"/>
            <a:r>
              <a:rPr lang="es-ES" sz="2800" b="1" dirty="0">
                <a:solidFill>
                  <a:srgbClr val="0070C0"/>
                </a:solidFill>
              </a:rPr>
              <a:t>Las </a:t>
            </a:r>
            <a:r>
              <a:rPr lang="es-ES" sz="2800" b="1" dirty="0">
                <a:solidFill>
                  <a:srgbClr val="FF0000"/>
                </a:solidFill>
              </a:rPr>
              <a:t>vacunas</a:t>
            </a:r>
            <a:r>
              <a:rPr lang="es-ES" sz="2800" b="1" dirty="0">
                <a:solidFill>
                  <a:srgbClr val="0070C0"/>
                </a:solidFill>
              </a:rPr>
              <a:t> frente al COVID son un arma poderosa. Para que hagan su efecto máximo, tiene que estar vacunada la mayoría de las personas. Por eso, si ya tienes la edad, y no te has puesto aún la vacuna, lo más conveniente es:</a:t>
            </a:r>
          </a:p>
          <a:p>
            <a:pPr algn="ctr"/>
            <a:r>
              <a:rPr lang="es-ES" sz="2800" b="1" dirty="0">
                <a:solidFill>
                  <a:srgbClr val="FF0000"/>
                </a:solidFill>
              </a:rPr>
              <a:t>¡¡VACÚNATE!!</a:t>
            </a:r>
          </a:p>
        </p:txBody>
      </p:sp>
      <p:grpSp>
        <p:nvGrpSpPr>
          <p:cNvPr id="24" name="Grupo 23">
            <a:extLst>
              <a:ext uri="{FF2B5EF4-FFF2-40B4-BE49-F238E27FC236}">
                <a16:creationId xmlns:a16="http://schemas.microsoft.com/office/drawing/2014/main" id="{C2064E75-458F-41A3-AAC8-423431DC428F}"/>
              </a:ext>
            </a:extLst>
          </p:cNvPr>
          <p:cNvGrpSpPr/>
          <p:nvPr/>
        </p:nvGrpSpPr>
        <p:grpSpPr>
          <a:xfrm>
            <a:off x="7620186" y="1366644"/>
            <a:ext cx="2281383" cy="2032422"/>
            <a:chOff x="8026399" y="1396578"/>
            <a:chExt cx="1838037" cy="1586767"/>
          </a:xfrm>
        </p:grpSpPr>
        <p:pic>
          <p:nvPicPr>
            <p:cNvPr id="19" name="Imagen 18" descr="Imagen que contiene alimentos, dibujo&#10;&#10;Descripción generada automáticamente">
              <a:extLst>
                <a:ext uri="{FF2B5EF4-FFF2-40B4-BE49-F238E27FC236}">
                  <a16:creationId xmlns:a16="http://schemas.microsoft.com/office/drawing/2014/main" id="{C85BD54B-93DF-4E75-91D1-C39F406A0F5B}"/>
                </a:ext>
              </a:extLst>
            </p:cNvPr>
            <p:cNvPicPr>
              <a:picLocks noChangeAspect="1"/>
            </p:cNvPicPr>
            <p:nvPr/>
          </p:nvPicPr>
          <p:blipFill>
            <a:blip r:embed="rId2">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8385130" y="1749419"/>
              <a:ext cx="1064519" cy="946670"/>
            </a:xfrm>
            <a:prstGeom prst="rect">
              <a:avLst/>
            </a:prstGeom>
          </p:spPr>
        </p:pic>
        <p:cxnSp>
          <p:nvCxnSpPr>
            <p:cNvPr id="9" name="Conector recto 8">
              <a:extLst>
                <a:ext uri="{FF2B5EF4-FFF2-40B4-BE49-F238E27FC236}">
                  <a16:creationId xmlns:a16="http://schemas.microsoft.com/office/drawing/2014/main" id="{6DDB9CF2-1743-468B-AC3D-1B66089D5707}"/>
                </a:ext>
              </a:extLst>
            </p:cNvPr>
            <p:cNvCxnSpPr/>
            <p:nvPr/>
          </p:nvCxnSpPr>
          <p:spPr>
            <a:xfrm>
              <a:off x="8026399" y="1451052"/>
              <a:ext cx="1838037" cy="1477818"/>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Conector recto 20">
              <a:extLst>
                <a:ext uri="{FF2B5EF4-FFF2-40B4-BE49-F238E27FC236}">
                  <a16:creationId xmlns:a16="http://schemas.microsoft.com/office/drawing/2014/main" id="{1CFE210A-2CBF-4FC3-9896-8DB2E011A1A2}"/>
                </a:ext>
              </a:extLst>
            </p:cNvPr>
            <p:cNvCxnSpPr>
              <a:cxnSpLocks/>
            </p:cNvCxnSpPr>
            <p:nvPr/>
          </p:nvCxnSpPr>
          <p:spPr>
            <a:xfrm flipH="1">
              <a:off x="8081819" y="1396578"/>
              <a:ext cx="1727199" cy="1586767"/>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9" name="Grupo 28">
            <a:extLst>
              <a:ext uri="{FF2B5EF4-FFF2-40B4-BE49-F238E27FC236}">
                <a16:creationId xmlns:a16="http://schemas.microsoft.com/office/drawing/2014/main" id="{10D53E7D-9AF7-453D-98FD-2E5E017416E6}"/>
              </a:ext>
            </a:extLst>
          </p:cNvPr>
          <p:cNvGrpSpPr/>
          <p:nvPr/>
        </p:nvGrpSpPr>
        <p:grpSpPr>
          <a:xfrm>
            <a:off x="442437" y="4398310"/>
            <a:ext cx="576935" cy="552101"/>
            <a:chOff x="8026399" y="1396578"/>
            <a:chExt cx="1838037" cy="1586767"/>
          </a:xfrm>
        </p:grpSpPr>
        <p:pic>
          <p:nvPicPr>
            <p:cNvPr id="30" name="Imagen 29" descr="Imagen que contiene alimentos, dibujo&#10;&#10;Descripción generada automáticamente">
              <a:extLst>
                <a:ext uri="{FF2B5EF4-FFF2-40B4-BE49-F238E27FC236}">
                  <a16:creationId xmlns:a16="http://schemas.microsoft.com/office/drawing/2014/main" id="{5B3A6100-C00D-4A5D-A245-E23A0FC0A097}"/>
                </a:ext>
              </a:extLst>
            </p:cNvPr>
            <p:cNvPicPr>
              <a:picLocks noChangeAspect="1"/>
            </p:cNvPicPr>
            <p:nvPr/>
          </p:nvPicPr>
          <p:blipFill>
            <a:blip r:embed="rId2">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8385130" y="1749419"/>
              <a:ext cx="1064519" cy="946670"/>
            </a:xfrm>
            <a:prstGeom prst="rect">
              <a:avLst/>
            </a:prstGeom>
          </p:spPr>
        </p:pic>
        <p:cxnSp>
          <p:nvCxnSpPr>
            <p:cNvPr id="31" name="Conector recto 30">
              <a:extLst>
                <a:ext uri="{FF2B5EF4-FFF2-40B4-BE49-F238E27FC236}">
                  <a16:creationId xmlns:a16="http://schemas.microsoft.com/office/drawing/2014/main" id="{91B96C95-CE9C-48F3-82EC-47A4F2DBB41D}"/>
                </a:ext>
              </a:extLst>
            </p:cNvPr>
            <p:cNvCxnSpPr/>
            <p:nvPr/>
          </p:nvCxnSpPr>
          <p:spPr>
            <a:xfrm>
              <a:off x="8026399" y="1451052"/>
              <a:ext cx="1838037" cy="1477818"/>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Conector recto 31">
              <a:extLst>
                <a:ext uri="{FF2B5EF4-FFF2-40B4-BE49-F238E27FC236}">
                  <a16:creationId xmlns:a16="http://schemas.microsoft.com/office/drawing/2014/main" id="{E5436335-330D-4C7A-8C99-283C30EB18C1}"/>
                </a:ext>
              </a:extLst>
            </p:cNvPr>
            <p:cNvCxnSpPr>
              <a:cxnSpLocks/>
            </p:cNvCxnSpPr>
            <p:nvPr/>
          </p:nvCxnSpPr>
          <p:spPr>
            <a:xfrm flipH="1">
              <a:off x="8081819" y="1396578"/>
              <a:ext cx="1727199" cy="1586767"/>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7" name="Grupo 36">
            <a:extLst>
              <a:ext uri="{FF2B5EF4-FFF2-40B4-BE49-F238E27FC236}">
                <a16:creationId xmlns:a16="http://schemas.microsoft.com/office/drawing/2014/main" id="{D018BFDB-0399-48B8-A069-23ED859CFFE9}"/>
              </a:ext>
            </a:extLst>
          </p:cNvPr>
          <p:cNvGrpSpPr/>
          <p:nvPr/>
        </p:nvGrpSpPr>
        <p:grpSpPr>
          <a:xfrm>
            <a:off x="4776539" y="6281045"/>
            <a:ext cx="576935" cy="552101"/>
            <a:chOff x="8026399" y="1396578"/>
            <a:chExt cx="1838037" cy="1586767"/>
          </a:xfrm>
        </p:grpSpPr>
        <p:pic>
          <p:nvPicPr>
            <p:cNvPr id="38" name="Imagen 37" descr="Imagen que contiene alimentos, dibujo&#10;&#10;Descripción generada automáticamente">
              <a:extLst>
                <a:ext uri="{FF2B5EF4-FFF2-40B4-BE49-F238E27FC236}">
                  <a16:creationId xmlns:a16="http://schemas.microsoft.com/office/drawing/2014/main" id="{27EB9833-D316-4380-A8B1-C65F4E1589F5}"/>
                </a:ext>
              </a:extLst>
            </p:cNvPr>
            <p:cNvPicPr>
              <a:picLocks noChangeAspect="1"/>
            </p:cNvPicPr>
            <p:nvPr/>
          </p:nvPicPr>
          <p:blipFill>
            <a:blip r:embed="rId2">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8385130" y="1749419"/>
              <a:ext cx="1064519" cy="946670"/>
            </a:xfrm>
            <a:prstGeom prst="rect">
              <a:avLst/>
            </a:prstGeom>
          </p:spPr>
        </p:pic>
        <p:cxnSp>
          <p:nvCxnSpPr>
            <p:cNvPr id="39" name="Conector recto 38">
              <a:extLst>
                <a:ext uri="{FF2B5EF4-FFF2-40B4-BE49-F238E27FC236}">
                  <a16:creationId xmlns:a16="http://schemas.microsoft.com/office/drawing/2014/main" id="{FBFBBD2C-9ED9-4D31-BCE6-3804A680F6E3}"/>
                </a:ext>
              </a:extLst>
            </p:cNvPr>
            <p:cNvCxnSpPr/>
            <p:nvPr/>
          </p:nvCxnSpPr>
          <p:spPr>
            <a:xfrm>
              <a:off x="8026399" y="1451052"/>
              <a:ext cx="1838037" cy="1477818"/>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Conector recto 39">
              <a:extLst>
                <a:ext uri="{FF2B5EF4-FFF2-40B4-BE49-F238E27FC236}">
                  <a16:creationId xmlns:a16="http://schemas.microsoft.com/office/drawing/2014/main" id="{D2EDDCED-4C3B-44E8-A7CE-1FD18D99D731}"/>
                </a:ext>
              </a:extLst>
            </p:cNvPr>
            <p:cNvCxnSpPr>
              <a:cxnSpLocks/>
            </p:cNvCxnSpPr>
            <p:nvPr/>
          </p:nvCxnSpPr>
          <p:spPr>
            <a:xfrm flipH="1">
              <a:off x="8081819" y="1396578"/>
              <a:ext cx="1727199" cy="1586767"/>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3" name="Grupo 42">
            <a:extLst>
              <a:ext uri="{FF2B5EF4-FFF2-40B4-BE49-F238E27FC236}">
                <a16:creationId xmlns:a16="http://schemas.microsoft.com/office/drawing/2014/main" id="{9DDB1D77-98AE-4ED6-BF2A-AFA8DF0C6EAD}"/>
              </a:ext>
            </a:extLst>
          </p:cNvPr>
          <p:cNvGrpSpPr/>
          <p:nvPr/>
        </p:nvGrpSpPr>
        <p:grpSpPr>
          <a:xfrm>
            <a:off x="187382" y="521934"/>
            <a:ext cx="576935" cy="552101"/>
            <a:chOff x="8026399" y="1396578"/>
            <a:chExt cx="1838037" cy="1586767"/>
          </a:xfrm>
        </p:grpSpPr>
        <p:pic>
          <p:nvPicPr>
            <p:cNvPr id="44" name="Imagen 43" descr="Imagen que contiene alimentos, dibujo&#10;&#10;Descripción generada automáticamente">
              <a:extLst>
                <a:ext uri="{FF2B5EF4-FFF2-40B4-BE49-F238E27FC236}">
                  <a16:creationId xmlns:a16="http://schemas.microsoft.com/office/drawing/2014/main" id="{0A986636-9B88-4B59-B371-141609D8DA7D}"/>
                </a:ext>
              </a:extLst>
            </p:cNvPr>
            <p:cNvPicPr>
              <a:picLocks noChangeAspect="1"/>
            </p:cNvPicPr>
            <p:nvPr/>
          </p:nvPicPr>
          <p:blipFill>
            <a:blip r:embed="rId2">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8385130" y="1749419"/>
              <a:ext cx="1064519" cy="946670"/>
            </a:xfrm>
            <a:prstGeom prst="rect">
              <a:avLst/>
            </a:prstGeom>
          </p:spPr>
        </p:pic>
        <p:cxnSp>
          <p:nvCxnSpPr>
            <p:cNvPr id="45" name="Conector recto 44">
              <a:extLst>
                <a:ext uri="{FF2B5EF4-FFF2-40B4-BE49-F238E27FC236}">
                  <a16:creationId xmlns:a16="http://schemas.microsoft.com/office/drawing/2014/main" id="{1F7F351F-C224-4B3B-BA94-ED7FE4CB65D7}"/>
                </a:ext>
              </a:extLst>
            </p:cNvPr>
            <p:cNvCxnSpPr/>
            <p:nvPr/>
          </p:nvCxnSpPr>
          <p:spPr>
            <a:xfrm>
              <a:off x="8026399" y="1451052"/>
              <a:ext cx="1838037" cy="1477818"/>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Conector recto 45">
              <a:extLst>
                <a:ext uri="{FF2B5EF4-FFF2-40B4-BE49-F238E27FC236}">
                  <a16:creationId xmlns:a16="http://schemas.microsoft.com/office/drawing/2014/main" id="{F5253B72-E755-4E9E-8CDB-C2BAD58E750B}"/>
                </a:ext>
              </a:extLst>
            </p:cNvPr>
            <p:cNvCxnSpPr>
              <a:cxnSpLocks/>
            </p:cNvCxnSpPr>
            <p:nvPr/>
          </p:nvCxnSpPr>
          <p:spPr>
            <a:xfrm flipH="1">
              <a:off x="8081819" y="1396578"/>
              <a:ext cx="1727199" cy="1586767"/>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33" name="Imagen 32" descr="Imagen que contiene alimentos, dibujo&#10;&#10;Descripción generada automáticamente">
            <a:extLst>
              <a:ext uri="{FF2B5EF4-FFF2-40B4-BE49-F238E27FC236}">
                <a16:creationId xmlns:a16="http://schemas.microsoft.com/office/drawing/2014/main" id="{D3E227D5-EBE2-436A-AAA2-413B9A9C7305}"/>
              </a:ext>
            </a:extLst>
          </p:cNvPr>
          <p:cNvPicPr>
            <a:picLocks noChangeAspect="1"/>
          </p:cNvPicPr>
          <p:nvPr/>
        </p:nvPicPr>
        <p:blipFill>
          <a:blip r:embed="rId2">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9256949" y="390348"/>
            <a:ext cx="259568" cy="230832"/>
          </a:xfrm>
          <a:prstGeom prst="rect">
            <a:avLst/>
          </a:prstGeom>
        </p:spPr>
      </p:pic>
      <p:sp>
        <p:nvSpPr>
          <p:cNvPr id="34" name="CuadroTexto 33">
            <a:extLst>
              <a:ext uri="{FF2B5EF4-FFF2-40B4-BE49-F238E27FC236}">
                <a16:creationId xmlns:a16="http://schemas.microsoft.com/office/drawing/2014/main" id="{8149EA57-278F-421F-A597-BD80CA35A91F}"/>
              </a:ext>
            </a:extLst>
          </p:cNvPr>
          <p:cNvSpPr txBox="1"/>
          <p:nvPr/>
        </p:nvSpPr>
        <p:spPr>
          <a:xfrm>
            <a:off x="4758428" y="6620196"/>
            <a:ext cx="7433569" cy="230832"/>
          </a:xfrm>
          <a:prstGeom prst="rect">
            <a:avLst/>
          </a:prstGeom>
          <a:noFill/>
        </p:spPr>
        <p:txBody>
          <a:bodyPr wrap="square" rtlCol="0">
            <a:spAutoFit/>
          </a:bodyPr>
          <a:lstStyle/>
          <a:p>
            <a:pPr algn="r"/>
            <a:r>
              <a:rPr lang="es-ES" sz="900" i="1" dirty="0"/>
              <a:t>D. Gral. de Salud Pública. Unidad de Educación para la Salud. Extremadura, agosto-septiembre 2021 (3ª actualización).</a:t>
            </a:r>
          </a:p>
        </p:txBody>
      </p:sp>
      <p:pic>
        <p:nvPicPr>
          <p:cNvPr id="35" name="Imagen 34" descr="Imagen que contiene Texto&#10;&#10;Descripción generada automáticamente">
            <a:extLst>
              <a:ext uri="{FF2B5EF4-FFF2-40B4-BE49-F238E27FC236}">
                <a16:creationId xmlns:a16="http://schemas.microsoft.com/office/drawing/2014/main" id="{E5AD4C5B-7674-4FBD-B030-D0723123DC1A}"/>
              </a:ext>
            </a:extLst>
          </p:cNvPr>
          <p:cNvPicPr>
            <a:picLocks noChangeAspect="1"/>
          </p:cNvPicPr>
          <p:nvPr/>
        </p:nvPicPr>
        <p:blipFill>
          <a:blip r:embed="rId3">
            <a:clrChange>
              <a:clrFrom>
                <a:srgbClr val="FFE699"/>
              </a:clrFrom>
              <a:clrTo>
                <a:srgbClr val="FFE699">
                  <a:alpha val="0"/>
                </a:srgbClr>
              </a:clrTo>
            </a:clrChange>
            <a:extLst>
              <a:ext uri="{28A0092B-C50C-407E-A947-70E740481C1C}">
                <a14:useLocalDpi xmlns:a14="http://schemas.microsoft.com/office/drawing/2010/main" val="0"/>
              </a:ext>
            </a:extLst>
          </a:blip>
          <a:stretch>
            <a:fillRect/>
          </a:stretch>
        </p:blipFill>
        <p:spPr>
          <a:xfrm>
            <a:off x="0" y="6109822"/>
            <a:ext cx="1231499" cy="780356"/>
          </a:xfrm>
          <a:prstGeom prst="rect">
            <a:avLst/>
          </a:prstGeom>
        </p:spPr>
      </p:pic>
      <p:pic>
        <p:nvPicPr>
          <p:cNvPr id="36" name="Imagen 35" descr="Imagen que contiene alimentos, dibujo&#10;&#10;Descripción generada automáticamente">
            <a:extLst>
              <a:ext uri="{FF2B5EF4-FFF2-40B4-BE49-F238E27FC236}">
                <a16:creationId xmlns:a16="http://schemas.microsoft.com/office/drawing/2014/main" id="{1E7B2E0D-5F66-4A70-92EC-B57C9A18A7E1}"/>
              </a:ext>
            </a:extLst>
          </p:cNvPr>
          <p:cNvPicPr>
            <a:picLocks noChangeAspect="1"/>
          </p:cNvPicPr>
          <p:nvPr/>
        </p:nvPicPr>
        <p:blipFill>
          <a:blip r:embed="rId2">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11489798" y="6076375"/>
            <a:ext cx="496205" cy="441272"/>
          </a:xfrm>
          <a:prstGeom prst="rect">
            <a:avLst/>
          </a:prstGeom>
        </p:spPr>
      </p:pic>
      <p:pic>
        <p:nvPicPr>
          <p:cNvPr id="41" name="Imagen 40" descr="Imagen que contiene alimentos, dibujo&#10;&#10;Descripción generada automáticamente">
            <a:extLst>
              <a:ext uri="{FF2B5EF4-FFF2-40B4-BE49-F238E27FC236}">
                <a16:creationId xmlns:a16="http://schemas.microsoft.com/office/drawing/2014/main" id="{DA80BE7A-A498-475D-AE85-0B99048639D3}"/>
              </a:ext>
            </a:extLst>
          </p:cNvPr>
          <p:cNvPicPr>
            <a:picLocks noChangeAspect="1"/>
          </p:cNvPicPr>
          <p:nvPr/>
        </p:nvPicPr>
        <p:blipFill>
          <a:blip r:embed="rId2">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11253534" y="2888019"/>
            <a:ext cx="496205" cy="441272"/>
          </a:xfrm>
          <a:prstGeom prst="rect">
            <a:avLst/>
          </a:prstGeom>
        </p:spPr>
      </p:pic>
      <p:pic>
        <p:nvPicPr>
          <p:cNvPr id="42" name="Imagen 41" descr="Imagen que contiene alimentos, dibujo&#10;&#10;Descripción generada automáticamente">
            <a:extLst>
              <a:ext uri="{FF2B5EF4-FFF2-40B4-BE49-F238E27FC236}">
                <a16:creationId xmlns:a16="http://schemas.microsoft.com/office/drawing/2014/main" id="{743AE2E1-C7D0-4388-87C3-2096830A2852}"/>
              </a:ext>
            </a:extLst>
          </p:cNvPr>
          <p:cNvPicPr>
            <a:picLocks noChangeAspect="1"/>
          </p:cNvPicPr>
          <p:nvPr/>
        </p:nvPicPr>
        <p:blipFill>
          <a:blip r:embed="rId2">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2865860" y="5561190"/>
            <a:ext cx="496205" cy="441272"/>
          </a:xfrm>
          <a:prstGeom prst="rect">
            <a:avLst/>
          </a:prstGeom>
        </p:spPr>
      </p:pic>
      <p:pic>
        <p:nvPicPr>
          <p:cNvPr id="48" name="Imagen 47" descr="Imagen que contiene juego, interior, texto&#10;&#10;Descripción generada automáticamente">
            <a:extLst>
              <a:ext uri="{FF2B5EF4-FFF2-40B4-BE49-F238E27FC236}">
                <a16:creationId xmlns:a16="http://schemas.microsoft.com/office/drawing/2014/main" id="{A0CC7012-A0BB-4195-955F-E6ED60E8CA67}"/>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45621" y="0"/>
            <a:ext cx="1246379" cy="1246379"/>
          </a:xfrm>
          <a:prstGeom prst="rect">
            <a:avLst/>
          </a:prstGeom>
        </p:spPr>
      </p:pic>
      <p:sp>
        <p:nvSpPr>
          <p:cNvPr id="49" name="Título 1">
            <a:extLst>
              <a:ext uri="{FF2B5EF4-FFF2-40B4-BE49-F238E27FC236}">
                <a16:creationId xmlns:a16="http://schemas.microsoft.com/office/drawing/2014/main" id="{EAAF0FFF-F925-45C2-A444-990369041AA2}"/>
              </a:ext>
            </a:extLst>
          </p:cNvPr>
          <p:cNvSpPr txBox="1">
            <a:spLocks/>
          </p:cNvSpPr>
          <p:nvPr/>
        </p:nvSpPr>
        <p:spPr>
          <a:xfrm>
            <a:off x="-1" y="0"/>
            <a:ext cx="12192001" cy="44127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400" b="1" dirty="0">
                <a:solidFill>
                  <a:srgbClr val="C00000"/>
                </a:solidFill>
              </a:rPr>
              <a:t>Medidas preventivas básicas frente a COVID-19 en centros educativos</a:t>
            </a:r>
          </a:p>
        </p:txBody>
      </p:sp>
    </p:spTree>
    <p:extLst>
      <p:ext uri="{BB962C8B-B14F-4D97-AF65-F5344CB8AC3E}">
        <p14:creationId xmlns:p14="http://schemas.microsoft.com/office/powerpoint/2010/main" val="1451722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ABB753-DA0E-4311-86B6-B76E72CC5ACD}"/>
              </a:ext>
            </a:extLst>
          </p:cNvPr>
          <p:cNvSpPr>
            <a:spLocks noGrp="1"/>
          </p:cNvSpPr>
          <p:nvPr>
            <p:ph type="title"/>
          </p:nvPr>
        </p:nvSpPr>
        <p:spPr/>
        <p:txBody>
          <a:bodyPr/>
          <a:lstStyle/>
          <a:p>
            <a:r>
              <a:rPr lang="es-ES" b="1" dirty="0">
                <a:solidFill>
                  <a:srgbClr val="FF0000"/>
                </a:solidFill>
              </a:rPr>
              <a:t>Algunas ideas</a:t>
            </a:r>
            <a:endParaRPr lang="es-ES" dirty="0"/>
          </a:p>
        </p:txBody>
      </p:sp>
      <p:sp>
        <p:nvSpPr>
          <p:cNvPr id="3" name="Marcador de contenido 2">
            <a:extLst>
              <a:ext uri="{FF2B5EF4-FFF2-40B4-BE49-F238E27FC236}">
                <a16:creationId xmlns:a16="http://schemas.microsoft.com/office/drawing/2014/main" id="{E22A466D-7554-4765-8D85-E7375F76DDD3}"/>
              </a:ext>
            </a:extLst>
          </p:cNvPr>
          <p:cNvSpPr>
            <a:spLocks noGrp="1"/>
          </p:cNvSpPr>
          <p:nvPr>
            <p:ph idx="1"/>
          </p:nvPr>
        </p:nvSpPr>
        <p:spPr>
          <a:xfrm>
            <a:off x="838200" y="1825625"/>
            <a:ext cx="10935878" cy="4351338"/>
          </a:xfrm>
        </p:spPr>
        <p:txBody>
          <a:bodyPr>
            <a:normAutofit fontScale="77500" lnSpcReduction="20000"/>
          </a:bodyPr>
          <a:lstStyle/>
          <a:p>
            <a:r>
              <a:rPr lang="es-ES" u="sng" dirty="0"/>
              <a:t>Inducir la participación</a:t>
            </a:r>
            <a:r>
              <a:rPr lang="es-ES" dirty="0"/>
              <a:t>. Se pueden </a:t>
            </a:r>
            <a:r>
              <a:rPr lang="es-ES" u="sng" dirty="0"/>
              <a:t>lanzar preguntas abiertas</a:t>
            </a:r>
            <a:r>
              <a:rPr lang="es-ES" dirty="0"/>
              <a:t> sobre casos y situaciones prácticas, para favorecer la interacción y fijar conocimientos. Puede hacerse a lo largo de la presentación y/o una vez finalizada.</a:t>
            </a:r>
          </a:p>
          <a:p>
            <a:r>
              <a:rPr lang="es-ES" u="sng" dirty="0"/>
              <a:t>En Secundaria, sustituir algunos dibujos</a:t>
            </a:r>
            <a:r>
              <a:rPr lang="es-ES" dirty="0"/>
              <a:t> por otros más complejos o por fotografías impactantes.</a:t>
            </a:r>
          </a:p>
          <a:p>
            <a:r>
              <a:rPr lang="es-ES" u="sng" dirty="0"/>
              <a:t>En Infantil y Primaria, eliminar texto y maximizar las imágenes</a:t>
            </a:r>
            <a:r>
              <a:rPr lang="es-ES" dirty="0"/>
              <a:t>.</a:t>
            </a:r>
          </a:p>
          <a:p>
            <a:r>
              <a:rPr lang="es-ES" dirty="0"/>
              <a:t>Preguntar si tienen </a:t>
            </a:r>
            <a:r>
              <a:rPr lang="es-ES" u="sng" dirty="0"/>
              <a:t>dudas</a:t>
            </a:r>
            <a:r>
              <a:rPr lang="es-ES" dirty="0"/>
              <a:t>. Resolvérselas, ayudándoles a analizar cuáles son las medidas más útiles y fáciles de poner en práctica. Reforzar las medidas más factibles y efectivas (p. ej. ventilación con aire exterior, mascarillas y distanciamiento físico).</a:t>
            </a:r>
          </a:p>
          <a:p>
            <a:r>
              <a:rPr lang="es-ES" dirty="0"/>
              <a:t>Se recomienda </a:t>
            </a:r>
            <a:r>
              <a:rPr lang="es-ES" u="sng" dirty="0"/>
              <a:t>hacer cambios</a:t>
            </a:r>
            <a:r>
              <a:rPr lang="es-ES" dirty="0"/>
              <a:t> en el color de fondo, poner algunas animaciones, y añadir otros cambios que rompan la monotonía. Ésta es una presentación básica que ha de ser adaptada al grupo sobre el que se va a actuar.</a:t>
            </a:r>
          </a:p>
          <a:p>
            <a:r>
              <a:rPr lang="es-ES" dirty="0"/>
              <a:t>Se recomienda </a:t>
            </a:r>
            <a:r>
              <a:rPr lang="es-ES" u="sng" dirty="0"/>
              <a:t>simplificar</a:t>
            </a:r>
            <a:r>
              <a:rPr lang="es-ES" dirty="0"/>
              <a:t> y cambiar el </a:t>
            </a:r>
            <a:r>
              <a:rPr lang="es-ES" u="sng" dirty="0"/>
              <a:t>vocabulario</a:t>
            </a:r>
            <a:r>
              <a:rPr lang="es-ES" dirty="0"/>
              <a:t> a uno más cercano a los alumnos/as, si fuera preciso. Por ejemplo, en esta presentación se ha usado el término “mutante” como sinónimo de “variante”.</a:t>
            </a:r>
          </a:p>
        </p:txBody>
      </p:sp>
      <p:sp>
        <p:nvSpPr>
          <p:cNvPr id="4" name="CuadroTexto 3">
            <a:extLst>
              <a:ext uri="{FF2B5EF4-FFF2-40B4-BE49-F238E27FC236}">
                <a16:creationId xmlns:a16="http://schemas.microsoft.com/office/drawing/2014/main" id="{9E98446A-D7D9-4C31-94DB-790F5C6BE19D}"/>
              </a:ext>
            </a:extLst>
          </p:cNvPr>
          <p:cNvSpPr txBox="1"/>
          <p:nvPr/>
        </p:nvSpPr>
        <p:spPr>
          <a:xfrm>
            <a:off x="8602031" y="57847"/>
            <a:ext cx="2343590" cy="738664"/>
          </a:xfrm>
          <a:prstGeom prst="rect">
            <a:avLst/>
          </a:prstGeom>
          <a:solidFill>
            <a:srgbClr val="FFFF00"/>
          </a:solidFill>
          <a:ln>
            <a:solidFill>
              <a:srgbClr val="FF0000"/>
            </a:solidFill>
          </a:ln>
        </p:spPr>
        <p:txBody>
          <a:bodyPr wrap="square" rtlCol="0">
            <a:spAutoFit/>
          </a:bodyPr>
          <a:lstStyle/>
          <a:p>
            <a:pPr algn="ctr"/>
            <a:r>
              <a:rPr lang="es-ES" sz="1400" b="1" dirty="0">
                <a:solidFill>
                  <a:srgbClr val="FF0000"/>
                </a:solidFill>
              </a:rPr>
              <a:t>Esta dispositiva no deberá ser visible a la hora de llevar a cabo la presentación.</a:t>
            </a:r>
          </a:p>
        </p:txBody>
      </p:sp>
    </p:spTree>
    <p:extLst>
      <p:ext uri="{BB962C8B-B14F-4D97-AF65-F5344CB8AC3E}">
        <p14:creationId xmlns:p14="http://schemas.microsoft.com/office/powerpoint/2010/main" val="34820972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64EA2F-BFA2-40C9-B505-4A5C4CC6384E}"/>
              </a:ext>
            </a:extLst>
          </p:cNvPr>
          <p:cNvSpPr>
            <a:spLocks noGrp="1"/>
          </p:cNvSpPr>
          <p:nvPr>
            <p:ph type="title"/>
          </p:nvPr>
        </p:nvSpPr>
        <p:spPr>
          <a:xfrm>
            <a:off x="838200" y="365125"/>
            <a:ext cx="10107421" cy="1325563"/>
          </a:xfrm>
        </p:spPr>
        <p:txBody>
          <a:bodyPr/>
          <a:lstStyle/>
          <a:p>
            <a:r>
              <a:rPr lang="es-ES" b="1" dirty="0">
                <a:solidFill>
                  <a:srgbClr val="FF0000"/>
                </a:solidFill>
              </a:rPr>
              <a:t>Vídeos y material complementario recomendado de apoyo a esta presentación</a:t>
            </a:r>
          </a:p>
        </p:txBody>
      </p:sp>
      <p:sp>
        <p:nvSpPr>
          <p:cNvPr id="3" name="Marcador de contenido 2">
            <a:extLst>
              <a:ext uri="{FF2B5EF4-FFF2-40B4-BE49-F238E27FC236}">
                <a16:creationId xmlns:a16="http://schemas.microsoft.com/office/drawing/2014/main" id="{EAD00107-BED7-4D69-A240-FEE7F7B825FC}"/>
              </a:ext>
            </a:extLst>
          </p:cNvPr>
          <p:cNvSpPr>
            <a:spLocks noGrp="1"/>
          </p:cNvSpPr>
          <p:nvPr>
            <p:ph idx="1"/>
          </p:nvPr>
        </p:nvSpPr>
        <p:spPr/>
        <p:txBody>
          <a:bodyPr>
            <a:normAutofit fontScale="92500" lnSpcReduction="20000"/>
          </a:bodyPr>
          <a:lstStyle/>
          <a:p>
            <a:pPr lvl="1"/>
            <a:r>
              <a:rPr lang="es-ES" sz="1600" b="1" u="sng" dirty="0"/>
              <a:t>Mascarillas</a:t>
            </a:r>
            <a:r>
              <a:rPr lang="es-ES" sz="1600" b="1" dirty="0"/>
              <a:t>. Vídeo sobre cómo ponerlas y quitarlas. </a:t>
            </a:r>
            <a:r>
              <a:rPr lang="es-ES" sz="1600" dirty="0"/>
              <a:t>En inglés (utilizable, especialmente, p. ej. en clases de lengua inglesa). Centro de Control de Enfermedades de Europa (ECDC). En: </a:t>
            </a:r>
            <a:r>
              <a:rPr lang="es-ES" sz="1600" dirty="0">
                <a:hlinkClick r:id="rId2"/>
              </a:rPr>
              <a:t>https://www.youtube.com/watch?v=vKbVV9NFp8E&amp;feature=youtu.be</a:t>
            </a:r>
            <a:r>
              <a:rPr lang="es-ES" sz="1600" dirty="0"/>
              <a:t> </a:t>
            </a:r>
          </a:p>
          <a:p>
            <a:pPr lvl="1"/>
            <a:endParaRPr lang="es-ES" sz="1600" b="1" u="sng" dirty="0"/>
          </a:p>
          <a:p>
            <a:pPr lvl="1"/>
            <a:r>
              <a:rPr lang="es-ES" sz="1600" b="1" u="sng" dirty="0"/>
              <a:t>Lavado de manos</a:t>
            </a:r>
            <a:r>
              <a:rPr lang="es-ES" sz="1600" b="1" dirty="0"/>
              <a:t>. </a:t>
            </a:r>
            <a:r>
              <a:rPr lang="es-ES" sz="1600" dirty="0"/>
              <a:t>Vídeo protagonizado por un </a:t>
            </a:r>
            <a:r>
              <a:rPr lang="es-ES" sz="1600" b="1" dirty="0"/>
              <a:t>niño</a:t>
            </a:r>
            <a:r>
              <a:rPr lang="es-ES" sz="1600" dirty="0"/>
              <a:t>. Deberá insistirse en el lavado de las muñecas, además de las manos. Ministerio de Sanidad. En: </a:t>
            </a:r>
            <a:r>
              <a:rPr lang="es-ES" sz="1600" dirty="0">
                <a:hlinkClick r:id="rId3"/>
              </a:rPr>
              <a:t>https://youtu.be/jPqlHzfrl8k</a:t>
            </a:r>
            <a:r>
              <a:rPr lang="es-ES" sz="1600" dirty="0"/>
              <a:t> Hay un vídeo protagonizado por un adulto </a:t>
            </a:r>
            <a:r>
              <a:rPr lang="es-ES" sz="1600" b="1" dirty="0"/>
              <a:t>joven</a:t>
            </a:r>
            <a:r>
              <a:rPr lang="es-ES" sz="1600" dirty="0"/>
              <a:t> en: </a:t>
            </a:r>
            <a:r>
              <a:rPr lang="es-ES" sz="1600" dirty="0">
                <a:hlinkClick r:id="rId4"/>
              </a:rPr>
              <a:t>https://youtu.be/9dc2P9sCqfs</a:t>
            </a:r>
            <a:r>
              <a:rPr lang="es-ES" sz="1600" dirty="0"/>
              <a:t> </a:t>
            </a:r>
          </a:p>
          <a:p>
            <a:pPr lvl="1"/>
            <a:endParaRPr lang="es-ES" sz="1600" dirty="0"/>
          </a:p>
          <a:p>
            <a:pPr lvl="1"/>
            <a:r>
              <a:rPr lang="es-ES" sz="1600" b="1" u="sng" dirty="0"/>
              <a:t>Secundaria</a:t>
            </a:r>
            <a:r>
              <a:rPr lang="es-ES" sz="1600" dirty="0"/>
              <a:t>. Alumnos/as de la Escuela de Arte y Superior de Diseño de Mérida y del IES Extremadura, junto al Instituto de la Juventud de Extremadura, han desarrollado la campaña ‘#mecomprometo’ para concienciar a los jóvenes de la necesidad de seguir las medidas preventivas: </a:t>
            </a:r>
            <a:r>
              <a:rPr lang="es-ES" sz="1600" dirty="0">
                <a:hlinkClick r:id="rId5"/>
              </a:rPr>
              <a:t>https://m.facebook.com/SaludPublicaExtremadura/videos/853714795170555</a:t>
            </a:r>
            <a:r>
              <a:rPr lang="es-ES" sz="1600" dirty="0"/>
              <a:t> </a:t>
            </a:r>
          </a:p>
          <a:p>
            <a:pPr lvl="1"/>
            <a:endParaRPr lang="es-ES" sz="1600" dirty="0"/>
          </a:p>
          <a:p>
            <a:pPr lvl="1"/>
            <a:r>
              <a:rPr lang="es-ES" sz="1600" b="1" u="sng" dirty="0"/>
              <a:t>Repaso</a:t>
            </a:r>
            <a:r>
              <a:rPr lang="es-ES" sz="1600" dirty="0"/>
              <a:t> de algunas medidas preventivas en este vídeo protagonizado por un joven extremeño en pleno pico de la primera onda epidémica (abril 2020; este desenfadado vídeo tuvo un alto impacto): </a:t>
            </a:r>
            <a:r>
              <a:rPr lang="es-ES" sz="1600" dirty="0">
                <a:hlinkClick r:id="rId6"/>
              </a:rPr>
              <a:t>https://saludextremadura.ses.es/filescms/web/uploaded_files/Documentos/Coronavirus/20200421%20V%C3%ADdeo%20prevenci%C3%B3n%20coronavirus%20para%20j%C3%B3venes%2C%20Antonio%20Nogales.mp4</a:t>
            </a:r>
            <a:r>
              <a:rPr lang="es-ES" sz="1600" dirty="0"/>
              <a:t> </a:t>
            </a:r>
          </a:p>
          <a:p>
            <a:pPr lvl="1"/>
            <a:endParaRPr lang="es-ES" sz="1600" b="1" u="sng" dirty="0"/>
          </a:p>
          <a:p>
            <a:pPr lvl="1"/>
            <a:r>
              <a:rPr lang="es-ES" sz="1600" b="1" u="sng" dirty="0"/>
              <a:t>Más material</a:t>
            </a:r>
            <a:r>
              <a:rPr lang="es-ES" sz="1600" b="1" dirty="0"/>
              <a:t> </a:t>
            </a:r>
            <a:r>
              <a:rPr lang="es-ES" sz="1600" dirty="0"/>
              <a:t>e información en: </a:t>
            </a:r>
            <a:r>
              <a:rPr lang="es-ES" sz="1600" dirty="0">
                <a:hlinkClick r:id="rId7"/>
              </a:rPr>
              <a:t>https://saludextremadura.ses.es/web/detalle-contenido-estructurado?content=coronavirus-este-virus-lo-paramos-unidos</a:t>
            </a:r>
            <a:r>
              <a:rPr lang="es-ES" sz="1600" dirty="0"/>
              <a:t> </a:t>
            </a:r>
          </a:p>
          <a:p>
            <a:pPr lvl="2"/>
            <a:r>
              <a:rPr lang="es-ES" sz="1200" dirty="0"/>
              <a:t>También en el Ministerio de Sanidad, apartado de “Actuaciones en el contexto de la respuesta a la COVID-19 por ámbitos, colectivos y grupos”. </a:t>
            </a:r>
            <a:r>
              <a:rPr lang="es-ES" sz="1200" dirty="0">
                <a:hlinkClick r:id="rId8"/>
              </a:rPr>
              <a:t>https://www.mscbs.gob.es/profesionales/saludPublica/ccayes/alertasActual/nCov/documentos.htm</a:t>
            </a:r>
            <a:r>
              <a:rPr lang="es-ES" sz="1200" dirty="0"/>
              <a:t> </a:t>
            </a:r>
          </a:p>
          <a:p>
            <a:pPr lvl="1"/>
            <a:endParaRPr lang="es-ES" sz="1600" dirty="0"/>
          </a:p>
        </p:txBody>
      </p:sp>
      <p:sp>
        <p:nvSpPr>
          <p:cNvPr id="12" name="CuadroTexto 11">
            <a:extLst>
              <a:ext uri="{FF2B5EF4-FFF2-40B4-BE49-F238E27FC236}">
                <a16:creationId xmlns:a16="http://schemas.microsoft.com/office/drawing/2014/main" id="{3EBB7A63-CE4E-4A50-8342-4130800C4D38}"/>
              </a:ext>
            </a:extLst>
          </p:cNvPr>
          <p:cNvSpPr txBox="1"/>
          <p:nvPr/>
        </p:nvSpPr>
        <p:spPr>
          <a:xfrm>
            <a:off x="8602031" y="57847"/>
            <a:ext cx="2343590" cy="738664"/>
          </a:xfrm>
          <a:prstGeom prst="rect">
            <a:avLst/>
          </a:prstGeom>
          <a:solidFill>
            <a:srgbClr val="FFFF00"/>
          </a:solidFill>
          <a:ln>
            <a:solidFill>
              <a:srgbClr val="FF0000"/>
            </a:solidFill>
          </a:ln>
        </p:spPr>
        <p:txBody>
          <a:bodyPr wrap="square" rtlCol="0">
            <a:spAutoFit/>
          </a:bodyPr>
          <a:lstStyle/>
          <a:p>
            <a:pPr algn="ctr"/>
            <a:r>
              <a:rPr lang="es-ES" sz="1400" b="1" dirty="0">
                <a:solidFill>
                  <a:srgbClr val="FF0000"/>
                </a:solidFill>
              </a:rPr>
              <a:t>Esta dispositiva no deberá ser visible a la hora de llevar a cabo la presentación.</a:t>
            </a:r>
          </a:p>
        </p:txBody>
      </p:sp>
      <p:pic>
        <p:nvPicPr>
          <p:cNvPr id="14" name="Imagen 13" descr="Imagen que contiene alimentos, dibujo&#10;&#10;Descripción generada automáticamente">
            <a:extLst>
              <a:ext uri="{FF2B5EF4-FFF2-40B4-BE49-F238E27FC236}">
                <a16:creationId xmlns:a16="http://schemas.microsoft.com/office/drawing/2014/main" id="{23C2291A-137D-4665-8108-5776D17BB41E}"/>
              </a:ext>
            </a:extLst>
          </p:cNvPr>
          <p:cNvPicPr>
            <a:picLocks noChangeAspect="1"/>
          </p:cNvPicPr>
          <p:nvPr/>
        </p:nvPicPr>
        <p:blipFill>
          <a:blip r:embed="rId9">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317703" y="2796675"/>
            <a:ext cx="259568" cy="230832"/>
          </a:xfrm>
          <a:prstGeom prst="rect">
            <a:avLst/>
          </a:prstGeom>
        </p:spPr>
      </p:pic>
      <p:sp>
        <p:nvSpPr>
          <p:cNvPr id="15" name="CuadroTexto 14">
            <a:extLst>
              <a:ext uri="{FF2B5EF4-FFF2-40B4-BE49-F238E27FC236}">
                <a16:creationId xmlns:a16="http://schemas.microsoft.com/office/drawing/2014/main" id="{60C44464-E96D-4612-8C4D-82A424FF47E7}"/>
              </a:ext>
            </a:extLst>
          </p:cNvPr>
          <p:cNvSpPr txBox="1"/>
          <p:nvPr/>
        </p:nvSpPr>
        <p:spPr>
          <a:xfrm>
            <a:off x="4758428" y="6620196"/>
            <a:ext cx="7433569" cy="230832"/>
          </a:xfrm>
          <a:prstGeom prst="rect">
            <a:avLst/>
          </a:prstGeom>
          <a:noFill/>
        </p:spPr>
        <p:txBody>
          <a:bodyPr wrap="square" rtlCol="0">
            <a:spAutoFit/>
          </a:bodyPr>
          <a:lstStyle/>
          <a:p>
            <a:pPr algn="r"/>
            <a:r>
              <a:rPr lang="es-ES" sz="900" i="1" dirty="0"/>
              <a:t>D. Gral. de Salud Pública. Unidad de Educación para la Salud. Extremadura, agosto-septiembre 2021 (3ª actualización).</a:t>
            </a:r>
          </a:p>
        </p:txBody>
      </p:sp>
      <p:pic>
        <p:nvPicPr>
          <p:cNvPr id="13" name="Imagen 12" descr="Imagen que contiene Texto&#10;&#10;Descripción generada automáticamente">
            <a:extLst>
              <a:ext uri="{FF2B5EF4-FFF2-40B4-BE49-F238E27FC236}">
                <a16:creationId xmlns:a16="http://schemas.microsoft.com/office/drawing/2014/main" id="{F8B7611D-8913-4A1F-A2E3-A0FF064BE934}"/>
              </a:ext>
            </a:extLst>
          </p:cNvPr>
          <p:cNvPicPr>
            <a:picLocks noChangeAspect="1"/>
          </p:cNvPicPr>
          <p:nvPr/>
        </p:nvPicPr>
        <p:blipFill>
          <a:blip r:embed="rId10">
            <a:clrChange>
              <a:clrFrom>
                <a:srgbClr val="FFE699"/>
              </a:clrFrom>
              <a:clrTo>
                <a:srgbClr val="FFE699">
                  <a:alpha val="0"/>
                </a:srgbClr>
              </a:clrTo>
            </a:clrChange>
            <a:extLst>
              <a:ext uri="{28A0092B-C50C-407E-A947-70E740481C1C}">
                <a14:useLocalDpi xmlns:a14="http://schemas.microsoft.com/office/drawing/2010/main" val="0"/>
              </a:ext>
            </a:extLst>
          </a:blip>
          <a:stretch>
            <a:fillRect/>
          </a:stretch>
        </p:blipFill>
        <p:spPr>
          <a:xfrm>
            <a:off x="0" y="6109822"/>
            <a:ext cx="1231499" cy="780356"/>
          </a:xfrm>
          <a:prstGeom prst="rect">
            <a:avLst/>
          </a:prstGeom>
        </p:spPr>
      </p:pic>
      <p:pic>
        <p:nvPicPr>
          <p:cNvPr id="16" name="Imagen 15" descr="Imagen que contiene alimentos, dibujo&#10;&#10;Descripción generada automáticamente">
            <a:extLst>
              <a:ext uri="{FF2B5EF4-FFF2-40B4-BE49-F238E27FC236}">
                <a16:creationId xmlns:a16="http://schemas.microsoft.com/office/drawing/2014/main" id="{3015B005-9AE7-4B8A-83FD-9A6B7A7505CA}"/>
              </a:ext>
            </a:extLst>
          </p:cNvPr>
          <p:cNvPicPr>
            <a:picLocks noChangeAspect="1"/>
          </p:cNvPicPr>
          <p:nvPr/>
        </p:nvPicPr>
        <p:blipFill>
          <a:blip r:embed="rId9">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4834090" y="6109822"/>
            <a:ext cx="496205" cy="441272"/>
          </a:xfrm>
          <a:prstGeom prst="rect">
            <a:avLst/>
          </a:prstGeom>
        </p:spPr>
      </p:pic>
      <p:pic>
        <p:nvPicPr>
          <p:cNvPr id="17" name="Imagen 16" descr="Imagen que contiene alimentos, dibujo&#10;&#10;Descripción generada automáticamente">
            <a:extLst>
              <a:ext uri="{FF2B5EF4-FFF2-40B4-BE49-F238E27FC236}">
                <a16:creationId xmlns:a16="http://schemas.microsoft.com/office/drawing/2014/main" id="{3D7844DA-B8EE-4962-8950-0ECF93AC95D2}"/>
              </a:ext>
            </a:extLst>
          </p:cNvPr>
          <p:cNvPicPr>
            <a:picLocks noChangeAspect="1"/>
          </p:cNvPicPr>
          <p:nvPr/>
        </p:nvPicPr>
        <p:blipFill>
          <a:blip r:embed="rId9">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11568810" y="2987728"/>
            <a:ext cx="496205" cy="441272"/>
          </a:xfrm>
          <a:prstGeom prst="rect">
            <a:avLst/>
          </a:prstGeom>
        </p:spPr>
      </p:pic>
      <p:pic>
        <p:nvPicPr>
          <p:cNvPr id="18" name="Imagen 17" descr="Imagen que contiene juego, interior, texto&#10;&#10;Descripción generada automáticamente">
            <a:extLst>
              <a:ext uri="{FF2B5EF4-FFF2-40B4-BE49-F238E27FC236}">
                <a16:creationId xmlns:a16="http://schemas.microsoft.com/office/drawing/2014/main" id="{7174505C-D563-433B-8EDE-41BD8178855B}"/>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45621" y="0"/>
            <a:ext cx="1246379" cy="1246379"/>
          </a:xfrm>
          <a:prstGeom prst="rect">
            <a:avLst/>
          </a:prstGeom>
        </p:spPr>
      </p:pic>
      <p:sp>
        <p:nvSpPr>
          <p:cNvPr id="19" name="Título 1">
            <a:extLst>
              <a:ext uri="{FF2B5EF4-FFF2-40B4-BE49-F238E27FC236}">
                <a16:creationId xmlns:a16="http://schemas.microsoft.com/office/drawing/2014/main" id="{6552D881-A893-4DFF-AF8F-C30C5CB01789}"/>
              </a:ext>
            </a:extLst>
          </p:cNvPr>
          <p:cNvSpPr txBox="1">
            <a:spLocks/>
          </p:cNvSpPr>
          <p:nvPr/>
        </p:nvSpPr>
        <p:spPr>
          <a:xfrm>
            <a:off x="-1" y="0"/>
            <a:ext cx="12192001" cy="44127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400" b="1" dirty="0">
                <a:solidFill>
                  <a:srgbClr val="C00000"/>
                </a:solidFill>
              </a:rPr>
              <a:t>Medidas preventivas básicas frente a COVID-19 en centros educativos</a:t>
            </a:r>
          </a:p>
        </p:txBody>
      </p:sp>
    </p:spTree>
    <p:extLst>
      <p:ext uri="{BB962C8B-B14F-4D97-AF65-F5344CB8AC3E}">
        <p14:creationId xmlns:p14="http://schemas.microsoft.com/office/powerpoint/2010/main" val="23827110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64EA2F-BFA2-40C9-B505-4A5C4CC6384E}"/>
              </a:ext>
            </a:extLst>
          </p:cNvPr>
          <p:cNvSpPr>
            <a:spLocks noGrp="1"/>
          </p:cNvSpPr>
          <p:nvPr>
            <p:ph type="title"/>
          </p:nvPr>
        </p:nvSpPr>
        <p:spPr/>
        <p:txBody>
          <a:bodyPr/>
          <a:lstStyle/>
          <a:p>
            <a:r>
              <a:rPr lang="es-ES" b="1" dirty="0">
                <a:solidFill>
                  <a:srgbClr val="FF0000"/>
                </a:solidFill>
              </a:rPr>
              <a:t>Autores</a:t>
            </a:r>
          </a:p>
        </p:txBody>
      </p:sp>
      <p:sp>
        <p:nvSpPr>
          <p:cNvPr id="3" name="Marcador de contenido 2">
            <a:extLst>
              <a:ext uri="{FF2B5EF4-FFF2-40B4-BE49-F238E27FC236}">
                <a16:creationId xmlns:a16="http://schemas.microsoft.com/office/drawing/2014/main" id="{EAD00107-BED7-4D69-A240-FEE7F7B825FC}"/>
              </a:ext>
            </a:extLst>
          </p:cNvPr>
          <p:cNvSpPr>
            <a:spLocks noGrp="1"/>
          </p:cNvSpPr>
          <p:nvPr>
            <p:ph idx="1"/>
          </p:nvPr>
        </p:nvSpPr>
        <p:spPr/>
        <p:txBody>
          <a:bodyPr>
            <a:normAutofit lnSpcReduction="10000"/>
          </a:bodyPr>
          <a:lstStyle/>
          <a:p>
            <a:pPr lvl="1"/>
            <a:r>
              <a:rPr lang="es-ES" b="1" dirty="0"/>
              <a:t>Eulalio Ruiz Muñoz</a:t>
            </a:r>
            <a:r>
              <a:rPr lang="es-ES" dirty="0"/>
              <a:t>. Médico especialista en Medicina Familiar y Comunitaria. D. Estudios Avanzados en Medicina Preventiva y Salud Pública. Máster en Salud Pública. Máster en Sociedad de la Información y del Conocimiento. Diplomado en Sanidad. Experto Universitario en Promoción y Educación para la Salud. Mención de la OMS por su trabajo en Programas Vacunales, Copenhague 2002. Premio Estrategia NAOS a la promoción de una alimentación saludable en el ámbito escolar 2012. Premio de la Real Academia Nacional de Medicina al trabajo en Vacunas, enero 2013. Unidad de Educación para la Salud. Dirección General de Salud Pública. Servicio Extremeño de Salud (SES). Consejería de Sanidad y Políticas Sociales. Junta de Extremadura. Mérida. Contacto: eulalio.ruiz@salud-juntaex.es</a:t>
            </a:r>
          </a:p>
          <a:p>
            <a:pPr lvl="1"/>
            <a:r>
              <a:rPr lang="es-ES" b="1" dirty="0"/>
              <a:t>N. Belén Ruiz Iglesias</a:t>
            </a:r>
            <a:r>
              <a:rPr lang="es-ES" dirty="0"/>
              <a:t>. Aporta las imágenes (la técnica utilizada ha sido acuarela + perfilado por rotulador). Estudiante E.S.O. Badajoz.</a:t>
            </a:r>
          </a:p>
          <a:p>
            <a:pPr lvl="1"/>
            <a:endParaRPr lang="es-ES" dirty="0"/>
          </a:p>
          <a:p>
            <a:pPr lvl="1"/>
            <a:endParaRPr lang="es-ES" dirty="0"/>
          </a:p>
        </p:txBody>
      </p:sp>
      <p:sp>
        <p:nvSpPr>
          <p:cNvPr id="12" name="CuadroTexto 11">
            <a:extLst>
              <a:ext uri="{FF2B5EF4-FFF2-40B4-BE49-F238E27FC236}">
                <a16:creationId xmlns:a16="http://schemas.microsoft.com/office/drawing/2014/main" id="{46CA5806-6CEA-4FE8-8563-5B151F12CDD0}"/>
              </a:ext>
            </a:extLst>
          </p:cNvPr>
          <p:cNvSpPr txBox="1"/>
          <p:nvPr/>
        </p:nvSpPr>
        <p:spPr>
          <a:xfrm>
            <a:off x="533133" y="391943"/>
            <a:ext cx="10104108" cy="369332"/>
          </a:xfrm>
          <a:prstGeom prst="rect">
            <a:avLst/>
          </a:prstGeom>
          <a:solidFill>
            <a:srgbClr val="FFFF00"/>
          </a:solidFill>
          <a:ln>
            <a:solidFill>
              <a:srgbClr val="FF0000"/>
            </a:solidFill>
          </a:ln>
        </p:spPr>
        <p:txBody>
          <a:bodyPr wrap="square" rtlCol="0">
            <a:spAutoFit/>
          </a:bodyPr>
          <a:lstStyle/>
          <a:p>
            <a:pPr algn="ctr"/>
            <a:r>
              <a:rPr lang="es-ES" b="1" dirty="0">
                <a:solidFill>
                  <a:srgbClr val="FF0000"/>
                </a:solidFill>
              </a:rPr>
              <a:t>Esta dispositiva no deberá ser visible a la hora de llevar a cabo la presentación.</a:t>
            </a:r>
          </a:p>
        </p:txBody>
      </p:sp>
      <p:sp>
        <p:nvSpPr>
          <p:cNvPr id="14" name="CuadroTexto 13">
            <a:extLst>
              <a:ext uri="{FF2B5EF4-FFF2-40B4-BE49-F238E27FC236}">
                <a16:creationId xmlns:a16="http://schemas.microsoft.com/office/drawing/2014/main" id="{58E0BE23-37F4-410F-874A-3B2879379F63}"/>
              </a:ext>
            </a:extLst>
          </p:cNvPr>
          <p:cNvSpPr txBox="1"/>
          <p:nvPr/>
        </p:nvSpPr>
        <p:spPr>
          <a:xfrm>
            <a:off x="4758428" y="6620196"/>
            <a:ext cx="7433569" cy="230832"/>
          </a:xfrm>
          <a:prstGeom prst="rect">
            <a:avLst/>
          </a:prstGeom>
          <a:noFill/>
        </p:spPr>
        <p:txBody>
          <a:bodyPr wrap="square" rtlCol="0">
            <a:spAutoFit/>
          </a:bodyPr>
          <a:lstStyle/>
          <a:p>
            <a:pPr algn="r"/>
            <a:r>
              <a:rPr lang="es-ES" sz="900" i="1" dirty="0"/>
              <a:t>D. Gral. de Salud Pública. Unidad de Educación para la Salud. Extremadura, agosto-septiembre 2021 (3ª actualización).</a:t>
            </a:r>
          </a:p>
        </p:txBody>
      </p:sp>
      <p:pic>
        <p:nvPicPr>
          <p:cNvPr id="13" name="Imagen 12" descr="Imagen que contiene Texto&#10;&#10;Descripción generada automáticamente">
            <a:extLst>
              <a:ext uri="{FF2B5EF4-FFF2-40B4-BE49-F238E27FC236}">
                <a16:creationId xmlns:a16="http://schemas.microsoft.com/office/drawing/2014/main" id="{BC55C5F4-DA9C-4016-960E-4BB51DACE26A}"/>
              </a:ext>
            </a:extLst>
          </p:cNvPr>
          <p:cNvPicPr>
            <a:picLocks noChangeAspect="1"/>
          </p:cNvPicPr>
          <p:nvPr/>
        </p:nvPicPr>
        <p:blipFill>
          <a:blip r:embed="rId2">
            <a:clrChange>
              <a:clrFrom>
                <a:srgbClr val="FFE699"/>
              </a:clrFrom>
              <a:clrTo>
                <a:srgbClr val="FFE699">
                  <a:alpha val="0"/>
                </a:srgbClr>
              </a:clrTo>
            </a:clrChange>
            <a:extLst>
              <a:ext uri="{28A0092B-C50C-407E-A947-70E740481C1C}">
                <a14:useLocalDpi xmlns:a14="http://schemas.microsoft.com/office/drawing/2010/main" val="0"/>
              </a:ext>
            </a:extLst>
          </a:blip>
          <a:stretch>
            <a:fillRect/>
          </a:stretch>
        </p:blipFill>
        <p:spPr>
          <a:xfrm>
            <a:off x="0" y="6109822"/>
            <a:ext cx="1231499" cy="780356"/>
          </a:xfrm>
          <a:prstGeom prst="rect">
            <a:avLst/>
          </a:prstGeom>
        </p:spPr>
      </p:pic>
      <p:pic>
        <p:nvPicPr>
          <p:cNvPr id="15" name="Imagen 14" descr="Imagen que contiene alimentos, dibujo&#10;&#10;Descripción generada automáticamente">
            <a:extLst>
              <a:ext uri="{FF2B5EF4-FFF2-40B4-BE49-F238E27FC236}">
                <a16:creationId xmlns:a16="http://schemas.microsoft.com/office/drawing/2014/main" id="{6C26FDFE-9440-4E22-8A04-500AD9F795BB}"/>
              </a:ext>
            </a:extLst>
          </p:cNvPr>
          <p:cNvPicPr>
            <a:picLocks noChangeAspect="1"/>
          </p:cNvPicPr>
          <p:nvPr/>
        </p:nvPicPr>
        <p:blipFill>
          <a:blip r:embed="rId3">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4054608" y="6024785"/>
            <a:ext cx="496205" cy="441272"/>
          </a:xfrm>
          <a:prstGeom prst="rect">
            <a:avLst/>
          </a:prstGeom>
        </p:spPr>
      </p:pic>
      <p:pic>
        <p:nvPicPr>
          <p:cNvPr id="16" name="Imagen 15" descr="Imagen que contiene alimentos, dibujo&#10;&#10;Descripción generada automáticamente">
            <a:extLst>
              <a:ext uri="{FF2B5EF4-FFF2-40B4-BE49-F238E27FC236}">
                <a16:creationId xmlns:a16="http://schemas.microsoft.com/office/drawing/2014/main" id="{05F8705F-D33C-4DC1-86F8-339FF184A5C0}"/>
              </a:ext>
            </a:extLst>
          </p:cNvPr>
          <p:cNvPicPr>
            <a:picLocks noChangeAspect="1"/>
          </p:cNvPicPr>
          <p:nvPr/>
        </p:nvPicPr>
        <p:blipFill>
          <a:blip r:embed="rId3">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8805640" y="1112410"/>
            <a:ext cx="496205" cy="441272"/>
          </a:xfrm>
          <a:prstGeom prst="rect">
            <a:avLst/>
          </a:prstGeom>
        </p:spPr>
      </p:pic>
      <p:pic>
        <p:nvPicPr>
          <p:cNvPr id="17" name="Imagen 16" descr="Imagen que contiene juego, interior, texto&#10;&#10;Descripción generada automáticamente">
            <a:extLst>
              <a:ext uri="{FF2B5EF4-FFF2-40B4-BE49-F238E27FC236}">
                <a16:creationId xmlns:a16="http://schemas.microsoft.com/office/drawing/2014/main" id="{393BF8C1-243A-43BC-81C4-9F87766B9836}"/>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45621" y="0"/>
            <a:ext cx="1246379" cy="1246379"/>
          </a:xfrm>
          <a:prstGeom prst="rect">
            <a:avLst/>
          </a:prstGeom>
        </p:spPr>
      </p:pic>
      <p:sp>
        <p:nvSpPr>
          <p:cNvPr id="18" name="Título 1">
            <a:extLst>
              <a:ext uri="{FF2B5EF4-FFF2-40B4-BE49-F238E27FC236}">
                <a16:creationId xmlns:a16="http://schemas.microsoft.com/office/drawing/2014/main" id="{DF362037-94D2-4430-BE17-2E25B83BE9A9}"/>
              </a:ext>
            </a:extLst>
          </p:cNvPr>
          <p:cNvSpPr txBox="1">
            <a:spLocks/>
          </p:cNvSpPr>
          <p:nvPr/>
        </p:nvSpPr>
        <p:spPr>
          <a:xfrm>
            <a:off x="-1" y="0"/>
            <a:ext cx="12192001" cy="44127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400" b="1" dirty="0">
                <a:solidFill>
                  <a:srgbClr val="C00000"/>
                </a:solidFill>
              </a:rPr>
              <a:t>Medidas preventivas básicas frente a COVID-19 en centros educativos</a:t>
            </a:r>
          </a:p>
        </p:txBody>
      </p:sp>
    </p:spTree>
    <p:extLst>
      <p:ext uri="{BB962C8B-B14F-4D97-AF65-F5344CB8AC3E}">
        <p14:creationId xmlns:p14="http://schemas.microsoft.com/office/powerpoint/2010/main" val="13676299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64EA2F-BFA2-40C9-B505-4A5C4CC6384E}"/>
              </a:ext>
            </a:extLst>
          </p:cNvPr>
          <p:cNvSpPr>
            <a:spLocks noGrp="1"/>
          </p:cNvSpPr>
          <p:nvPr>
            <p:ph type="title"/>
          </p:nvPr>
        </p:nvSpPr>
        <p:spPr/>
        <p:txBody>
          <a:bodyPr/>
          <a:lstStyle/>
          <a:p>
            <a:r>
              <a:rPr lang="es-ES" b="1" dirty="0">
                <a:solidFill>
                  <a:srgbClr val="FF0000"/>
                </a:solidFill>
              </a:rPr>
              <a:t>Importante</a:t>
            </a:r>
          </a:p>
        </p:txBody>
      </p:sp>
      <p:pic>
        <p:nvPicPr>
          <p:cNvPr id="10" name="Imagen 9" descr="Captura de pantalla de un celular con letras&#10;&#10;Descripción generada automáticamente">
            <a:extLst>
              <a:ext uri="{FF2B5EF4-FFF2-40B4-BE49-F238E27FC236}">
                <a16:creationId xmlns:a16="http://schemas.microsoft.com/office/drawing/2014/main" id="{0A728417-1092-4035-8671-FBDB120E33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5388" y="3984857"/>
            <a:ext cx="1456824" cy="2517440"/>
          </a:xfrm>
          <a:prstGeom prst="rect">
            <a:avLst/>
          </a:prstGeom>
        </p:spPr>
      </p:pic>
      <p:sp>
        <p:nvSpPr>
          <p:cNvPr id="14" name="CuadroTexto 13">
            <a:extLst>
              <a:ext uri="{FF2B5EF4-FFF2-40B4-BE49-F238E27FC236}">
                <a16:creationId xmlns:a16="http://schemas.microsoft.com/office/drawing/2014/main" id="{2A1BB9BC-CCA3-44FE-B52B-696417A594C9}"/>
              </a:ext>
            </a:extLst>
          </p:cNvPr>
          <p:cNvSpPr txBox="1"/>
          <p:nvPr/>
        </p:nvSpPr>
        <p:spPr>
          <a:xfrm>
            <a:off x="533133" y="391943"/>
            <a:ext cx="10104108" cy="369332"/>
          </a:xfrm>
          <a:prstGeom prst="rect">
            <a:avLst/>
          </a:prstGeom>
          <a:solidFill>
            <a:srgbClr val="FFFF00"/>
          </a:solidFill>
          <a:ln>
            <a:solidFill>
              <a:srgbClr val="FF0000"/>
            </a:solidFill>
          </a:ln>
        </p:spPr>
        <p:txBody>
          <a:bodyPr wrap="square" rtlCol="0">
            <a:spAutoFit/>
          </a:bodyPr>
          <a:lstStyle/>
          <a:p>
            <a:pPr algn="ctr"/>
            <a:r>
              <a:rPr lang="es-ES" b="1" dirty="0">
                <a:solidFill>
                  <a:srgbClr val="FF0000"/>
                </a:solidFill>
              </a:rPr>
              <a:t>Esta dispositiva no deberá ser visible a la hora de llevar a cabo la presentación.</a:t>
            </a:r>
          </a:p>
        </p:txBody>
      </p:sp>
      <p:sp>
        <p:nvSpPr>
          <p:cNvPr id="15" name="CuadroTexto 14">
            <a:extLst>
              <a:ext uri="{FF2B5EF4-FFF2-40B4-BE49-F238E27FC236}">
                <a16:creationId xmlns:a16="http://schemas.microsoft.com/office/drawing/2014/main" id="{113DA6D8-12B9-40FD-B1DB-85627750FCD6}"/>
              </a:ext>
            </a:extLst>
          </p:cNvPr>
          <p:cNvSpPr txBox="1"/>
          <p:nvPr/>
        </p:nvSpPr>
        <p:spPr>
          <a:xfrm>
            <a:off x="4758428" y="6620196"/>
            <a:ext cx="7433569" cy="230832"/>
          </a:xfrm>
          <a:prstGeom prst="rect">
            <a:avLst/>
          </a:prstGeom>
          <a:noFill/>
        </p:spPr>
        <p:txBody>
          <a:bodyPr wrap="square" rtlCol="0">
            <a:spAutoFit/>
          </a:bodyPr>
          <a:lstStyle/>
          <a:p>
            <a:pPr algn="r"/>
            <a:r>
              <a:rPr lang="es-ES" sz="900" i="1" dirty="0"/>
              <a:t>D. Gral. de Salud Pública. Unidad de Educación para la Salud. Extremadura, agosto-septiembre 2021 (3ª actualización).</a:t>
            </a:r>
          </a:p>
        </p:txBody>
      </p:sp>
      <p:pic>
        <p:nvPicPr>
          <p:cNvPr id="13" name="Imagen 12" descr="Imagen que contiene Texto&#10;&#10;Descripción generada automáticamente">
            <a:extLst>
              <a:ext uri="{FF2B5EF4-FFF2-40B4-BE49-F238E27FC236}">
                <a16:creationId xmlns:a16="http://schemas.microsoft.com/office/drawing/2014/main" id="{6EF457F2-3E2C-4D4F-9F34-EF48BC80F7CA}"/>
              </a:ext>
            </a:extLst>
          </p:cNvPr>
          <p:cNvPicPr>
            <a:picLocks noChangeAspect="1"/>
          </p:cNvPicPr>
          <p:nvPr/>
        </p:nvPicPr>
        <p:blipFill>
          <a:blip r:embed="rId3">
            <a:clrChange>
              <a:clrFrom>
                <a:srgbClr val="FFE699"/>
              </a:clrFrom>
              <a:clrTo>
                <a:srgbClr val="FFE699">
                  <a:alpha val="0"/>
                </a:srgbClr>
              </a:clrTo>
            </a:clrChange>
            <a:extLst>
              <a:ext uri="{28A0092B-C50C-407E-A947-70E740481C1C}">
                <a14:useLocalDpi xmlns:a14="http://schemas.microsoft.com/office/drawing/2010/main" val="0"/>
              </a:ext>
            </a:extLst>
          </a:blip>
          <a:stretch>
            <a:fillRect/>
          </a:stretch>
        </p:blipFill>
        <p:spPr>
          <a:xfrm>
            <a:off x="0" y="6109822"/>
            <a:ext cx="1231499" cy="780356"/>
          </a:xfrm>
          <a:prstGeom prst="rect">
            <a:avLst/>
          </a:prstGeom>
        </p:spPr>
      </p:pic>
      <p:pic>
        <p:nvPicPr>
          <p:cNvPr id="16" name="Imagen 15" descr="Imagen que contiene alimentos, dibujo&#10;&#10;Descripción generada automáticamente">
            <a:extLst>
              <a:ext uri="{FF2B5EF4-FFF2-40B4-BE49-F238E27FC236}">
                <a16:creationId xmlns:a16="http://schemas.microsoft.com/office/drawing/2014/main" id="{7DE5F21D-AD2F-4C04-B554-F32062144522}"/>
              </a:ext>
            </a:extLst>
          </p:cNvPr>
          <p:cNvPicPr>
            <a:picLocks noChangeAspect="1"/>
          </p:cNvPicPr>
          <p:nvPr/>
        </p:nvPicPr>
        <p:blipFill>
          <a:blip r:embed="rId4">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10916029" y="2617136"/>
            <a:ext cx="496205" cy="441272"/>
          </a:xfrm>
          <a:prstGeom prst="rect">
            <a:avLst/>
          </a:prstGeom>
        </p:spPr>
      </p:pic>
      <p:pic>
        <p:nvPicPr>
          <p:cNvPr id="17" name="Imagen 16" descr="Imagen que contiene juego, interior, texto&#10;&#10;Descripción generada automáticamente">
            <a:extLst>
              <a:ext uri="{FF2B5EF4-FFF2-40B4-BE49-F238E27FC236}">
                <a16:creationId xmlns:a16="http://schemas.microsoft.com/office/drawing/2014/main" id="{14C09264-7CBC-4DDD-B5CB-4F755843A425}"/>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45621" y="0"/>
            <a:ext cx="1246379" cy="1246379"/>
          </a:xfrm>
          <a:prstGeom prst="rect">
            <a:avLst/>
          </a:prstGeom>
        </p:spPr>
      </p:pic>
      <p:sp>
        <p:nvSpPr>
          <p:cNvPr id="18" name="Título 1">
            <a:extLst>
              <a:ext uri="{FF2B5EF4-FFF2-40B4-BE49-F238E27FC236}">
                <a16:creationId xmlns:a16="http://schemas.microsoft.com/office/drawing/2014/main" id="{76886D1A-6DBE-4B69-8BFB-CB216F6CC2FB}"/>
              </a:ext>
            </a:extLst>
          </p:cNvPr>
          <p:cNvSpPr txBox="1">
            <a:spLocks/>
          </p:cNvSpPr>
          <p:nvPr/>
        </p:nvSpPr>
        <p:spPr>
          <a:xfrm>
            <a:off x="-1" y="0"/>
            <a:ext cx="12192001" cy="44127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400" b="1" dirty="0">
                <a:solidFill>
                  <a:srgbClr val="C00000"/>
                </a:solidFill>
              </a:rPr>
              <a:t>Medidas preventivas básicas frente a COVID-19 en centros educativos</a:t>
            </a:r>
          </a:p>
        </p:txBody>
      </p:sp>
      <p:sp>
        <p:nvSpPr>
          <p:cNvPr id="19" name="CuadroTexto 18">
            <a:extLst>
              <a:ext uri="{FF2B5EF4-FFF2-40B4-BE49-F238E27FC236}">
                <a16:creationId xmlns:a16="http://schemas.microsoft.com/office/drawing/2014/main" id="{5A7C7878-9B5F-4EC6-B92B-D375EBE8D2A8}"/>
              </a:ext>
            </a:extLst>
          </p:cNvPr>
          <p:cNvSpPr txBox="1"/>
          <p:nvPr/>
        </p:nvSpPr>
        <p:spPr>
          <a:xfrm>
            <a:off x="910551" y="1585508"/>
            <a:ext cx="9543775" cy="4970591"/>
          </a:xfrm>
          <a:prstGeom prst="rect">
            <a:avLst/>
          </a:prstGeom>
          <a:solidFill>
            <a:schemeClr val="accent2">
              <a:lumMod val="20000"/>
              <a:lumOff val="80000"/>
            </a:schemeClr>
          </a:solidFill>
        </p:spPr>
        <p:txBody>
          <a:bodyPr wrap="square" rtlCol="0">
            <a:spAutoFit/>
          </a:bodyPr>
          <a:lstStyle/>
          <a:p>
            <a:pPr marL="228600" indent="-228600">
              <a:buAutoNum type="arabicPeriod"/>
            </a:pPr>
            <a:r>
              <a:rPr lang="es-ES" dirty="0"/>
              <a:t>Esta presentación puede usarse libremente, total o parcialmente, siempre que se conserve en cada diapositiva esta referencia a su origen: “Servicio Extremeño de Salud. D. Gral. de Salud Pública. Unidad de Educación para la Salud.”</a:t>
            </a:r>
          </a:p>
          <a:p>
            <a:pPr marL="228600" indent="-228600">
              <a:buAutoNum type="arabicPeriod"/>
            </a:pPr>
            <a:r>
              <a:rPr lang="es-ES" dirty="0"/>
              <a:t>Está </a:t>
            </a:r>
            <a:r>
              <a:rPr lang="es-ES" dirty="0">
                <a:solidFill>
                  <a:srgbClr val="0070C0"/>
                </a:solidFill>
              </a:rPr>
              <a:t>pensada para facilitar las actividades de Educación para la Salud frente a COVID-19</a:t>
            </a:r>
            <a:r>
              <a:rPr lang="es-ES" dirty="0"/>
              <a:t>, de forma que pueda explicarse con brevedad al alumnado las medidas preventivas básicas generales frente a la transmisión del coronavirus SARS-CoV-2.</a:t>
            </a:r>
          </a:p>
          <a:p>
            <a:pPr marL="228600" indent="-228600">
              <a:buAutoNum type="arabicPeriod"/>
            </a:pPr>
            <a:r>
              <a:rPr lang="es-ES" b="1" dirty="0">
                <a:solidFill>
                  <a:srgbClr val="0070C0"/>
                </a:solidFill>
              </a:rPr>
              <a:t>Está en soporte abierto para que sea fácilmente</a:t>
            </a:r>
            <a:r>
              <a:rPr lang="es-ES" dirty="0">
                <a:solidFill>
                  <a:srgbClr val="0070C0"/>
                </a:solidFill>
              </a:rPr>
              <a:t> modificable y, en definitiva, </a:t>
            </a:r>
            <a:r>
              <a:rPr lang="es-ES" b="1" dirty="0">
                <a:solidFill>
                  <a:srgbClr val="0070C0"/>
                </a:solidFill>
              </a:rPr>
              <a:t>adaptable al grupo de alumnos/as con el que se va a trabajar</a:t>
            </a:r>
            <a:r>
              <a:rPr lang="es-ES" dirty="0">
                <a:solidFill>
                  <a:srgbClr val="0070C0"/>
                </a:solidFill>
              </a:rPr>
              <a:t>, pudiéndose aumentar o disminuir su dificultad y/o extensión de la misma o hacerla más visual.</a:t>
            </a:r>
          </a:p>
          <a:p>
            <a:pPr marL="228600" indent="-228600">
              <a:buAutoNum type="arabicPeriod"/>
            </a:pPr>
            <a:r>
              <a:rPr lang="es-ES" dirty="0"/>
              <a:t>Se apoya en la evidencia científica más actual (a fecha 31.08.2021), que podría cambiar o matizarse a la luz de nuevos estudios científicos.</a:t>
            </a:r>
          </a:p>
          <a:p>
            <a:pPr marL="228600" lvl="0" indent="-228600">
              <a:buFontTx/>
              <a:buAutoNum type="arabicPeriod"/>
            </a:pPr>
            <a:r>
              <a:rPr lang="es-ES" dirty="0">
                <a:solidFill>
                  <a:srgbClr val="0070C0"/>
                </a:solidFill>
              </a:rPr>
              <a:t>Estas notas deberán eliminarse a la hora de llevar a cabo la presentación.</a:t>
            </a:r>
          </a:p>
          <a:p>
            <a:pPr marL="228600" lvl="0" indent="-228600">
              <a:buFontTx/>
              <a:buAutoNum type="arabicPeriod"/>
            </a:pPr>
            <a:r>
              <a:rPr lang="es-ES" dirty="0">
                <a:solidFill>
                  <a:prstClr val="black"/>
                </a:solidFill>
              </a:rPr>
              <a:t>Para la utilización de cualquier dibujo que contiene la presentación en otros soportes, materiales o fines diferentes a la propia presentación, deberá solicitarse autorización a eulalio.ruiz@salud-juntaex.es</a:t>
            </a:r>
          </a:p>
          <a:p>
            <a:pPr marL="228600" indent="-228600">
              <a:buAutoNum type="arabicPeriod"/>
            </a:pPr>
            <a:r>
              <a:rPr lang="es-ES" dirty="0"/>
              <a:t>Hay abundante información complementaria en la web específica de Extremadura sobre coronavirus SARS-CoV-2 y COVID-19 en: </a:t>
            </a:r>
            <a:r>
              <a:rPr lang="es-ES" sz="1200" dirty="0">
                <a:hlinkClick r:id="rId6"/>
              </a:rPr>
              <a:t>https://saludextremadura.ses.es/web/detalle-contenido-estructurado?content=coronavirus-este-virus-lo-paramos-unidos</a:t>
            </a:r>
            <a:r>
              <a:rPr lang="es-ES" sz="1200" dirty="0"/>
              <a:t> </a:t>
            </a:r>
            <a:endParaRPr lang="es-ES" dirty="0"/>
          </a:p>
        </p:txBody>
      </p:sp>
    </p:spTree>
    <p:extLst>
      <p:ext uri="{BB962C8B-B14F-4D97-AF65-F5344CB8AC3E}">
        <p14:creationId xmlns:p14="http://schemas.microsoft.com/office/powerpoint/2010/main" val="12190991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descr="Imagen que contiene alimentos, dibujo&#10;&#10;Descripción generada automáticamente">
            <a:extLst>
              <a:ext uri="{FF2B5EF4-FFF2-40B4-BE49-F238E27FC236}">
                <a16:creationId xmlns:a16="http://schemas.microsoft.com/office/drawing/2014/main" id="{797B774C-B3D2-4E63-89E1-FDF2AD7DC5E8}"/>
              </a:ext>
            </a:extLst>
          </p:cNvPr>
          <p:cNvPicPr>
            <a:picLocks noChangeAspect="1"/>
          </p:cNvPicPr>
          <p:nvPr/>
        </p:nvPicPr>
        <p:blipFill>
          <a:blip r:embed="rId2">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7732281" y="1197264"/>
            <a:ext cx="496205" cy="441272"/>
          </a:xfrm>
          <a:prstGeom prst="rect">
            <a:avLst/>
          </a:prstGeom>
        </p:spPr>
      </p:pic>
      <p:pic>
        <p:nvPicPr>
          <p:cNvPr id="17" name="Imagen 16" descr="Imagen que contiene alimentos, dibujo&#10;&#10;Descripción generada automáticamente">
            <a:extLst>
              <a:ext uri="{FF2B5EF4-FFF2-40B4-BE49-F238E27FC236}">
                <a16:creationId xmlns:a16="http://schemas.microsoft.com/office/drawing/2014/main" id="{C6A797AB-758B-4842-BF04-BC0A50EE9FBE}"/>
              </a:ext>
            </a:extLst>
          </p:cNvPr>
          <p:cNvPicPr>
            <a:picLocks noChangeAspect="1"/>
          </p:cNvPicPr>
          <p:nvPr/>
        </p:nvPicPr>
        <p:blipFill>
          <a:blip r:embed="rId2">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109788" y="724754"/>
            <a:ext cx="2176890" cy="1935896"/>
          </a:xfrm>
          <a:prstGeom prst="rect">
            <a:avLst/>
          </a:prstGeom>
        </p:spPr>
      </p:pic>
      <p:sp>
        <p:nvSpPr>
          <p:cNvPr id="3" name="Marcador de contenido 2">
            <a:extLst>
              <a:ext uri="{FF2B5EF4-FFF2-40B4-BE49-F238E27FC236}">
                <a16:creationId xmlns:a16="http://schemas.microsoft.com/office/drawing/2014/main" id="{EAD00107-BED7-4D69-A240-FEE7F7B825FC}"/>
              </a:ext>
            </a:extLst>
          </p:cNvPr>
          <p:cNvSpPr>
            <a:spLocks noGrp="1"/>
          </p:cNvSpPr>
          <p:nvPr>
            <p:ph idx="1"/>
          </p:nvPr>
        </p:nvSpPr>
        <p:spPr/>
        <p:txBody>
          <a:bodyPr>
            <a:normAutofit/>
          </a:bodyPr>
          <a:lstStyle/>
          <a:p>
            <a:pPr marL="0" indent="0" algn="ctr">
              <a:buNone/>
            </a:pPr>
            <a:r>
              <a:rPr lang="es-ES" sz="19900" b="1" dirty="0">
                <a:solidFill>
                  <a:srgbClr val="0070C0"/>
                </a:solidFill>
              </a:rPr>
              <a:t>Gracias</a:t>
            </a:r>
            <a:endParaRPr lang="es-ES" sz="19900" dirty="0"/>
          </a:p>
        </p:txBody>
      </p:sp>
      <p:pic>
        <p:nvPicPr>
          <p:cNvPr id="4" name="Imagen 3" descr="Captura de pantalla de un celular con letras&#10;&#10;Descripción generada automáticamente">
            <a:extLst>
              <a:ext uri="{FF2B5EF4-FFF2-40B4-BE49-F238E27FC236}">
                <a16:creationId xmlns:a16="http://schemas.microsoft.com/office/drawing/2014/main" id="{AF2F6146-4E02-4A7A-8D77-4449671DED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5388" y="3984857"/>
            <a:ext cx="1456824" cy="2517440"/>
          </a:xfrm>
          <a:prstGeom prst="rect">
            <a:avLst/>
          </a:prstGeom>
        </p:spPr>
      </p:pic>
      <p:pic>
        <p:nvPicPr>
          <p:cNvPr id="18" name="Imagen 17" descr="Imagen que contiene alimentos, dibujo&#10;&#10;Descripción generada automáticamente">
            <a:extLst>
              <a:ext uri="{FF2B5EF4-FFF2-40B4-BE49-F238E27FC236}">
                <a16:creationId xmlns:a16="http://schemas.microsoft.com/office/drawing/2014/main" id="{0526FF82-D401-4798-84EC-DC066C6C7B00}"/>
              </a:ext>
            </a:extLst>
          </p:cNvPr>
          <p:cNvPicPr>
            <a:picLocks noChangeAspect="1"/>
          </p:cNvPicPr>
          <p:nvPr/>
        </p:nvPicPr>
        <p:blipFill>
          <a:blip r:embed="rId2">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6891939" y="4517157"/>
            <a:ext cx="2176890" cy="1935896"/>
          </a:xfrm>
          <a:prstGeom prst="rect">
            <a:avLst/>
          </a:prstGeom>
        </p:spPr>
      </p:pic>
      <p:pic>
        <p:nvPicPr>
          <p:cNvPr id="21" name="Imagen 20" descr="Imagen que contiene alimentos, dibujo&#10;&#10;Descripción generada automáticamente">
            <a:extLst>
              <a:ext uri="{FF2B5EF4-FFF2-40B4-BE49-F238E27FC236}">
                <a16:creationId xmlns:a16="http://schemas.microsoft.com/office/drawing/2014/main" id="{BF6D55A6-B7F7-4FF2-A384-5632067B5B2C}"/>
              </a:ext>
            </a:extLst>
          </p:cNvPr>
          <p:cNvPicPr>
            <a:picLocks noChangeAspect="1"/>
          </p:cNvPicPr>
          <p:nvPr/>
        </p:nvPicPr>
        <p:blipFill>
          <a:blip r:embed="rId2">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2946283" y="6199592"/>
            <a:ext cx="259568" cy="230832"/>
          </a:xfrm>
          <a:prstGeom prst="rect">
            <a:avLst/>
          </a:prstGeom>
        </p:spPr>
      </p:pic>
      <p:pic>
        <p:nvPicPr>
          <p:cNvPr id="22" name="Imagen 21" descr="Imagen que contiene alimentos, dibujo&#10;&#10;Descripción generada automáticamente">
            <a:extLst>
              <a:ext uri="{FF2B5EF4-FFF2-40B4-BE49-F238E27FC236}">
                <a16:creationId xmlns:a16="http://schemas.microsoft.com/office/drawing/2014/main" id="{A85468ED-DDF0-48CB-89A9-F283DEEBC18B}"/>
              </a:ext>
            </a:extLst>
          </p:cNvPr>
          <p:cNvPicPr>
            <a:picLocks noChangeAspect="1"/>
          </p:cNvPicPr>
          <p:nvPr/>
        </p:nvPicPr>
        <p:blipFill>
          <a:blip r:embed="rId2">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9904818" y="257691"/>
            <a:ext cx="259568" cy="230832"/>
          </a:xfrm>
          <a:prstGeom prst="rect">
            <a:avLst/>
          </a:prstGeom>
        </p:spPr>
      </p:pic>
      <p:pic>
        <p:nvPicPr>
          <p:cNvPr id="23" name="Imagen 22" descr="Imagen que contiene alimentos, dibujo&#10;&#10;Descripción generada automáticamente">
            <a:extLst>
              <a:ext uri="{FF2B5EF4-FFF2-40B4-BE49-F238E27FC236}">
                <a16:creationId xmlns:a16="http://schemas.microsoft.com/office/drawing/2014/main" id="{69D795AB-823B-4E13-98F4-79A649D04BDE}"/>
              </a:ext>
            </a:extLst>
          </p:cNvPr>
          <p:cNvPicPr>
            <a:picLocks noChangeAspect="1"/>
          </p:cNvPicPr>
          <p:nvPr/>
        </p:nvPicPr>
        <p:blipFill>
          <a:blip r:embed="rId2">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11742727" y="5780465"/>
            <a:ext cx="259568" cy="230832"/>
          </a:xfrm>
          <a:prstGeom prst="rect">
            <a:avLst/>
          </a:prstGeom>
        </p:spPr>
      </p:pic>
      <p:sp>
        <p:nvSpPr>
          <p:cNvPr id="24" name="CuadroTexto 23">
            <a:extLst>
              <a:ext uri="{FF2B5EF4-FFF2-40B4-BE49-F238E27FC236}">
                <a16:creationId xmlns:a16="http://schemas.microsoft.com/office/drawing/2014/main" id="{D4621D1E-6007-4AA2-9574-29F33212EBB8}"/>
              </a:ext>
            </a:extLst>
          </p:cNvPr>
          <p:cNvSpPr txBox="1"/>
          <p:nvPr/>
        </p:nvSpPr>
        <p:spPr>
          <a:xfrm>
            <a:off x="4758428" y="6620196"/>
            <a:ext cx="7433569" cy="230832"/>
          </a:xfrm>
          <a:prstGeom prst="rect">
            <a:avLst/>
          </a:prstGeom>
          <a:noFill/>
        </p:spPr>
        <p:txBody>
          <a:bodyPr wrap="square" rtlCol="0">
            <a:spAutoFit/>
          </a:bodyPr>
          <a:lstStyle/>
          <a:p>
            <a:pPr algn="r"/>
            <a:r>
              <a:rPr lang="es-ES" sz="900" i="1" dirty="0"/>
              <a:t>D. Gral. de Salud Pública. Unidad de Educación para la Salud. Extremadura, agosto-septiembre 2021 (3ª actualización).</a:t>
            </a:r>
          </a:p>
        </p:txBody>
      </p:sp>
      <p:pic>
        <p:nvPicPr>
          <p:cNvPr id="25" name="Imagen 24" descr="Imagen que contiene Texto&#10;&#10;Descripción generada automáticamente">
            <a:extLst>
              <a:ext uri="{FF2B5EF4-FFF2-40B4-BE49-F238E27FC236}">
                <a16:creationId xmlns:a16="http://schemas.microsoft.com/office/drawing/2014/main" id="{E6972670-EBB1-4FE4-A148-4BE626AE5E51}"/>
              </a:ext>
            </a:extLst>
          </p:cNvPr>
          <p:cNvPicPr>
            <a:picLocks noChangeAspect="1"/>
          </p:cNvPicPr>
          <p:nvPr/>
        </p:nvPicPr>
        <p:blipFill>
          <a:blip r:embed="rId4">
            <a:clrChange>
              <a:clrFrom>
                <a:srgbClr val="FFE699"/>
              </a:clrFrom>
              <a:clrTo>
                <a:srgbClr val="FFE699">
                  <a:alpha val="0"/>
                </a:srgbClr>
              </a:clrTo>
            </a:clrChange>
            <a:extLst>
              <a:ext uri="{28A0092B-C50C-407E-A947-70E740481C1C}">
                <a14:useLocalDpi xmlns:a14="http://schemas.microsoft.com/office/drawing/2010/main" val="0"/>
              </a:ext>
            </a:extLst>
          </a:blip>
          <a:stretch>
            <a:fillRect/>
          </a:stretch>
        </p:blipFill>
        <p:spPr>
          <a:xfrm>
            <a:off x="0" y="6109822"/>
            <a:ext cx="1231499" cy="780356"/>
          </a:xfrm>
          <a:prstGeom prst="rect">
            <a:avLst/>
          </a:prstGeom>
        </p:spPr>
      </p:pic>
      <p:pic>
        <p:nvPicPr>
          <p:cNvPr id="26" name="Imagen 25" descr="Imagen que contiene alimentos, dibujo&#10;&#10;Descripción generada automáticamente">
            <a:extLst>
              <a:ext uri="{FF2B5EF4-FFF2-40B4-BE49-F238E27FC236}">
                <a16:creationId xmlns:a16="http://schemas.microsoft.com/office/drawing/2014/main" id="{E4D0995A-513F-47B6-9F0B-839F2637CE7D}"/>
              </a:ext>
            </a:extLst>
          </p:cNvPr>
          <p:cNvPicPr>
            <a:picLocks noChangeAspect="1"/>
          </p:cNvPicPr>
          <p:nvPr/>
        </p:nvPicPr>
        <p:blipFill>
          <a:blip r:embed="rId2">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9861267" y="6026965"/>
            <a:ext cx="496205" cy="441272"/>
          </a:xfrm>
          <a:prstGeom prst="rect">
            <a:avLst/>
          </a:prstGeom>
        </p:spPr>
      </p:pic>
      <p:pic>
        <p:nvPicPr>
          <p:cNvPr id="27" name="Imagen 26" descr="Imagen que contiene alimentos, dibujo&#10;&#10;Descripción generada automáticamente">
            <a:extLst>
              <a:ext uri="{FF2B5EF4-FFF2-40B4-BE49-F238E27FC236}">
                <a16:creationId xmlns:a16="http://schemas.microsoft.com/office/drawing/2014/main" id="{DACC3507-ED57-402A-A38D-94BA45B477C0}"/>
              </a:ext>
            </a:extLst>
          </p:cNvPr>
          <p:cNvPicPr>
            <a:picLocks noChangeAspect="1"/>
          </p:cNvPicPr>
          <p:nvPr/>
        </p:nvPicPr>
        <p:blipFill>
          <a:blip r:embed="rId2">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735294" y="4689147"/>
            <a:ext cx="496205" cy="441272"/>
          </a:xfrm>
          <a:prstGeom prst="rect">
            <a:avLst/>
          </a:prstGeom>
        </p:spPr>
      </p:pic>
      <p:pic>
        <p:nvPicPr>
          <p:cNvPr id="28" name="Imagen 27" descr="Imagen que contiene alimentos, dibujo&#10;&#10;Descripción generada automáticamente">
            <a:extLst>
              <a:ext uri="{FF2B5EF4-FFF2-40B4-BE49-F238E27FC236}">
                <a16:creationId xmlns:a16="http://schemas.microsoft.com/office/drawing/2014/main" id="{0C05C382-CE27-4301-A5F8-CE5D77052A5A}"/>
              </a:ext>
            </a:extLst>
          </p:cNvPr>
          <p:cNvPicPr>
            <a:picLocks noChangeAspect="1"/>
          </p:cNvPicPr>
          <p:nvPr/>
        </p:nvPicPr>
        <p:blipFill>
          <a:blip r:embed="rId2">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11506090" y="2645781"/>
            <a:ext cx="496205" cy="441272"/>
          </a:xfrm>
          <a:prstGeom prst="rect">
            <a:avLst/>
          </a:prstGeom>
        </p:spPr>
      </p:pic>
      <p:pic>
        <p:nvPicPr>
          <p:cNvPr id="29" name="Imagen 28" descr="Imagen que contiene alimentos, dibujo&#10;&#10;Descripción generada automáticamente">
            <a:extLst>
              <a:ext uri="{FF2B5EF4-FFF2-40B4-BE49-F238E27FC236}">
                <a16:creationId xmlns:a16="http://schemas.microsoft.com/office/drawing/2014/main" id="{7BA268C3-54F3-4F0B-8BA3-BFDAD5C0FF0A}"/>
              </a:ext>
            </a:extLst>
          </p:cNvPr>
          <p:cNvPicPr>
            <a:picLocks noChangeAspect="1"/>
          </p:cNvPicPr>
          <p:nvPr/>
        </p:nvPicPr>
        <p:blipFill>
          <a:blip r:embed="rId2">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5847897" y="5339193"/>
            <a:ext cx="496205" cy="441272"/>
          </a:xfrm>
          <a:prstGeom prst="rect">
            <a:avLst/>
          </a:prstGeom>
        </p:spPr>
      </p:pic>
      <p:pic>
        <p:nvPicPr>
          <p:cNvPr id="30" name="Imagen 29" descr="Imagen que contiene alimentos, dibujo&#10;&#10;Descripción generada automáticamente">
            <a:extLst>
              <a:ext uri="{FF2B5EF4-FFF2-40B4-BE49-F238E27FC236}">
                <a16:creationId xmlns:a16="http://schemas.microsoft.com/office/drawing/2014/main" id="{8AAF309C-0523-4C9C-90C6-279ABE0EA015}"/>
              </a:ext>
            </a:extLst>
          </p:cNvPr>
          <p:cNvPicPr>
            <a:picLocks noChangeAspect="1"/>
          </p:cNvPicPr>
          <p:nvPr/>
        </p:nvPicPr>
        <p:blipFill>
          <a:blip r:embed="rId2">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4208474" y="1417900"/>
            <a:ext cx="496205" cy="441272"/>
          </a:xfrm>
          <a:prstGeom prst="rect">
            <a:avLst/>
          </a:prstGeom>
        </p:spPr>
      </p:pic>
      <p:pic>
        <p:nvPicPr>
          <p:cNvPr id="31" name="Imagen 30" descr="Imagen que contiene juego, interior, texto&#10;&#10;Descripción generada automáticamente">
            <a:extLst>
              <a:ext uri="{FF2B5EF4-FFF2-40B4-BE49-F238E27FC236}">
                <a16:creationId xmlns:a16="http://schemas.microsoft.com/office/drawing/2014/main" id="{1234B969-6B17-41B4-B35C-491347FDA21D}"/>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45621" y="0"/>
            <a:ext cx="1246379" cy="1246379"/>
          </a:xfrm>
          <a:prstGeom prst="rect">
            <a:avLst/>
          </a:prstGeom>
        </p:spPr>
      </p:pic>
      <p:sp>
        <p:nvSpPr>
          <p:cNvPr id="32" name="Título 1">
            <a:extLst>
              <a:ext uri="{FF2B5EF4-FFF2-40B4-BE49-F238E27FC236}">
                <a16:creationId xmlns:a16="http://schemas.microsoft.com/office/drawing/2014/main" id="{F2B307F5-E141-4AF0-AA2E-FC0CA2D131C6}"/>
              </a:ext>
            </a:extLst>
          </p:cNvPr>
          <p:cNvSpPr txBox="1">
            <a:spLocks/>
          </p:cNvSpPr>
          <p:nvPr/>
        </p:nvSpPr>
        <p:spPr>
          <a:xfrm>
            <a:off x="-1" y="0"/>
            <a:ext cx="12192001" cy="44127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400" b="1" dirty="0">
                <a:solidFill>
                  <a:srgbClr val="C00000"/>
                </a:solidFill>
              </a:rPr>
              <a:t>Medidas preventivas básicas frente a COVID-19 en centros educativos</a:t>
            </a:r>
          </a:p>
        </p:txBody>
      </p:sp>
    </p:spTree>
    <p:extLst>
      <p:ext uri="{BB962C8B-B14F-4D97-AF65-F5344CB8AC3E}">
        <p14:creationId xmlns:p14="http://schemas.microsoft.com/office/powerpoint/2010/main" val="1876291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afterEffect">
                                  <p:stCondLst>
                                    <p:cond delay="0"/>
                                  </p:stCondLst>
                                  <p:iterate type="lt">
                                    <p:tmPct val="50000"/>
                                  </p:iterate>
                                  <p:childTnLst>
                                    <p:set>
                                      <p:cBhvr>
                                        <p:cTn id="6" dur="1" fill="hold">
                                          <p:stCondLst>
                                            <p:cond delay="0"/>
                                          </p:stCondLst>
                                        </p:cTn>
                                        <p:tgtEl>
                                          <p:spTgt spid="3">
                                            <p:txEl>
                                              <p:pRg st="0" end="0"/>
                                            </p:txEl>
                                          </p:spTgt>
                                        </p:tgtEl>
                                        <p:attrNameLst>
                                          <p:attrName>style.visibility</p:attrName>
                                        </p:attrNameLst>
                                      </p:cBhvr>
                                      <p:to>
                                        <p:strVal val="visible"/>
                                      </p:to>
                                    </p:set>
                                    <p:set>
                                      <p:cBhvr>
                                        <p:cTn id="7" dur="455" fill="hold">
                                          <p:stCondLst>
                                            <p:cond delay="0"/>
                                          </p:stCondLst>
                                        </p:cTn>
                                        <p:tgtEl>
                                          <p:spTgt spid="3">
                                            <p:txEl>
                                              <p:pRg st="0" end="0"/>
                                            </p:txEl>
                                          </p:spTgt>
                                        </p:tgtEl>
                                        <p:attrNameLst>
                                          <p:attrName>style.rotation</p:attrName>
                                        </p:attrNameLst>
                                      </p:cBhvr>
                                      <p:to>
                                        <p:strVal val="-45.0"/>
                                      </p:to>
                                    </p:set>
                                    <p:anim calcmode="lin" valueType="num">
                                      <p:cBhvr>
                                        <p:cTn id="8" dur="455" fill="hold">
                                          <p:stCondLst>
                                            <p:cond delay="455"/>
                                          </p:stCondLst>
                                        </p:cTn>
                                        <p:tgtEl>
                                          <p:spTgt spid="3">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3">
                                            <p:txEl>
                                              <p:pRg st="0" end="0"/>
                                            </p:txEl>
                                          </p:spTgt>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3">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3">
                                            <p:txEl>
                                              <p:pRg st="0" end="0"/>
                                            </p:txEl>
                                          </p:spTgt>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AD00107-BED7-4D69-A240-FEE7F7B825FC}"/>
              </a:ext>
            </a:extLst>
          </p:cNvPr>
          <p:cNvSpPr>
            <a:spLocks noGrp="1"/>
          </p:cNvSpPr>
          <p:nvPr>
            <p:ph idx="1"/>
          </p:nvPr>
        </p:nvSpPr>
        <p:spPr>
          <a:xfrm>
            <a:off x="838201" y="1825625"/>
            <a:ext cx="9051524" cy="4351338"/>
          </a:xfrm>
        </p:spPr>
        <p:txBody>
          <a:bodyPr>
            <a:normAutofit fontScale="92500" lnSpcReduction="20000"/>
          </a:bodyPr>
          <a:lstStyle/>
          <a:p>
            <a:pPr lvl="1"/>
            <a:r>
              <a:rPr lang="es-ES" sz="3200" dirty="0"/>
              <a:t>Es el </a:t>
            </a:r>
            <a:r>
              <a:rPr lang="es-ES" sz="3200" u="sng" dirty="0"/>
              <a:t>virus que causa COVID.</a:t>
            </a:r>
            <a:r>
              <a:rPr lang="es-ES" sz="3200" dirty="0"/>
              <a:t> </a:t>
            </a:r>
          </a:p>
          <a:p>
            <a:pPr lvl="1"/>
            <a:endParaRPr lang="es-ES" sz="3200" dirty="0"/>
          </a:p>
          <a:p>
            <a:pPr lvl="1"/>
            <a:r>
              <a:rPr lang="es-ES" sz="3200" dirty="0"/>
              <a:t>Es </a:t>
            </a:r>
            <a:r>
              <a:rPr lang="es-ES" sz="3200" u="sng" dirty="0"/>
              <a:t>muy contagioso</a:t>
            </a:r>
            <a:r>
              <a:rPr lang="es-ES" sz="3200" dirty="0"/>
              <a:t> y se ha extendido rápidamente por todo el planeta.</a:t>
            </a:r>
          </a:p>
          <a:p>
            <a:pPr lvl="1"/>
            <a:endParaRPr lang="es-ES" sz="3200" dirty="0"/>
          </a:p>
          <a:p>
            <a:pPr lvl="1"/>
            <a:r>
              <a:rPr lang="es-ES" sz="3200" u="sng" dirty="0"/>
              <a:t>Se llama SARS-CoV-2, porque:</a:t>
            </a:r>
          </a:p>
          <a:p>
            <a:pPr lvl="2"/>
            <a:r>
              <a:rPr lang="es-ES" sz="2800" b="1" dirty="0">
                <a:solidFill>
                  <a:srgbClr val="0070C0"/>
                </a:solidFill>
              </a:rPr>
              <a:t>“SARS” </a:t>
            </a:r>
            <a:r>
              <a:rPr lang="es-ES" sz="2800" dirty="0"/>
              <a:t>porque puede producir un “Síndrome Respiratorio Agudo Grave” (siglas en inglés: </a:t>
            </a:r>
            <a:r>
              <a:rPr lang="es-ES" sz="2800" b="1" i="1" u="sng" dirty="0"/>
              <a:t>S</a:t>
            </a:r>
            <a:r>
              <a:rPr lang="es-ES" sz="2800" i="1" dirty="0"/>
              <a:t>evere </a:t>
            </a:r>
            <a:r>
              <a:rPr lang="es-ES" sz="2800" b="1" i="1" u="sng" dirty="0"/>
              <a:t>A</a:t>
            </a:r>
            <a:r>
              <a:rPr lang="es-ES" sz="2800" i="1" dirty="0"/>
              <a:t>cute </a:t>
            </a:r>
            <a:r>
              <a:rPr lang="es-ES" sz="2800" b="1" i="1" u="sng" dirty="0"/>
              <a:t>R</a:t>
            </a:r>
            <a:r>
              <a:rPr lang="es-ES" sz="2800" i="1" dirty="0"/>
              <a:t>espiratory </a:t>
            </a:r>
            <a:r>
              <a:rPr lang="es-ES" sz="2800" b="1" i="1" u="sng" dirty="0"/>
              <a:t>S</a:t>
            </a:r>
            <a:r>
              <a:rPr lang="es-ES" sz="2800" i="1" dirty="0"/>
              <a:t>yndrome</a:t>
            </a:r>
            <a:r>
              <a:rPr lang="es-ES" sz="2800" dirty="0"/>
              <a:t>, SARS).</a:t>
            </a:r>
          </a:p>
          <a:p>
            <a:pPr lvl="2"/>
            <a:r>
              <a:rPr lang="es-ES" sz="2800" b="1" dirty="0">
                <a:solidFill>
                  <a:srgbClr val="0070C0"/>
                </a:solidFill>
              </a:rPr>
              <a:t>“CoV” </a:t>
            </a:r>
            <a:r>
              <a:rPr lang="es-ES" sz="2800" dirty="0"/>
              <a:t>porque es un </a:t>
            </a:r>
            <a:r>
              <a:rPr lang="es-ES" sz="2800" b="1" u="sng" dirty="0"/>
              <a:t>co</a:t>
            </a:r>
            <a:r>
              <a:rPr lang="es-ES" sz="2800" dirty="0"/>
              <a:t>rona</a:t>
            </a:r>
            <a:r>
              <a:rPr lang="es-ES" sz="2800" b="1" u="sng" dirty="0"/>
              <a:t>v</a:t>
            </a:r>
            <a:r>
              <a:rPr lang="es-ES" sz="2800" dirty="0"/>
              <a:t>irus.</a:t>
            </a:r>
          </a:p>
          <a:p>
            <a:pPr lvl="2"/>
            <a:r>
              <a:rPr lang="es-ES" sz="2800" b="1" dirty="0">
                <a:solidFill>
                  <a:srgbClr val="0070C0"/>
                </a:solidFill>
              </a:rPr>
              <a:t>“2” </a:t>
            </a:r>
            <a:r>
              <a:rPr lang="es-ES" sz="2800" dirty="0"/>
              <a:t>porque ya existió un virus parecido en 2002-2003 que producía también SARS.</a:t>
            </a:r>
          </a:p>
          <a:p>
            <a:pPr lvl="1"/>
            <a:endParaRPr lang="es-ES" sz="3200" dirty="0"/>
          </a:p>
        </p:txBody>
      </p:sp>
      <p:sp>
        <p:nvSpPr>
          <p:cNvPr id="5" name="Título 1">
            <a:extLst>
              <a:ext uri="{FF2B5EF4-FFF2-40B4-BE49-F238E27FC236}">
                <a16:creationId xmlns:a16="http://schemas.microsoft.com/office/drawing/2014/main" id="{370FD9BB-52F4-4319-8381-5D41A65F9258}"/>
              </a:ext>
            </a:extLst>
          </p:cNvPr>
          <p:cNvSpPr>
            <a:spLocks noGrp="1"/>
          </p:cNvSpPr>
          <p:nvPr>
            <p:ph type="title"/>
          </p:nvPr>
        </p:nvSpPr>
        <p:spPr>
          <a:xfrm>
            <a:off x="838200" y="365125"/>
            <a:ext cx="10515600" cy="1325563"/>
          </a:xfrm>
        </p:spPr>
        <p:txBody>
          <a:bodyPr>
            <a:normAutofit/>
          </a:bodyPr>
          <a:lstStyle/>
          <a:p>
            <a:r>
              <a:rPr lang="es-ES" sz="4000" b="1" dirty="0">
                <a:solidFill>
                  <a:srgbClr val="7030A0"/>
                </a:solidFill>
              </a:rPr>
              <a:t>¿Qué es el coronavirus SARS-CoV-2?</a:t>
            </a:r>
          </a:p>
        </p:txBody>
      </p:sp>
      <p:pic>
        <p:nvPicPr>
          <p:cNvPr id="7" name="Imagen 6" descr="Imagen que contiene juego, interior, texto&#10;&#10;Descripción generada automáticamente">
            <a:extLst>
              <a:ext uri="{FF2B5EF4-FFF2-40B4-BE49-F238E27FC236}">
                <a16:creationId xmlns:a16="http://schemas.microsoft.com/office/drawing/2014/main" id="{FF265E7E-172B-46AF-924D-E25110BA66DE}"/>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45621" y="0"/>
            <a:ext cx="1246379" cy="1246379"/>
          </a:xfrm>
          <a:prstGeom prst="rect">
            <a:avLst/>
          </a:prstGeom>
        </p:spPr>
      </p:pic>
      <p:pic>
        <p:nvPicPr>
          <p:cNvPr id="9" name="Imagen 8" descr="Imagen que contiene alimentos, dibujo&#10;&#10;Descripción generada automáticamente">
            <a:extLst>
              <a:ext uri="{FF2B5EF4-FFF2-40B4-BE49-F238E27FC236}">
                <a16:creationId xmlns:a16="http://schemas.microsoft.com/office/drawing/2014/main" id="{5511C413-0061-4E01-B2CA-F56BE9881F6E}"/>
              </a:ext>
            </a:extLst>
          </p:cNvPr>
          <p:cNvPicPr>
            <a:picLocks noChangeAspect="1"/>
          </p:cNvPicPr>
          <p:nvPr/>
        </p:nvPicPr>
        <p:blipFill>
          <a:blip r:embed="rId3">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9772072" y="1611504"/>
            <a:ext cx="2176890" cy="1935896"/>
          </a:xfrm>
          <a:prstGeom prst="rect">
            <a:avLst/>
          </a:prstGeom>
        </p:spPr>
      </p:pic>
      <p:sp>
        <p:nvSpPr>
          <p:cNvPr id="13" name="CuadroTexto 12">
            <a:extLst>
              <a:ext uri="{FF2B5EF4-FFF2-40B4-BE49-F238E27FC236}">
                <a16:creationId xmlns:a16="http://schemas.microsoft.com/office/drawing/2014/main" id="{B46B5E4E-6ABC-41D0-8AAC-63CD6D9CD1F0}"/>
              </a:ext>
            </a:extLst>
          </p:cNvPr>
          <p:cNvSpPr txBox="1"/>
          <p:nvPr/>
        </p:nvSpPr>
        <p:spPr>
          <a:xfrm>
            <a:off x="4758428" y="6620196"/>
            <a:ext cx="7433569" cy="230832"/>
          </a:xfrm>
          <a:prstGeom prst="rect">
            <a:avLst/>
          </a:prstGeom>
          <a:noFill/>
        </p:spPr>
        <p:txBody>
          <a:bodyPr wrap="square" rtlCol="0">
            <a:spAutoFit/>
          </a:bodyPr>
          <a:lstStyle/>
          <a:p>
            <a:pPr algn="r"/>
            <a:r>
              <a:rPr lang="es-ES" sz="900" i="1" dirty="0"/>
              <a:t>D. Gral. de Salud Pública. Unidad de Educación para la Salud. Extremadura, agosto-septiembre 2021 (3ª actualización).</a:t>
            </a:r>
          </a:p>
        </p:txBody>
      </p:sp>
      <p:pic>
        <p:nvPicPr>
          <p:cNvPr id="12" name="Imagen 11" descr="Imagen que contiene Texto&#10;&#10;Descripción generada automáticamente">
            <a:extLst>
              <a:ext uri="{FF2B5EF4-FFF2-40B4-BE49-F238E27FC236}">
                <a16:creationId xmlns:a16="http://schemas.microsoft.com/office/drawing/2014/main" id="{0990B7EF-BD39-4A2B-ADA3-4D9F295A19DF}"/>
              </a:ext>
            </a:extLst>
          </p:cNvPr>
          <p:cNvPicPr>
            <a:picLocks noChangeAspect="1"/>
          </p:cNvPicPr>
          <p:nvPr/>
        </p:nvPicPr>
        <p:blipFill>
          <a:blip r:embed="rId4">
            <a:clrChange>
              <a:clrFrom>
                <a:srgbClr val="FFE699"/>
              </a:clrFrom>
              <a:clrTo>
                <a:srgbClr val="FFE699">
                  <a:alpha val="0"/>
                </a:srgbClr>
              </a:clrTo>
            </a:clrChange>
            <a:extLst>
              <a:ext uri="{28A0092B-C50C-407E-A947-70E740481C1C}">
                <a14:useLocalDpi xmlns:a14="http://schemas.microsoft.com/office/drawing/2010/main" val="0"/>
              </a:ext>
            </a:extLst>
          </a:blip>
          <a:stretch>
            <a:fillRect/>
          </a:stretch>
        </p:blipFill>
        <p:spPr>
          <a:xfrm>
            <a:off x="0" y="6109822"/>
            <a:ext cx="1231499" cy="780356"/>
          </a:xfrm>
          <a:prstGeom prst="rect">
            <a:avLst/>
          </a:prstGeom>
        </p:spPr>
      </p:pic>
      <p:pic>
        <p:nvPicPr>
          <p:cNvPr id="14" name="Imagen 13" descr="Imagen que contiene alimentos, dibujo&#10;&#10;Descripción generada automáticamente">
            <a:extLst>
              <a:ext uri="{FF2B5EF4-FFF2-40B4-BE49-F238E27FC236}">
                <a16:creationId xmlns:a16="http://schemas.microsoft.com/office/drawing/2014/main" id="{C16A93CD-EA2B-454A-A26A-422CF2BAD69A}"/>
              </a:ext>
            </a:extLst>
          </p:cNvPr>
          <p:cNvPicPr>
            <a:picLocks noChangeAspect="1"/>
          </p:cNvPicPr>
          <p:nvPr/>
        </p:nvPicPr>
        <p:blipFill>
          <a:blip r:embed="rId3">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10945621" y="5509613"/>
            <a:ext cx="496205" cy="441272"/>
          </a:xfrm>
          <a:prstGeom prst="rect">
            <a:avLst/>
          </a:prstGeom>
        </p:spPr>
      </p:pic>
      <p:pic>
        <p:nvPicPr>
          <p:cNvPr id="15" name="Imagen 14" descr="Imagen que contiene alimentos, dibujo&#10;&#10;Descripción generada automáticamente">
            <a:extLst>
              <a:ext uri="{FF2B5EF4-FFF2-40B4-BE49-F238E27FC236}">
                <a16:creationId xmlns:a16="http://schemas.microsoft.com/office/drawing/2014/main" id="{D10A7E76-2CF6-4F6C-9C73-24BA5A773EBF}"/>
              </a:ext>
            </a:extLst>
          </p:cNvPr>
          <p:cNvPicPr>
            <a:picLocks noChangeAspect="1"/>
          </p:cNvPicPr>
          <p:nvPr/>
        </p:nvPicPr>
        <p:blipFill>
          <a:blip r:embed="rId3">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341995" y="2430203"/>
            <a:ext cx="496205" cy="441272"/>
          </a:xfrm>
          <a:prstGeom prst="rect">
            <a:avLst/>
          </a:prstGeom>
        </p:spPr>
      </p:pic>
      <p:sp>
        <p:nvSpPr>
          <p:cNvPr id="16" name="Título 1">
            <a:extLst>
              <a:ext uri="{FF2B5EF4-FFF2-40B4-BE49-F238E27FC236}">
                <a16:creationId xmlns:a16="http://schemas.microsoft.com/office/drawing/2014/main" id="{54B036E4-6D1C-403F-B9F9-3BC1F5267810}"/>
              </a:ext>
            </a:extLst>
          </p:cNvPr>
          <p:cNvSpPr txBox="1">
            <a:spLocks/>
          </p:cNvSpPr>
          <p:nvPr/>
        </p:nvSpPr>
        <p:spPr>
          <a:xfrm>
            <a:off x="0" y="0"/>
            <a:ext cx="10164386" cy="44127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1800" b="1" dirty="0">
                <a:solidFill>
                  <a:schemeClr val="accent2">
                    <a:lumMod val="75000"/>
                  </a:schemeClr>
                </a:solidFill>
              </a:rPr>
              <a:t>Medidas preventivas básicas frente a COVID-19 en centros educativos</a:t>
            </a:r>
          </a:p>
        </p:txBody>
      </p:sp>
    </p:spTree>
    <p:extLst>
      <p:ext uri="{BB962C8B-B14F-4D97-AF65-F5344CB8AC3E}">
        <p14:creationId xmlns:p14="http://schemas.microsoft.com/office/powerpoint/2010/main" val="6671897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AD00107-BED7-4D69-A240-FEE7F7B825FC}"/>
              </a:ext>
            </a:extLst>
          </p:cNvPr>
          <p:cNvSpPr>
            <a:spLocks noGrp="1"/>
          </p:cNvSpPr>
          <p:nvPr>
            <p:ph idx="1"/>
          </p:nvPr>
        </p:nvSpPr>
        <p:spPr>
          <a:xfrm>
            <a:off x="838200" y="1825625"/>
            <a:ext cx="9894455" cy="4351338"/>
          </a:xfrm>
        </p:spPr>
        <p:txBody>
          <a:bodyPr>
            <a:normAutofit/>
          </a:bodyPr>
          <a:lstStyle/>
          <a:p>
            <a:pPr lvl="1"/>
            <a:r>
              <a:rPr lang="es-ES" sz="3200" dirty="0"/>
              <a:t>Puede producir </a:t>
            </a:r>
            <a:r>
              <a:rPr lang="es-ES" sz="3200" u="sng" dirty="0"/>
              <a:t>desde</a:t>
            </a:r>
            <a:r>
              <a:rPr lang="es-ES" sz="3200" dirty="0"/>
              <a:t> pocos o </a:t>
            </a:r>
            <a:r>
              <a:rPr lang="es-ES" sz="3200" u="sng" dirty="0"/>
              <a:t>ningún síntoma (persona asintomática) hasta muchos síntomas y resultar mortal</a:t>
            </a:r>
            <a:r>
              <a:rPr lang="es-ES" sz="3200" dirty="0"/>
              <a:t>.</a:t>
            </a:r>
          </a:p>
          <a:p>
            <a:pPr lvl="1"/>
            <a:endParaRPr lang="es-ES" sz="3200" dirty="0"/>
          </a:p>
          <a:p>
            <a:pPr lvl="1"/>
            <a:r>
              <a:rPr lang="es-ES" sz="3200" dirty="0"/>
              <a:t>Puede atacar a células de muchos órganos y sistemas.</a:t>
            </a:r>
          </a:p>
          <a:p>
            <a:pPr lvl="1"/>
            <a:endParaRPr lang="es-ES" sz="3200" dirty="0"/>
          </a:p>
          <a:p>
            <a:pPr lvl="1"/>
            <a:r>
              <a:rPr lang="es-ES" sz="3200" u="sng" dirty="0"/>
              <a:t>Ocasiona</a:t>
            </a:r>
            <a:r>
              <a:rPr lang="es-ES" sz="3200" dirty="0"/>
              <a:t> la enfermedad llamada </a:t>
            </a:r>
            <a:r>
              <a:rPr lang="es-ES" sz="3200" u="sng" dirty="0"/>
              <a:t>COVID-19.</a:t>
            </a:r>
            <a:r>
              <a:rPr lang="es-ES" sz="3200" dirty="0"/>
              <a:t> Su nombre procede del inglés: “</a:t>
            </a:r>
            <a:r>
              <a:rPr lang="es-ES" sz="3200" i="1" u="sng" dirty="0">
                <a:latin typeface="Times New Roman" panose="02020603050405020304" pitchFamily="18" charset="0"/>
                <a:ea typeface="MS Mincho" panose="02020609040205080304" pitchFamily="49" charset="-128"/>
              </a:rPr>
              <a:t>co</a:t>
            </a:r>
            <a:r>
              <a:rPr lang="es-ES" sz="3200" i="1" dirty="0">
                <a:latin typeface="Times New Roman" panose="02020603050405020304" pitchFamily="18" charset="0"/>
                <a:ea typeface="MS Mincho" panose="02020609040205080304" pitchFamily="49" charset="-128"/>
              </a:rPr>
              <a:t>rona</a:t>
            </a:r>
            <a:r>
              <a:rPr lang="es-ES" sz="3200" i="1" u="sng" dirty="0">
                <a:latin typeface="Times New Roman" panose="02020603050405020304" pitchFamily="18" charset="0"/>
                <a:ea typeface="MS Mincho" panose="02020609040205080304" pitchFamily="49" charset="-128"/>
              </a:rPr>
              <a:t>vi</a:t>
            </a:r>
            <a:r>
              <a:rPr lang="es-ES" sz="3200" i="1" dirty="0">
                <a:latin typeface="Times New Roman" panose="02020603050405020304" pitchFamily="18" charset="0"/>
                <a:ea typeface="MS Mincho" panose="02020609040205080304" pitchFamily="49" charset="-128"/>
              </a:rPr>
              <a:t>rus </a:t>
            </a:r>
            <a:r>
              <a:rPr lang="es-ES" sz="3200" i="1" u="sng" dirty="0">
                <a:latin typeface="Times New Roman" panose="02020603050405020304" pitchFamily="18" charset="0"/>
                <a:ea typeface="MS Mincho" panose="02020609040205080304" pitchFamily="49" charset="-128"/>
              </a:rPr>
              <a:t>d</a:t>
            </a:r>
            <a:r>
              <a:rPr lang="es-ES" sz="3200" i="1" dirty="0">
                <a:latin typeface="Times New Roman" panose="02020603050405020304" pitchFamily="18" charset="0"/>
                <a:ea typeface="MS Mincho" panose="02020609040205080304" pitchFamily="49" charset="-128"/>
              </a:rPr>
              <a:t>isease 20</a:t>
            </a:r>
            <a:r>
              <a:rPr lang="es-ES" sz="3200" i="1" u="sng" dirty="0">
                <a:latin typeface="Times New Roman" panose="02020603050405020304" pitchFamily="18" charset="0"/>
                <a:ea typeface="MS Mincho" panose="02020609040205080304" pitchFamily="49" charset="-128"/>
              </a:rPr>
              <a:t>19</a:t>
            </a:r>
            <a:r>
              <a:rPr lang="es-ES" sz="3200" i="1" dirty="0">
                <a:latin typeface="Times New Roman" panose="02020603050405020304" pitchFamily="18" charset="0"/>
                <a:ea typeface="MS Mincho" panose="02020609040205080304" pitchFamily="49" charset="-128"/>
              </a:rPr>
              <a:t>”</a:t>
            </a:r>
            <a:r>
              <a:rPr lang="es-ES" sz="3200" dirty="0">
                <a:latin typeface="Times New Roman" panose="02020603050405020304" pitchFamily="18" charset="0"/>
                <a:ea typeface="MS Mincho" panose="02020609040205080304" pitchFamily="49" charset="-128"/>
              </a:rPr>
              <a:t>. </a:t>
            </a:r>
            <a:endParaRPr lang="es-ES" sz="3200" dirty="0"/>
          </a:p>
          <a:p>
            <a:pPr lvl="1"/>
            <a:endParaRPr lang="es-ES" sz="3200" dirty="0"/>
          </a:p>
        </p:txBody>
      </p:sp>
      <p:sp>
        <p:nvSpPr>
          <p:cNvPr id="5" name="Título 1">
            <a:extLst>
              <a:ext uri="{FF2B5EF4-FFF2-40B4-BE49-F238E27FC236}">
                <a16:creationId xmlns:a16="http://schemas.microsoft.com/office/drawing/2014/main" id="{370FD9BB-52F4-4319-8381-5D41A65F9258}"/>
              </a:ext>
            </a:extLst>
          </p:cNvPr>
          <p:cNvSpPr>
            <a:spLocks noGrp="1"/>
          </p:cNvSpPr>
          <p:nvPr>
            <p:ph type="title"/>
          </p:nvPr>
        </p:nvSpPr>
        <p:spPr>
          <a:xfrm>
            <a:off x="838200" y="365125"/>
            <a:ext cx="10515600" cy="1325563"/>
          </a:xfrm>
        </p:spPr>
        <p:txBody>
          <a:bodyPr>
            <a:normAutofit/>
          </a:bodyPr>
          <a:lstStyle/>
          <a:p>
            <a:r>
              <a:rPr lang="es-ES" sz="4000" b="1" dirty="0">
                <a:solidFill>
                  <a:srgbClr val="7030A0"/>
                </a:solidFill>
              </a:rPr>
              <a:t>¿</a:t>
            </a:r>
            <a:r>
              <a:rPr lang="es-ES" sz="4000" b="1" u="sng" dirty="0">
                <a:solidFill>
                  <a:srgbClr val="7030A0"/>
                </a:solidFill>
              </a:rPr>
              <a:t>Cómo nos afecta</a:t>
            </a:r>
            <a:r>
              <a:rPr lang="es-ES" sz="4000" b="1" dirty="0">
                <a:solidFill>
                  <a:srgbClr val="7030A0"/>
                </a:solidFill>
              </a:rPr>
              <a:t> el coronavirus SARS-CoV-2?</a:t>
            </a:r>
          </a:p>
        </p:txBody>
      </p:sp>
      <p:sp>
        <p:nvSpPr>
          <p:cNvPr id="13" name="CuadroTexto 12">
            <a:extLst>
              <a:ext uri="{FF2B5EF4-FFF2-40B4-BE49-F238E27FC236}">
                <a16:creationId xmlns:a16="http://schemas.microsoft.com/office/drawing/2014/main" id="{69DB04EC-0983-4D4D-A7F8-AB805B3EC037}"/>
              </a:ext>
            </a:extLst>
          </p:cNvPr>
          <p:cNvSpPr txBox="1"/>
          <p:nvPr/>
        </p:nvSpPr>
        <p:spPr>
          <a:xfrm>
            <a:off x="4758428" y="6620196"/>
            <a:ext cx="7433569" cy="230832"/>
          </a:xfrm>
          <a:prstGeom prst="rect">
            <a:avLst/>
          </a:prstGeom>
          <a:noFill/>
        </p:spPr>
        <p:txBody>
          <a:bodyPr wrap="square" rtlCol="0">
            <a:spAutoFit/>
          </a:bodyPr>
          <a:lstStyle/>
          <a:p>
            <a:pPr algn="r"/>
            <a:r>
              <a:rPr lang="es-ES" sz="900" i="1" dirty="0"/>
              <a:t>D. Gral. de Salud Pública. Unidad de Educación para la Salud. Extremadura, agosto-septiembre 2021 (3ª actualización).</a:t>
            </a:r>
          </a:p>
        </p:txBody>
      </p:sp>
      <p:pic>
        <p:nvPicPr>
          <p:cNvPr id="12" name="Imagen 11" descr="Imagen que contiene alimentos, dibujo&#10;&#10;Descripción generada automáticamente">
            <a:extLst>
              <a:ext uri="{FF2B5EF4-FFF2-40B4-BE49-F238E27FC236}">
                <a16:creationId xmlns:a16="http://schemas.microsoft.com/office/drawing/2014/main" id="{FF320048-5FFF-4112-802C-81FF92CBC612}"/>
              </a:ext>
            </a:extLst>
          </p:cNvPr>
          <p:cNvPicPr>
            <a:picLocks noChangeAspect="1"/>
          </p:cNvPicPr>
          <p:nvPr/>
        </p:nvPicPr>
        <p:blipFill>
          <a:blip r:embed="rId2">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9772072" y="1611504"/>
            <a:ext cx="2176890" cy="1935896"/>
          </a:xfrm>
          <a:prstGeom prst="rect">
            <a:avLst/>
          </a:prstGeom>
        </p:spPr>
      </p:pic>
      <p:pic>
        <p:nvPicPr>
          <p:cNvPr id="14" name="Imagen 13" descr="Imagen que contiene Texto&#10;&#10;Descripción generada automáticamente">
            <a:extLst>
              <a:ext uri="{FF2B5EF4-FFF2-40B4-BE49-F238E27FC236}">
                <a16:creationId xmlns:a16="http://schemas.microsoft.com/office/drawing/2014/main" id="{743E4666-00FC-43A0-BA49-C7F5911CB123}"/>
              </a:ext>
            </a:extLst>
          </p:cNvPr>
          <p:cNvPicPr>
            <a:picLocks noChangeAspect="1"/>
          </p:cNvPicPr>
          <p:nvPr/>
        </p:nvPicPr>
        <p:blipFill>
          <a:blip r:embed="rId3">
            <a:clrChange>
              <a:clrFrom>
                <a:srgbClr val="FFE699"/>
              </a:clrFrom>
              <a:clrTo>
                <a:srgbClr val="FFE699">
                  <a:alpha val="0"/>
                </a:srgbClr>
              </a:clrTo>
            </a:clrChange>
            <a:extLst>
              <a:ext uri="{28A0092B-C50C-407E-A947-70E740481C1C}">
                <a14:useLocalDpi xmlns:a14="http://schemas.microsoft.com/office/drawing/2010/main" val="0"/>
              </a:ext>
            </a:extLst>
          </a:blip>
          <a:stretch>
            <a:fillRect/>
          </a:stretch>
        </p:blipFill>
        <p:spPr>
          <a:xfrm>
            <a:off x="0" y="6109822"/>
            <a:ext cx="1231499" cy="780356"/>
          </a:xfrm>
          <a:prstGeom prst="rect">
            <a:avLst/>
          </a:prstGeom>
        </p:spPr>
      </p:pic>
      <p:pic>
        <p:nvPicPr>
          <p:cNvPr id="15" name="Imagen 14" descr="Imagen que contiene alimentos, dibujo&#10;&#10;Descripción generada automáticamente">
            <a:extLst>
              <a:ext uri="{FF2B5EF4-FFF2-40B4-BE49-F238E27FC236}">
                <a16:creationId xmlns:a16="http://schemas.microsoft.com/office/drawing/2014/main" id="{A08ED05C-C844-40AC-B280-E377781EDF74}"/>
              </a:ext>
            </a:extLst>
          </p:cNvPr>
          <p:cNvPicPr>
            <a:picLocks noChangeAspect="1"/>
          </p:cNvPicPr>
          <p:nvPr/>
        </p:nvPicPr>
        <p:blipFill>
          <a:blip r:embed="rId2">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11320707" y="5766476"/>
            <a:ext cx="496205" cy="441272"/>
          </a:xfrm>
          <a:prstGeom prst="rect">
            <a:avLst/>
          </a:prstGeom>
        </p:spPr>
      </p:pic>
      <p:pic>
        <p:nvPicPr>
          <p:cNvPr id="16" name="Imagen 15" descr="Imagen que contiene alimentos, dibujo&#10;&#10;Descripción generada automáticamente">
            <a:extLst>
              <a:ext uri="{FF2B5EF4-FFF2-40B4-BE49-F238E27FC236}">
                <a16:creationId xmlns:a16="http://schemas.microsoft.com/office/drawing/2014/main" id="{73E88B3B-1990-4BD9-916D-8D3747F5785F}"/>
              </a:ext>
            </a:extLst>
          </p:cNvPr>
          <p:cNvPicPr>
            <a:picLocks noChangeAspect="1"/>
          </p:cNvPicPr>
          <p:nvPr/>
        </p:nvPicPr>
        <p:blipFill>
          <a:blip r:embed="rId2">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341995" y="2764025"/>
            <a:ext cx="496205" cy="441272"/>
          </a:xfrm>
          <a:prstGeom prst="rect">
            <a:avLst/>
          </a:prstGeom>
        </p:spPr>
      </p:pic>
      <p:pic>
        <p:nvPicPr>
          <p:cNvPr id="17" name="Imagen 16" descr="Imagen que contiene juego, interior, texto&#10;&#10;Descripción generada automáticamente">
            <a:extLst>
              <a:ext uri="{FF2B5EF4-FFF2-40B4-BE49-F238E27FC236}">
                <a16:creationId xmlns:a16="http://schemas.microsoft.com/office/drawing/2014/main" id="{EC71B57F-C1B7-4831-A9C0-B35A889C9C9C}"/>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45621" y="0"/>
            <a:ext cx="1246379" cy="1246379"/>
          </a:xfrm>
          <a:prstGeom prst="rect">
            <a:avLst/>
          </a:prstGeom>
        </p:spPr>
      </p:pic>
      <p:sp>
        <p:nvSpPr>
          <p:cNvPr id="18" name="Título 1">
            <a:extLst>
              <a:ext uri="{FF2B5EF4-FFF2-40B4-BE49-F238E27FC236}">
                <a16:creationId xmlns:a16="http://schemas.microsoft.com/office/drawing/2014/main" id="{70130097-9AF4-49B8-A5F1-FD250D753218}"/>
              </a:ext>
            </a:extLst>
          </p:cNvPr>
          <p:cNvSpPr txBox="1">
            <a:spLocks/>
          </p:cNvSpPr>
          <p:nvPr/>
        </p:nvSpPr>
        <p:spPr>
          <a:xfrm>
            <a:off x="0" y="0"/>
            <a:ext cx="10164386" cy="44127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1800" b="1" dirty="0">
                <a:solidFill>
                  <a:schemeClr val="accent2">
                    <a:lumMod val="75000"/>
                  </a:schemeClr>
                </a:solidFill>
              </a:rPr>
              <a:t>Medidas preventivas básicas frente a COVID-19 en centros educativos</a:t>
            </a:r>
          </a:p>
        </p:txBody>
      </p:sp>
    </p:spTree>
    <p:extLst>
      <p:ext uri="{BB962C8B-B14F-4D97-AF65-F5344CB8AC3E}">
        <p14:creationId xmlns:p14="http://schemas.microsoft.com/office/powerpoint/2010/main" val="25723724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AD00107-BED7-4D69-A240-FEE7F7B825FC}"/>
              </a:ext>
            </a:extLst>
          </p:cNvPr>
          <p:cNvSpPr>
            <a:spLocks noGrp="1"/>
          </p:cNvSpPr>
          <p:nvPr>
            <p:ph idx="1"/>
          </p:nvPr>
        </p:nvSpPr>
        <p:spPr>
          <a:xfrm>
            <a:off x="838199" y="1407154"/>
            <a:ext cx="11110762" cy="5443874"/>
          </a:xfrm>
        </p:spPr>
        <p:txBody>
          <a:bodyPr>
            <a:normAutofit/>
          </a:bodyPr>
          <a:lstStyle/>
          <a:p>
            <a:pPr lvl="1"/>
            <a:r>
              <a:rPr lang="es-ES" dirty="0"/>
              <a:t>Por respirar </a:t>
            </a:r>
            <a:r>
              <a:rPr lang="es-ES" b="1" u="sng" dirty="0">
                <a:solidFill>
                  <a:srgbClr val="7030A0"/>
                </a:solidFill>
              </a:rPr>
              <a:t>gotitas microscópicas</a:t>
            </a:r>
            <a:r>
              <a:rPr lang="es-ES" b="1" dirty="0">
                <a:solidFill>
                  <a:srgbClr val="7030A0"/>
                </a:solidFill>
              </a:rPr>
              <a:t> </a:t>
            </a:r>
            <a:r>
              <a:rPr lang="es-ES" dirty="0"/>
              <a:t>expulsadas por una persona infectada al hablar, toser, etc.</a:t>
            </a:r>
          </a:p>
          <a:p>
            <a:pPr marL="1371600" lvl="3" indent="0">
              <a:buNone/>
            </a:pPr>
            <a:endParaRPr lang="es-ES" dirty="0"/>
          </a:p>
          <a:p>
            <a:pPr lvl="1"/>
            <a:r>
              <a:rPr lang="es-ES" dirty="0"/>
              <a:t>Por </a:t>
            </a:r>
            <a:r>
              <a:rPr lang="es-ES" b="1" u="sng" dirty="0">
                <a:solidFill>
                  <a:srgbClr val="7030A0"/>
                </a:solidFill>
              </a:rPr>
              <a:t>vía aérea</a:t>
            </a:r>
            <a:r>
              <a:rPr lang="es-ES" dirty="0"/>
              <a:t> (similar a la anterior, pero con gotitas todavía más pequeñas: “</a:t>
            </a:r>
            <a:r>
              <a:rPr lang="es-ES" b="1" u="sng" dirty="0">
                <a:solidFill>
                  <a:srgbClr val="7030A0"/>
                </a:solidFill>
              </a:rPr>
              <a:t>aerosoles</a:t>
            </a:r>
            <a:r>
              <a:rPr lang="es-ES" dirty="0"/>
              <a:t>”). </a:t>
            </a:r>
          </a:p>
          <a:p>
            <a:pPr marL="1371600" lvl="3" indent="0">
              <a:buNone/>
            </a:pPr>
            <a:endParaRPr lang="es-ES" dirty="0"/>
          </a:p>
          <a:p>
            <a:pPr lvl="1"/>
            <a:r>
              <a:rPr lang="es-ES" dirty="0"/>
              <a:t>Por tocar </a:t>
            </a:r>
            <a:r>
              <a:rPr lang="es-ES" b="1" u="sng" dirty="0">
                <a:solidFill>
                  <a:srgbClr val="7030A0"/>
                </a:solidFill>
              </a:rPr>
              <a:t>objetos</a:t>
            </a:r>
            <a:r>
              <a:rPr lang="es-ES" dirty="0"/>
              <a:t> contaminados con el virus y luego tocarnos la cara (ojos, boca, nariz).</a:t>
            </a:r>
          </a:p>
          <a:p>
            <a:pPr lvl="3"/>
            <a:endParaRPr lang="es-ES" dirty="0"/>
          </a:p>
          <a:p>
            <a:pPr lvl="1"/>
            <a:r>
              <a:rPr lang="es-ES" dirty="0"/>
              <a:t>Por </a:t>
            </a:r>
            <a:r>
              <a:rPr lang="es-ES" b="1" u="sng" dirty="0">
                <a:solidFill>
                  <a:srgbClr val="7030A0"/>
                </a:solidFill>
              </a:rPr>
              <a:t>saliva</a:t>
            </a:r>
            <a:r>
              <a:rPr lang="es-ES" dirty="0"/>
              <a:t>. </a:t>
            </a:r>
          </a:p>
        </p:txBody>
      </p:sp>
      <p:sp>
        <p:nvSpPr>
          <p:cNvPr id="5" name="Título 1">
            <a:extLst>
              <a:ext uri="{FF2B5EF4-FFF2-40B4-BE49-F238E27FC236}">
                <a16:creationId xmlns:a16="http://schemas.microsoft.com/office/drawing/2014/main" id="{7F2425F3-D62C-4976-8CE2-F47D3FFFD15E}"/>
              </a:ext>
            </a:extLst>
          </p:cNvPr>
          <p:cNvSpPr>
            <a:spLocks noGrp="1"/>
          </p:cNvSpPr>
          <p:nvPr>
            <p:ph type="title"/>
          </p:nvPr>
        </p:nvSpPr>
        <p:spPr>
          <a:xfrm>
            <a:off x="838200" y="365125"/>
            <a:ext cx="10515600" cy="1325563"/>
          </a:xfrm>
        </p:spPr>
        <p:txBody>
          <a:bodyPr>
            <a:normAutofit/>
          </a:bodyPr>
          <a:lstStyle/>
          <a:p>
            <a:r>
              <a:rPr lang="es-ES" sz="4000" b="1" dirty="0">
                <a:solidFill>
                  <a:srgbClr val="7030A0"/>
                </a:solidFill>
              </a:rPr>
              <a:t>¿</a:t>
            </a:r>
            <a:r>
              <a:rPr lang="es-ES" sz="4000" b="1" u="sng" dirty="0">
                <a:solidFill>
                  <a:srgbClr val="7030A0"/>
                </a:solidFill>
              </a:rPr>
              <a:t>Cómo se transmite</a:t>
            </a:r>
            <a:r>
              <a:rPr lang="es-ES" sz="4000" b="1" dirty="0">
                <a:solidFill>
                  <a:srgbClr val="7030A0"/>
                </a:solidFill>
              </a:rPr>
              <a:t> el coronavirus SARS-CoV-2?</a:t>
            </a:r>
          </a:p>
        </p:txBody>
      </p:sp>
      <p:sp>
        <p:nvSpPr>
          <p:cNvPr id="6" name="CuadroTexto 5">
            <a:extLst>
              <a:ext uri="{FF2B5EF4-FFF2-40B4-BE49-F238E27FC236}">
                <a16:creationId xmlns:a16="http://schemas.microsoft.com/office/drawing/2014/main" id="{8FA043BF-9A39-4850-990C-62A091BA3883}"/>
              </a:ext>
            </a:extLst>
          </p:cNvPr>
          <p:cNvSpPr txBox="1"/>
          <p:nvPr/>
        </p:nvSpPr>
        <p:spPr>
          <a:xfrm>
            <a:off x="8005034" y="5690489"/>
            <a:ext cx="3943927" cy="923330"/>
          </a:xfrm>
          <a:prstGeom prst="rect">
            <a:avLst/>
          </a:prstGeom>
          <a:solidFill>
            <a:srgbClr val="FFFF00"/>
          </a:solidFill>
          <a:ln>
            <a:solidFill>
              <a:srgbClr val="FF0000"/>
            </a:solidFill>
          </a:ln>
        </p:spPr>
        <p:txBody>
          <a:bodyPr wrap="square" rtlCol="0">
            <a:spAutoFit/>
          </a:bodyPr>
          <a:lstStyle/>
          <a:p>
            <a:pPr algn="ctr"/>
            <a:r>
              <a:rPr lang="es-ES" b="1" dirty="0">
                <a:solidFill>
                  <a:srgbClr val="0070C0"/>
                </a:solidFill>
              </a:rPr>
              <a:t>Las personas infectadas que no tienen síntomas (asintomáticas) también pueden transmitir el virus.</a:t>
            </a:r>
          </a:p>
        </p:txBody>
      </p:sp>
      <p:pic>
        <p:nvPicPr>
          <p:cNvPr id="11" name="Imagen 10" descr="Imagen que contiene alimentos, dibujo&#10;&#10;Descripción generada automáticamente">
            <a:extLst>
              <a:ext uri="{FF2B5EF4-FFF2-40B4-BE49-F238E27FC236}">
                <a16:creationId xmlns:a16="http://schemas.microsoft.com/office/drawing/2014/main" id="{C7A88840-69AE-4095-8AE7-41CA56F27151}"/>
              </a:ext>
            </a:extLst>
          </p:cNvPr>
          <p:cNvPicPr>
            <a:picLocks noChangeAspect="1"/>
          </p:cNvPicPr>
          <p:nvPr/>
        </p:nvPicPr>
        <p:blipFill>
          <a:blip r:embed="rId2">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10857595" y="4579080"/>
            <a:ext cx="496205" cy="441272"/>
          </a:xfrm>
          <a:prstGeom prst="rect">
            <a:avLst/>
          </a:prstGeom>
        </p:spPr>
      </p:pic>
      <p:pic>
        <p:nvPicPr>
          <p:cNvPr id="12" name="Imagen 11" descr="Imagen que contiene alimentos, dibujo&#10;&#10;Descripción generada automáticamente">
            <a:extLst>
              <a:ext uri="{FF2B5EF4-FFF2-40B4-BE49-F238E27FC236}">
                <a16:creationId xmlns:a16="http://schemas.microsoft.com/office/drawing/2014/main" id="{7F8A9F8A-F723-4D7E-99A4-E48F47D01C82}"/>
              </a:ext>
            </a:extLst>
          </p:cNvPr>
          <p:cNvPicPr>
            <a:picLocks noChangeAspect="1"/>
          </p:cNvPicPr>
          <p:nvPr/>
        </p:nvPicPr>
        <p:blipFill>
          <a:blip r:embed="rId2">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170996" y="2301989"/>
            <a:ext cx="496205" cy="441272"/>
          </a:xfrm>
          <a:prstGeom prst="rect">
            <a:avLst/>
          </a:prstGeom>
        </p:spPr>
      </p:pic>
      <p:sp>
        <p:nvSpPr>
          <p:cNvPr id="14" name="CuadroTexto 13">
            <a:extLst>
              <a:ext uri="{FF2B5EF4-FFF2-40B4-BE49-F238E27FC236}">
                <a16:creationId xmlns:a16="http://schemas.microsoft.com/office/drawing/2014/main" id="{017B8C6A-E30D-4876-A8A4-3EB0B807B0B1}"/>
              </a:ext>
            </a:extLst>
          </p:cNvPr>
          <p:cNvSpPr txBox="1"/>
          <p:nvPr/>
        </p:nvSpPr>
        <p:spPr>
          <a:xfrm>
            <a:off x="4758428" y="6620196"/>
            <a:ext cx="7433569" cy="230832"/>
          </a:xfrm>
          <a:prstGeom prst="rect">
            <a:avLst/>
          </a:prstGeom>
          <a:noFill/>
        </p:spPr>
        <p:txBody>
          <a:bodyPr wrap="square" rtlCol="0">
            <a:spAutoFit/>
          </a:bodyPr>
          <a:lstStyle/>
          <a:p>
            <a:pPr algn="r"/>
            <a:r>
              <a:rPr lang="es-ES" sz="900" i="1" dirty="0"/>
              <a:t>D. Gral. de Salud Pública. Unidad de Educación para la Salud. Extremadura, agosto-septiembre 2021 (3ª actualización).</a:t>
            </a:r>
          </a:p>
        </p:txBody>
      </p:sp>
      <p:pic>
        <p:nvPicPr>
          <p:cNvPr id="13" name="Imagen 12" descr="Imagen que contiene alimentos, dibujo&#10;&#10;Descripción generada automáticamente">
            <a:extLst>
              <a:ext uri="{FF2B5EF4-FFF2-40B4-BE49-F238E27FC236}">
                <a16:creationId xmlns:a16="http://schemas.microsoft.com/office/drawing/2014/main" id="{A61778E7-8905-4203-954A-02B3BAECB437}"/>
              </a:ext>
            </a:extLst>
          </p:cNvPr>
          <p:cNvPicPr>
            <a:picLocks noChangeAspect="1"/>
          </p:cNvPicPr>
          <p:nvPr/>
        </p:nvPicPr>
        <p:blipFill>
          <a:blip r:embed="rId2">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3669983" y="4847141"/>
            <a:ext cx="2176890" cy="1935896"/>
          </a:xfrm>
          <a:prstGeom prst="rect">
            <a:avLst/>
          </a:prstGeom>
        </p:spPr>
      </p:pic>
      <p:pic>
        <p:nvPicPr>
          <p:cNvPr id="15" name="Imagen 14" descr="Imagen que contiene Texto&#10;&#10;Descripción generada automáticamente">
            <a:extLst>
              <a:ext uri="{FF2B5EF4-FFF2-40B4-BE49-F238E27FC236}">
                <a16:creationId xmlns:a16="http://schemas.microsoft.com/office/drawing/2014/main" id="{2B351424-3C7E-49C5-885C-E077EE0CC5C4}"/>
              </a:ext>
            </a:extLst>
          </p:cNvPr>
          <p:cNvPicPr>
            <a:picLocks noChangeAspect="1"/>
          </p:cNvPicPr>
          <p:nvPr/>
        </p:nvPicPr>
        <p:blipFill>
          <a:blip r:embed="rId3">
            <a:clrChange>
              <a:clrFrom>
                <a:srgbClr val="FFE699"/>
              </a:clrFrom>
              <a:clrTo>
                <a:srgbClr val="FFE699">
                  <a:alpha val="0"/>
                </a:srgbClr>
              </a:clrTo>
            </a:clrChange>
            <a:extLst>
              <a:ext uri="{28A0092B-C50C-407E-A947-70E740481C1C}">
                <a14:useLocalDpi xmlns:a14="http://schemas.microsoft.com/office/drawing/2010/main" val="0"/>
              </a:ext>
            </a:extLst>
          </a:blip>
          <a:stretch>
            <a:fillRect/>
          </a:stretch>
        </p:blipFill>
        <p:spPr>
          <a:xfrm>
            <a:off x="0" y="6109822"/>
            <a:ext cx="1231499" cy="780356"/>
          </a:xfrm>
          <a:prstGeom prst="rect">
            <a:avLst/>
          </a:prstGeom>
        </p:spPr>
      </p:pic>
      <p:pic>
        <p:nvPicPr>
          <p:cNvPr id="16" name="Imagen 15" descr="Imagen que contiene juego, interior, texto&#10;&#10;Descripción generada automáticamente">
            <a:extLst>
              <a:ext uri="{FF2B5EF4-FFF2-40B4-BE49-F238E27FC236}">
                <a16:creationId xmlns:a16="http://schemas.microsoft.com/office/drawing/2014/main" id="{C3544D31-0DF6-44BC-8286-DD2C8ED9966D}"/>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45621" y="0"/>
            <a:ext cx="1246379" cy="1246379"/>
          </a:xfrm>
          <a:prstGeom prst="rect">
            <a:avLst/>
          </a:prstGeom>
        </p:spPr>
      </p:pic>
      <p:sp>
        <p:nvSpPr>
          <p:cNvPr id="17" name="Título 1">
            <a:extLst>
              <a:ext uri="{FF2B5EF4-FFF2-40B4-BE49-F238E27FC236}">
                <a16:creationId xmlns:a16="http://schemas.microsoft.com/office/drawing/2014/main" id="{D7B4E648-A661-49B7-840D-A2B2BC2334FB}"/>
              </a:ext>
            </a:extLst>
          </p:cNvPr>
          <p:cNvSpPr txBox="1">
            <a:spLocks/>
          </p:cNvSpPr>
          <p:nvPr/>
        </p:nvSpPr>
        <p:spPr>
          <a:xfrm>
            <a:off x="0" y="0"/>
            <a:ext cx="10164386" cy="44127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1800" b="1" dirty="0">
                <a:solidFill>
                  <a:schemeClr val="accent2">
                    <a:lumMod val="75000"/>
                  </a:schemeClr>
                </a:solidFill>
              </a:rPr>
              <a:t>Medidas preventivas básicas frente a COVID-19 en centros educativos</a:t>
            </a:r>
          </a:p>
        </p:txBody>
      </p:sp>
    </p:spTree>
    <p:extLst>
      <p:ext uri="{BB962C8B-B14F-4D97-AF65-F5344CB8AC3E}">
        <p14:creationId xmlns:p14="http://schemas.microsoft.com/office/powerpoint/2010/main" val="18420088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Imagen que contiene Texto&#10;&#10;Descripción generada automáticamente">
            <a:extLst>
              <a:ext uri="{FF2B5EF4-FFF2-40B4-BE49-F238E27FC236}">
                <a16:creationId xmlns:a16="http://schemas.microsoft.com/office/drawing/2014/main" id="{4AF0231B-EBE6-4711-823E-28B7415F24FC}"/>
              </a:ext>
            </a:extLst>
          </p:cNvPr>
          <p:cNvPicPr>
            <a:picLocks noChangeAspect="1"/>
          </p:cNvPicPr>
          <p:nvPr/>
        </p:nvPicPr>
        <p:blipFill>
          <a:blip r:embed="rId2">
            <a:clrChange>
              <a:clrFrom>
                <a:srgbClr val="FFE699"/>
              </a:clrFrom>
              <a:clrTo>
                <a:srgbClr val="FFE699">
                  <a:alpha val="0"/>
                </a:srgbClr>
              </a:clrTo>
            </a:clrChange>
            <a:extLst>
              <a:ext uri="{28A0092B-C50C-407E-A947-70E740481C1C}">
                <a14:useLocalDpi xmlns:a14="http://schemas.microsoft.com/office/drawing/2010/main" val="0"/>
              </a:ext>
            </a:extLst>
          </a:blip>
          <a:stretch>
            <a:fillRect/>
          </a:stretch>
        </p:blipFill>
        <p:spPr>
          <a:xfrm>
            <a:off x="0" y="6109822"/>
            <a:ext cx="1231499" cy="780356"/>
          </a:xfrm>
          <a:prstGeom prst="rect">
            <a:avLst/>
          </a:prstGeom>
        </p:spPr>
      </p:pic>
      <p:pic>
        <p:nvPicPr>
          <p:cNvPr id="3" name="Imagen 2" descr="Imagen que contiene juego, interior, texto&#10;&#10;Descripción generada automáticamente">
            <a:extLst>
              <a:ext uri="{FF2B5EF4-FFF2-40B4-BE49-F238E27FC236}">
                <a16:creationId xmlns:a16="http://schemas.microsoft.com/office/drawing/2014/main" id="{FC9E4788-4AC8-44C9-8923-F1DC05B7AB51}"/>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45621" y="0"/>
            <a:ext cx="1246379" cy="1246379"/>
          </a:xfrm>
          <a:prstGeom prst="rect">
            <a:avLst/>
          </a:prstGeom>
        </p:spPr>
      </p:pic>
      <p:sp>
        <p:nvSpPr>
          <p:cNvPr id="4" name="Título 1">
            <a:extLst>
              <a:ext uri="{FF2B5EF4-FFF2-40B4-BE49-F238E27FC236}">
                <a16:creationId xmlns:a16="http://schemas.microsoft.com/office/drawing/2014/main" id="{9D5048F6-39C6-487F-AE89-C62FB782284E}"/>
              </a:ext>
            </a:extLst>
          </p:cNvPr>
          <p:cNvSpPr txBox="1">
            <a:spLocks/>
          </p:cNvSpPr>
          <p:nvPr/>
        </p:nvSpPr>
        <p:spPr>
          <a:xfrm>
            <a:off x="889520" y="2272937"/>
            <a:ext cx="10412960" cy="2312125"/>
          </a:xfrm>
          <a:prstGeom prst="rect">
            <a:avLst/>
          </a:prstGeom>
          <a:solidFill>
            <a:srgbClr val="FFFF00"/>
          </a:solidFill>
        </p:spPr>
        <p:txBody>
          <a:bodyP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7200" b="1" dirty="0">
                <a:solidFill>
                  <a:srgbClr val="7030A0"/>
                </a:solidFill>
              </a:rPr>
              <a:t>¿Qué podemos hacer para disminuir el riesgo de contagiarnos?</a:t>
            </a:r>
          </a:p>
        </p:txBody>
      </p:sp>
      <p:pic>
        <p:nvPicPr>
          <p:cNvPr id="5" name="Imagen 4" descr="Imagen que contiene alimentos, dibujo&#10;&#10;Descripción generada automáticamente">
            <a:extLst>
              <a:ext uri="{FF2B5EF4-FFF2-40B4-BE49-F238E27FC236}">
                <a16:creationId xmlns:a16="http://schemas.microsoft.com/office/drawing/2014/main" id="{14D264C0-2CD0-438C-92EA-C151575E5956}"/>
              </a:ext>
            </a:extLst>
          </p:cNvPr>
          <p:cNvPicPr>
            <a:picLocks noChangeAspect="1"/>
          </p:cNvPicPr>
          <p:nvPr/>
        </p:nvPicPr>
        <p:blipFill>
          <a:blip r:embed="rId4">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602705" y="527541"/>
            <a:ext cx="496205" cy="441272"/>
          </a:xfrm>
          <a:prstGeom prst="rect">
            <a:avLst/>
          </a:prstGeom>
        </p:spPr>
      </p:pic>
      <p:pic>
        <p:nvPicPr>
          <p:cNvPr id="6" name="Imagen 5" descr="Imagen que contiene alimentos, dibujo&#10;&#10;Descripción generada automáticamente">
            <a:extLst>
              <a:ext uri="{FF2B5EF4-FFF2-40B4-BE49-F238E27FC236}">
                <a16:creationId xmlns:a16="http://schemas.microsoft.com/office/drawing/2014/main" id="{96634862-D112-4D96-A531-5C59C5449095}"/>
              </a:ext>
            </a:extLst>
          </p:cNvPr>
          <p:cNvPicPr>
            <a:picLocks noChangeAspect="1"/>
          </p:cNvPicPr>
          <p:nvPr/>
        </p:nvPicPr>
        <p:blipFill>
          <a:blip r:embed="rId4">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8007459" y="1025743"/>
            <a:ext cx="496205" cy="441272"/>
          </a:xfrm>
          <a:prstGeom prst="rect">
            <a:avLst/>
          </a:prstGeom>
        </p:spPr>
      </p:pic>
      <p:pic>
        <p:nvPicPr>
          <p:cNvPr id="7" name="Imagen 6" descr="Imagen que contiene alimentos, dibujo&#10;&#10;Descripción generada automáticamente">
            <a:extLst>
              <a:ext uri="{FF2B5EF4-FFF2-40B4-BE49-F238E27FC236}">
                <a16:creationId xmlns:a16="http://schemas.microsoft.com/office/drawing/2014/main" id="{74A9B15A-E8A4-475C-AA89-76525472E510}"/>
              </a:ext>
            </a:extLst>
          </p:cNvPr>
          <p:cNvPicPr>
            <a:picLocks noChangeAspect="1"/>
          </p:cNvPicPr>
          <p:nvPr/>
        </p:nvPicPr>
        <p:blipFill>
          <a:blip r:embed="rId4">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2562919" y="5461887"/>
            <a:ext cx="496205" cy="441272"/>
          </a:xfrm>
          <a:prstGeom prst="rect">
            <a:avLst/>
          </a:prstGeom>
        </p:spPr>
      </p:pic>
      <p:pic>
        <p:nvPicPr>
          <p:cNvPr id="8" name="Imagen 7" descr="Imagen que contiene alimentos, dibujo&#10;&#10;Descripción generada automáticamente">
            <a:extLst>
              <a:ext uri="{FF2B5EF4-FFF2-40B4-BE49-F238E27FC236}">
                <a16:creationId xmlns:a16="http://schemas.microsoft.com/office/drawing/2014/main" id="{07830074-21B2-47B9-99CA-5415CB3ED4B2}"/>
              </a:ext>
            </a:extLst>
          </p:cNvPr>
          <p:cNvPicPr>
            <a:picLocks noChangeAspect="1"/>
          </p:cNvPicPr>
          <p:nvPr/>
        </p:nvPicPr>
        <p:blipFill>
          <a:blip r:embed="rId4">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11072605" y="6279364"/>
            <a:ext cx="496205" cy="441272"/>
          </a:xfrm>
          <a:prstGeom prst="rect">
            <a:avLst/>
          </a:prstGeom>
        </p:spPr>
      </p:pic>
      <p:sp>
        <p:nvSpPr>
          <p:cNvPr id="9" name="Título 1">
            <a:extLst>
              <a:ext uri="{FF2B5EF4-FFF2-40B4-BE49-F238E27FC236}">
                <a16:creationId xmlns:a16="http://schemas.microsoft.com/office/drawing/2014/main" id="{7ADE355B-5A69-4CC8-A38F-B9F51E03546B}"/>
              </a:ext>
            </a:extLst>
          </p:cNvPr>
          <p:cNvSpPr txBox="1">
            <a:spLocks/>
          </p:cNvSpPr>
          <p:nvPr/>
        </p:nvSpPr>
        <p:spPr>
          <a:xfrm>
            <a:off x="0" y="0"/>
            <a:ext cx="10164386" cy="44127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1800" b="1" dirty="0">
                <a:solidFill>
                  <a:schemeClr val="accent2">
                    <a:lumMod val="75000"/>
                  </a:schemeClr>
                </a:solidFill>
              </a:rPr>
              <a:t>Medidas preventivas básicas frente a COVID-19 en centros educativos</a:t>
            </a:r>
          </a:p>
        </p:txBody>
      </p:sp>
    </p:spTree>
    <p:extLst>
      <p:ext uri="{BB962C8B-B14F-4D97-AF65-F5344CB8AC3E}">
        <p14:creationId xmlns:p14="http://schemas.microsoft.com/office/powerpoint/2010/main" val="3720786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64EA2F-BFA2-40C9-B505-4A5C4CC6384E}"/>
              </a:ext>
            </a:extLst>
          </p:cNvPr>
          <p:cNvSpPr>
            <a:spLocks noGrp="1"/>
          </p:cNvSpPr>
          <p:nvPr>
            <p:ph type="title"/>
          </p:nvPr>
        </p:nvSpPr>
        <p:spPr/>
        <p:txBody>
          <a:bodyPr/>
          <a:lstStyle/>
          <a:p>
            <a:r>
              <a:rPr lang="es-ES" b="1" dirty="0">
                <a:solidFill>
                  <a:srgbClr val="FF0000"/>
                </a:solidFill>
              </a:rPr>
              <a:t>1. Usa mascarilla.</a:t>
            </a:r>
          </a:p>
        </p:txBody>
      </p:sp>
      <p:sp>
        <p:nvSpPr>
          <p:cNvPr id="8" name="Marcador de contenido 2">
            <a:extLst>
              <a:ext uri="{FF2B5EF4-FFF2-40B4-BE49-F238E27FC236}">
                <a16:creationId xmlns:a16="http://schemas.microsoft.com/office/drawing/2014/main" id="{6A2FFD75-6C33-4D57-99EA-103C84125319}"/>
              </a:ext>
            </a:extLst>
          </p:cNvPr>
          <p:cNvSpPr>
            <a:spLocks noGrp="1"/>
          </p:cNvSpPr>
          <p:nvPr>
            <p:ph idx="1"/>
          </p:nvPr>
        </p:nvSpPr>
        <p:spPr>
          <a:xfrm>
            <a:off x="7541880" y="1825624"/>
            <a:ext cx="4162887" cy="4794571"/>
          </a:xfrm>
        </p:spPr>
        <p:txBody>
          <a:bodyPr>
            <a:normAutofit lnSpcReduction="10000"/>
          </a:bodyPr>
          <a:lstStyle/>
          <a:p>
            <a:r>
              <a:rPr lang="es-ES" b="1" u="sng" dirty="0">
                <a:solidFill>
                  <a:srgbClr val="0070C0"/>
                </a:solidFill>
              </a:rPr>
              <a:t>¿Por qué?</a:t>
            </a:r>
          </a:p>
          <a:p>
            <a:pPr lvl="1"/>
            <a:r>
              <a:rPr lang="es-ES" dirty="0"/>
              <a:t>Porque</a:t>
            </a:r>
            <a:r>
              <a:rPr lang="es-ES" b="1" dirty="0"/>
              <a:t> </a:t>
            </a:r>
            <a:r>
              <a:rPr lang="es-ES" b="1" dirty="0">
                <a:solidFill>
                  <a:srgbClr val="0070C0"/>
                </a:solidFill>
              </a:rPr>
              <a:t>la mascarilla </a:t>
            </a:r>
            <a:r>
              <a:rPr lang="es-ES" b="1" u="sng" dirty="0">
                <a:solidFill>
                  <a:srgbClr val="0070C0"/>
                </a:solidFill>
              </a:rPr>
              <a:t>limita</a:t>
            </a:r>
            <a:r>
              <a:rPr lang="es-ES" b="1" dirty="0">
                <a:solidFill>
                  <a:srgbClr val="0070C0"/>
                </a:solidFill>
              </a:rPr>
              <a:t> la </a:t>
            </a:r>
            <a:r>
              <a:rPr lang="es-ES" b="1" u="sng" dirty="0">
                <a:solidFill>
                  <a:srgbClr val="0070C0"/>
                </a:solidFill>
              </a:rPr>
              <a:t>salida</a:t>
            </a:r>
            <a:r>
              <a:rPr lang="es-ES" b="1" dirty="0">
                <a:solidFill>
                  <a:srgbClr val="0070C0"/>
                </a:solidFill>
              </a:rPr>
              <a:t> de gotitas respiratorias</a:t>
            </a:r>
            <a:r>
              <a:rPr lang="es-ES" dirty="0">
                <a:solidFill>
                  <a:srgbClr val="0070C0"/>
                </a:solidFill>
              </a:rPr>
              <a:t>.</a:t>
            </a:r>
            <a:r>
              <a:rPr lang="es-ES" dirty="0">
                <a:solidFill>
                  <a:srgbClr val="000000"/>
                </a:solidFill>
              </a:rPr>
              <a:t> También </a:t>
            </a:r>
            <a:r>
              <a:rPr lang="es-ES" u="sng" dirty="0">
                <a:solidFill>
                  <a:srgbClr val="000000"/>
                </a:solidFill>
              </a:rPr>
              <a:t>reduce la posibilidad de respirar esas gotitas</a:t>
            </a:r>
            <a:r>
              <a:rPr lang="es-ES" dirty="0">
                <a:solidFill>
                  <a:srgbClr val="000000"/>
                </a:solidFill>
              </a:rPr>
              <a:t>.</a:t>
            </a:r>
          </a:p>
          <a:p>
            <a:pPr lvl="1"/>
            <a:endParaRPr lang="es-ES" dirty="0">
              <a:solidFill>
                <a:srgbClr val="0070C0"/>
              </a:solidFill>
            </a:endParaRPr>
          </a:p>
          <a:p>
            <a:pPr lvl="1"/>
            <a:r>
              <a:rPr lang="es-ES" dirty="0"/>
              <a:t>Estas gotitas respiratorias pueden contener el virus si la persona que las expulsa está infectada.</a:t>
            </a:r>
          </a:p>
          <a:p>
            <a:pPr lvl="1"/>
            <a:endParaRPr lang="es-ES" dirty="0"/>
          </a:p>
          <a:p>
            <a:pPr lvl="1"/>
            <a:r>
              <a:rPr lang="es-ES" dirty="0"/>
              <a:t>La mascarilla </a:t>
            </a:r>
            <a:r>
              <a:rPr lang="es-ES" u="sng" dirty="0"/>
              <a:t>limita mucho la propagación del virus</a:t>
            </a:r>
            <a:r>
              <a:rPr lang="es-ES" dirty="0"/>
              <a:t>.</a:t>
            </a:r>
          </a:p>
        </p:txBody>
      </p:sp>
      <p:sp>
        <p:nvSpPr>
          <p:cNvPr id="12" name="Título 1">
            <a:extLst>
              <a:ext uri="{FF2B5EF4-FFF2-40B4-BE49-F238E27FC236}">
                <a16:creationId xmlns:a16="http://schemas.microsoft.com/office/drawing/2014/main" id="{F5990E89-397A-45F0-9C90-908558067469}"/>
              </a:ext>
            </a:extLst>
          </p:cNvPr>
          <p:cNvSpPr txBox="1">
            <a:spLocks/>
          </p:cNvSpPr>
          <p:nvPr/>
        </p:nvSpPr>
        <p:spPr>
          <a:xfrm>
            <a:off x="-1" y="0"/>
            <a:ext cx="12192001" cy="44127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400" b="1" dirty="0">
                <a:solidFill>
                  <a:srgbClr val="C00000"/>
                </a:solidFill>
              </a:rPr>
              <a:t>Medidas preventivas básicas frente a COVID-19 en centros educativos</a:t>
            </a:r>
          </a:p>
        </p:txBody>
      </p:sp>
      <p:pic>
        <p:nvPicPr>
          <p:cNvPr id="4" name="Imagen 3" descr="Imagen que contiene gato&#10;&#10;Descripción generada automáticamente">
            <a:extLst>
              <a:ext uri="{FF2B5EF4-FFF2-40B4-BE49-F238E27FC236}">
                <a16:creationId xmlns:a16="http://schemas.microsoft.com/office/drawing/2014/main" id="{D58A87F7-418B-4882-93E6-AAA090BBFAE8}"/>
              </a:ext>
            </a:extLst>
          </p:cNvPr>
          <p:cNvPicPr>
            <a:picLocks noChangeAspect="1"/>
          </p:cNvPicPr>
          <p:nvPr/>
        </p:nvPicPr>
        <p:blipFill>
          <a:blip r:embed="rId2">
            <a:clrChange>
              <a:clrFrom>
                <a:srgbClr val="E6FFE6"/>
              </a:clrFrom>
              <a:clrTo>
                <a:srgbClr val="E6FFE6">
                  <a:alpha val="0"/>
                </a:srgbClr>
              </a:clrTo>
            </a:clrChange>
            <a:extLst>
              <a:ext uri="{28A0092B-C50C-407E-A947-70E740481C1C}">
                <a14:useLocalDpi xmlns:a14="http://schemas.microsoft.com/office/drawing/2010/main" val="0"/>
              </a:ext>
            </a:extLst>
          </a:blip>
          <a:stretch>
            <a:fillRect/>
          </a:stretch>
        </p:blipFill>
        <p:spPr>
          <a:xfrm>
            <a:off x="1451488" y="1246379"/>
            <a:ext cx="4926996" cy="5604649"/>
          </a:xfrm>
          <a:prstGeom prst="rect">
            <a:avLst/>
          </a:prstGeom>
        </p:spPr>
      </p:pic>
      <p:sp>
        <p:nvSpPr>
          <p:cNvPr id="17" name="CuadroTexto 16">
            <a:extLst>
              <a:ext uri="{FF2B5EF4-FFF2-40B4-BE49-F238E27FC236}">
                <a16:creationId xmlns:a16="http://schemas.microsoft.com/office/drawing/2014/main" id="{9E070C7D-04BC-4337-A851-B189D6655AFB}"/>
              </a:ext>
            </a:extLst>
          </p:cNvPr>
          <p:cNvSpPr txBox="1"/>
          <p:nvPr/>
        </p:nvSpPr>
        <p:spPr>
          <a:xfrm>
            <a:off x="4758428" y="6620196"/>
            <a:ext cx="7433569" cy="230832"/>
          </a:xfrm>
          <a:prstGeom prst="rect">
            <a:avLst/>
          </a:prstGeom>
          <a:noFill/>
        </p:spPr>
        <p:txBody>
          <a:bodyPr wrap="square" rtlCol="0">
            <a:spAutoFit/>
          </a:bodyPr>
          <a:lstStyle/>
          <a:p>
            <a:pPr algn="r"/>
            <a:r>
              <a:rPr lang="es-ES" sz="900" i="1" dirty="0"/>
              <a:t>D. Gral. de Salud Pública. Unidad de Educación para la Salud. Extremadura, agosto-septiembre 2021 (3ª actualización).</a:t>
            </a:r>
          </a:p>
        </p:txBody>
      </p:sp>
      <p:pic>
        <p:nvPicPr>
          <p:cNvPr id="16" name="Imagen 15" descr="Imagen que contiene Texto&#10;&#10;Descripción generada automáticamente">
            <a:extLst>
              <a:ext uri="{FF2B5EF4-FFF2-40B4-BE49-F238E27FC236}">
                <a16:creationId xmlns:a16="http://schemas.microsoft.com/office/drawing/2014/main" id="{495AE49B-D415-4B4C-9615-D05FF27BC8F2}"/>
              </a:ext>
            </a:extLst>
          </p:cNvPr>
          <p:cNvPicPr>
            <a:picLocks noChangeAspect="1"/>
          </p:cNvPicPr>
          <p:nvPr/>
        </p:nvPicPr>
        <p:blipFill>
          <a:blip r:embed="rId3">
            <a:clrChange>
              <a:clrFrom>
                <a:srgbClr val="FFE699"/>
              </a:clrFrom>
              <a:clrTo>
                <a:srgbClr val="FFE699">
                  <a:alpha val="0"/>
                </a:srgbClr>
              </a:clrTo>
            </a:clrChange>
            <a:extLst>
              <a:ext uri="{28A0092B-C50C-407E-A947-70E740481C1C}">
                <a14:useLocalDpi xmlns:a14="http://schemas.microsoft.com/office/drawing/2010/main" val="0"/>
              </a:ext>
            </a:extLst>
          </a:blip>
          <a:stretch>
            <a:fillRect/>
          </a:stretch>
        </p:blipFill>
        <p:spPr>
          <a:xfrm>
            <a:off x="0" y="6109822"/>
            <a:ext cx="1231499" cy="780356"/>
          </a:xfrm>
          <a:prstGeom prst="rect">
            <a:avLst/>
          </a:prstGeom>
        </p:spPr>
      </p:pic>
      <p:pic>
        <p:nvPicPr>
          <p:cNvPr id="18" name="Imagen 17" descr="Imagen que contiene alimentos, dibujo&#10;&#10;Descripción generada automáticamente">
            <a:extLst>
              <a:ext uri="{FF2B5EF4-FFF2-40B4-BE49-F238E27FC236}">
                <a16:creationId xmlns:a16="http://schemas.microsoft.com/office/drawing/2014/main" id="{B4508434-5EE5-4038-B315-9F2730154F5C}"/>
              </a:ext>
            </a:extLst>
          </p:cNvPr>
          <p:cNvPicPr>
            <a:picLocks noChangeAspect="1"/>
          </p:cNvPicPr>
          <p:nvPr/>
        </p:nvPicPr>
        <p:blipFill>
          <a:blip r:embed="rId4">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597186" y="4284494"/>
            <a:ext cx="496205" cy="441272"/>
          </a:xfrm>
          <a:prstGeom prst="rect">
            <a:avLst/>
          </a:prstGeom>
        </p:spPr>
      </p:pic>
      <p:pic>
        <p:nvPicPr>
          <p:cNvPr id="19" name="Imagen 18" descr="Imagen que contiene alimentos, dibujo&#10;&#10;Descripción generada automáticamente">
            <a:extLst>
              <a:ext uri="{FF2B5EF4-FFF2-40B4-BE49-F238E27FC236}">
                <a16:creationId xmlns:a16="http://schemas.microsoft.com/office/drawing/2014/main" id="{6A08BC5E-115E-48FB-B2EB-B77F3CF173C7}"/>
              </a:ext>
            </a:extLst>
          </p:cNvPr>
          <p:cNvPicPr>
            <a:picLocks noChangeAspect="1"/>
          </p:cNvPicPr>
          <p:nvPr/>
        </p:nvPicPr>
        <p:blipFill>
          <a:blip r:embed="rId4">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6598473" y="5668550"/>
            <a:ext cx="496205" cy="441272"/>
          </a:xfrm>
          <a:prstGeom prst="rect">
            <a:avLst/>
          </a:prstGeom>
        </p:spPr>
      </p:pic>
      <p:pic>
        <p:nvPicPr>
          <p:cNvPr id="20" name="Imagen 19" descr="Imagen que contiene alimentos, dibujo&#10;&#10;Descripción generada automáticamente">
            <a:extLst>
              <a:ext uri="{FF2B5EF4-FFF2-40B4-BE49-F238E27FC236}">
                <a16:creationId xmlns:a16="http://schemas.microsoft.com/office/drawing/2014/main" id="{5817A7D1-BAF0-4318-8AA6-77F4CB47CAFD}"/>
              </a:ext>
            </a:extLst>
          </p:cNvPr>
          <p:cNvPicPr>
            <a:picLocks noChangeAspect="1"/>
          </p:cNvPicPr>
          <p:nvPr/>
        </p:nvPicPr>
        <p:blipFill>
          <a:blip r:embed="rId4">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6299295" y="1096249"/>
            <a:ext cx="496205" cy="441272"/>
          </a:xfrm>
          <a:prstGeom prst="rect">
            <a:avLst/>
          </a:prstGeom>
        </p:spPr>
      </p:pic>
      <p:pic>
        <p:nvPicPr>
          <p:cNvPr id="21" name="Imagen 20" descr="Imagen que contiene juego, interior, texto&#10;&#10;Descripción generada automáticamente">
            <a:extLst>
              <a:ext uri="{FF2B5EF4-FFF2-40B4-BE49-F238E27FC236}">
                <a16:creationId xmlns:a16="http://schemas.microsoft.com/office/drawing/2014/main" id="{473D51E6-3BF9-4BCB-9184-B9D0F7FA6A88}"/>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45621" y="0"/>
            <a:ext cx="1246379" cy="1246379"/>
          </a:xfrm>
          <a:prstGeom prst="rect">
            <a:avLst/>
          </a:prstGeom>
        </p:spPr>
      </p:pic>
      <p:grpSp>
        <p:nvGrpSpPr>
          <p:cNvPr id="6" name="Grupo 5">
            <a:extLst>
              <a:ext uri="{FF2B5EF4-FFF2-40B4-BE49-F238E27FC236}">
                <a16:creationId xmlns:a16="http://schemas.microsoft.com/office/drawing/2014/main" id="{CEDF5D4A-B9A4-4BF2-8761-C8C80F3BCCD5}"/>
              </a:ext>
            </a:extLst>
          </p:cNvPr>
          <p:cNvGrpSpPr/>
          <p:nvPr/>
        </p:nvGrpSpPr>
        <p:grpSpPr>
          <a:xfrm>
            <a:off x="8190067" y="0"/>
            <a:ext cx="2190347" cy="1743891"/>
            <a:chOff x="8190067" y="0"/>
            <a:chExt cx="2190347" cy="1743891"/>
          </a:xfrm>
        </p:grpSpPr>
        <p:sp>
          <p:nvSpPr>
            <p:cNvPr id="3" name="Estrella: 5 puntas 2">
              <a:extLst>
                <a:ext uri="{FF2B5EF4-FFF2-40B4-BE49-F238E27FC236}">
                  <a16:creationId xmlns:a16="http://schemas.microsoft.com/office/drawing/2014/main" id="{31F106D5-A6E3-4DAA-80FB-B5506E9B53D5}"/>
                </a:ext>
              </a:extLst>
            </p:cNvPr>
            <p:cNvSpPr/>
            <p:nvPr/>
          </p:nvSpPr>
          <p:spPr>
            <a:xfrm>
              <a:off x="8190067" y="0"/>
              <a:ext cx="2190347" cy="1743891"/>
            </a:xfrm>
            <a:prstGeom prst="star5">
              <a:avLst>
                <a:gd name="adj" fmla="val 31441"/>
                <a:gd name="hf" fmla="val 105146"/>
                <a:gd name="vf" fmla="val 1105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CuadroTexto 4">
              <a:extLst>
                <a:ext uri="{FF2B5EF4-FFF2-40B4-BE49-F238E27FC236}">
                  <a16:creationId xmlns:a16="http://schemas.microsoft.com/office/drawing/2014/main" id="{2292A9AF-A995-469B-9112-B23736BFEAC6}"/>
                </a:ext>
              </a:extLst>
            </p:cNvPr>
            <p:cNvSpPr txBox="1"/>
            <p:nvPr/>
          </p:nvSpPr>
          <p:spPr>
            <a:xfrm>
              <a:off x="8549024" y="523005"/>
              <a:ext cx="1500327" cy="923330"/>
            </a:xfrm>
            <a:prstGeom prst="rect">
              <a:avLst/>
            </a:prstGeom>
            <a:noFill/>
          </p:spPr>
          <p:txBody>
            <a:bodyPr wrap="square" rtlCol="0">
              <a:spAutoFit/>
            </a:bodyPr>
            <a:lstStyle/>
            <a:p>
              <a:pPr algn="ctr"/>
              <a:r>
                <a:rPr lang="es-ES" b="1" dirty="0">
                  <a:solidFill>
                    <a:srgbClr val="FFFF00"/>
                  </a:solidFill>
                </a:rPr>
                <a:t>Esta medida es muy efectiva</a:t>
              </a:r>
            </a:p>
          </p:txBody>
        </p:sp>
      </p:grpSp>
    </p:spTree>
    <p:extLst>
      <p:ext uri="{BB962C8B-B14F-4D97-AF65-F5344CB8AC3E}">
        <p14:creationId xmlns:p14="http://schemas.microsoft.com/office/powerpoint/2010/main" val="6323590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64EA2F-BFA2-40C9-B505-4A5C4CC6384E}"/>
              </a:ext>
            </a:extLst>
          </p:cNvPr>
          <p:cNvSpPr>
            <a:spLocks noGrp="1"/>
          </p:cNvSpPr>
          <p:nvPr>
            <p:ph type="title"/>
          </p:nvPr>
        </p:nvSpPr>
        <p:spPr/>
        <p:txBody>
          <a:bodyPr/>
          <a:lstStyle/>
          <a:p>
            <a:r>
              <a:rPr lang="es-ES" b="1" dirty="0">
                <a:solidFill>
                  <a:srgbClr val="FF0000"/>
                </a:solidFill>
              </a:rPr>
              <a:t>1. Usa mascarilla.</a:t>
            </a:r>
          </a:p>
        </p:txBody>
      </p:sp>
      <p:sp>
        <p:nvSpPr>
          <p:cNvPr id="8" name="Marcador de contenido 2">
            <a:extLst>
              <a:ext uri="{FF2B5EF4-FFF2-40B4-BE49-F238E27FC236}">
                <a16:creationId xmlns:a16="http://schemas.microsoft.com/office/drawing/2014/main" id="{6A2FFD75-6C33-4D57-99EA-103C84125319}"/>
              </a:ext>
            </a:extLst>
          </p:cNvPr>
          <p:cNvSpPr>
            <a:spLocks noGrp="1"/>
          </p:cNvSpPr>
          <p:nvPr>
            <p:ph idx="1"/>
          </p:nvPr>
        </p:nvSpPr>
        <p:spPr>
          <a:xfrm>
            <a:off x="7541880" y="1825625"/>
            <a:ext cx="4380831" cy="4351338"/>
          </a:xfrm>
        </p:spPr>
        <p:txBody>
          <a:bodyPr>
            <a:normAutofit fontScale="92500" lnSpcReduction="10000"/>
          </a:bodyPr>
          <a:lstStyle/>
          <a:p>
            <a:pPr marL="0" indent="0">
              <a:buNone/>
            </a:pPr>
            <a:r>
              <a:rPr lang="es-ES" b="1" u="sng" dirty="0">
                <a:solidFill>
                  <a:srgbClr val="FF0000"/>
                </a:solidFill>
              </a:rPr>
              <a:t>¿Cómo se pone y se quita?</a:t>
            </a:r>
          </a:p>
          <a:p>
            <a:pPr marL="457200" lvl="1" indent="0">
              <a:buNone/>
            </a:pPr>
            <a:r>
              <a:rPr lang="es-ES" dirty="0"/>
              <a:t>1. </a:t>
            </a:r>
            <a:r>
              <a:rPr lang="es-ES" b="1" u="sng" dirty="0">
                <a:solidFill>
                  <a:srgbClr val="0070C0"/>
                </a:solidFill>
              </a:rPr>
              <a:t>Antes de ponértela</a:t>
            </a:r>
            <a:r>
              <a:rPr lang="es-ES" b="1" dirty="0">
                <a:solidFill>
                  <a:srgbClr val="0070C0"/>
                </a:solidFill>
              </a:rPr>
              <a:t>, </a:t>
            </a:r>
            <a:r>
              <a:rPr lang="es-ES" dirty="0"/>
              <a:t>lávate bien las manos.</a:t>
            </a:r>
          </a:p>
          <a:p>
            <a:pPr marL="457200" lvl="1" indent="0">
              <a:buNone/>
            </a:pPr>
            <a:r>
              <a:rPr lang="es-ES" dirty="0"/>
              <a:t>2. Cúbrete nariz, boca y barbilla.</a:t>
            </a:r>
          </a:p>
          <a:p>
            <a:pPr marL="457200" lvl="1" indent="0">
              <a:buNone/>
            </a:pPr>
            <a:r>
              <a:rPr lang="es-ES" dirty="0"/>
              <a:t>3. Ajústala bien.</a:t>
            </a:r>
          </a:p>
          <a:p>
            <a:pPr marL="457200" lvl="1" indent="0">
              <a:buNone/>
            </a:pPr>
            <a:r>
              <a:rPr lang="es-ES" dirty="0"/>
              <a:t>4. </a:t>
            </a:r>
            <a:r>
              <a:rPr lang="es-ES" u="sng" dirty="0"/>
              <a:t>No la toques una vez puesta </a:t>
            </a:r>
            <a:r>
              <a:rPr lang="es-ES" dirty="0"/>
              <a:t>(si la tuvieras que tocar, lávate las manos antes y después).</a:t>
            </a:r>
          </a:p>
          <a:p>
            <a:pPr marL="457200" lvl="1" indent="0">
              <a:buNone/>
            </a:pPr>
            <a:r>
              <a:rPr lang="es-ES" dirty="0"/>
              <a:t>5. </a:t>
            </a:r>
            <a:r>
              <a:rPr lang="es-ES" b="1" u="sng" dirty="0">
                <a:solidFill>
                  <a:srgbClr val="0070C0"/>
                </a:solidFill>
              </a:rPr>
              <a:t>Al quitártela</a:t>
            </a:r>
            <a:r>
              <a:rPr lang="es-ES" dirty="0"/>
              <a:t>, no toques la parte delantera.</a:t>
            </a:r>
          </a:p>
          <a:p>
            <a:pPr marL="457200" lvl="1" indent="0">
              <a:buNone/>
            </a:pPr>
            <a:r>
              <a:rPr lang="es-ES" dirty="0"/>
              <a:t>6. Retírala cogiéndola por las tiras. Deséchala enseguida.</a:t>
            </a:r>
          </a:p>
          <a:p>
            <a:pPr marL="457200" lvl="1" indent="0">
              <a:buNone/>
            </a:pPr>
            <a:r>
              <a:rPr lang="es-ES" dirty="0"/>
              <a:t>7. Vuelve a lavarte las manos.</a:t>
            </a:r>
          </a:p>
        </p:txBody>
      </p:sp>
      <p:pic>
        <p:nvPicPr>
          <p:cNvPr id="5" name="Imagen 4" descr="Imagen que contiene café, tabla, dibujo, sostener&#10;&#10;Descripción generada automáticamente">
            <a:extLst>
              <a:ext uri="{FF2B5EF4-FFF2-40B4-BE49-F238E27FC236}">
                <a16:creationId xmlns:a16="http://schemas.microsoft.com/office/drawing/2014/main" id="{DC9C9F42-458F-4CA8-8850-DDFA309FECDB}"/>
              </a:ext>
            </a:extLst>
          </p:cNvPr>
          <p:cNvPicPr>
            <a:picLocks noChangeAspect="1"/>
          </p:cNvPicPr>
          <p:nvPr/>
        </p:nvPicPr>
        <p:blipFill>
          <a:blip r:embed="rId2">
            <a:clrChange>
              <a:clrFrom>
                <a:srgbClr val="E3FFE3"/>
              </a:clrFrom>
              <a:clrTo>
                <a:srgbClr val="E3FFE3">
                  <a:alpha val="0"/>
                </a:srgbClr>
              </a:clrTo>
            </a:clrChange>
            <a:extLst>
              <a:ext uri="{28A0092B-C50C-407E-A947-70E740481C1C}">
                <a14:useLocalDpi xmlns:a14="http://schemas.microsoft.com/office/drawing/2010/main" val="0"/>
              </a:ext>
            </a:extLst>
          </a:blip>
          <a:stretch>
            <a:fillRect/>
          </a:stretch>
        </p:blipFill>
        <p:spPr>
          <a:xfrm>
            <a:off x="1154545" y="1574908"/>
            <a:ext cx="5059824" cy="5159689"/>
          </a:xfrm>
          <a:prstGeom prst="rect">
            <a:avLst/>
          </a:prstGeom>
        </p:spPr>
      </p:pic>
      <p:pic>
        <p:nvPicPr>
          <p:cNvPr id="13" name="Imagen 12" descr="Imagen que contiene alimentos, dibujo&#10;&#10;Descripción generada automáticamente">
            <a:extLst>
              <a:ext uri="{FF2B5EF4-FFF2-40B4-BE49-F238E27FC236}">
                <a16:creationId xmlns:a16="http://schemas.microsoft.com/office/drawing/2014/main" id="{B7E2B1D2-618C-4DCD-8261-8771A9B46C53}"/>
              </a:ext>
            </a:extLst>
          </p:cNvPr>
          <p:cNvPicPr>
            <a:picLocks noChangeAspect="1"/>
          </p:cNvPicPr>
          <p:nvPr/>
        </p:nvPicPr>
        <p:blipFill>
          <a:blip r:embed="rId3">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367646" y="4603228"/>
            <a:ext cx="496205" cy="441272"/>
          </a:xfrm>
          <a:prstGeom prst="rect">
            <a:avLst/>
          </a:prstGeom>
        </p:spPr>
      </p:pic>
      <p:sp>
        <p:nvSpPr>
          <p:cNvPr id="17" name="CuadroTexto 16">
            <a:extLst>
              <a:ext uri="{FF2B5EF4-FFF2-40B4-BE49-F238E27FC236}">
                <a16:creationId xmlns:a16="http://schemas.microsoft.com/office/drawing/2014/main" id="{C5AC8B86-B980-4A38-A6FF-B2201F2D903C}"/>
              </a:ext>
            </a:extLst>
          </p:cNvPr>
          <p:cNvSpPr txBox="1"/>
          <p:nvPr/>
        </p:nvSpPr>
        <p:spPr>
          <a:xfrm>
            <a:off x="7872944" y="6078911"/>
            <a:ext cx="4049767" cy="369332"/>
          </a:xfrm>
          <a:prstGeom prst="rect">
            <a:avLst/>
          </a:prstGeom>
          <a:solidFill>
            <a:srgbClr val="FFFF00"/>
          </a:solidFill>
          <a:ln>
            <a:solidFill>
              <a:srgbClr val="FF0000"/>
            </a:solidFill>
          </a:ln>
        </p:spPr>
        <p:txBody>
          <a:bodyPr wrap="square" rtlCol="0">
            <a:spAutoFit/>
          </a:bodyPr>
          <a:lstStyle/>
          <a:p>
            <a:pPr algn="ctr"/>
            <a:r>
              <a:rPr lang="es-ES" b="1" dirty="0">
                <a:solidFill>
                  <a:srgbClr val="0070C0"/>
                </a:solidFill>
              </a:rPr>
              <a:t>Las mascarillas no se pueden compartir.</a:t>
            </a:r>
          </a:p>
        </p:txBody>
      </p:sp>
      <p:sp>
        <p:nvSpPr>
          <p:cNvPr id="19" name="CuadroTexto 18">
            <a:extLst>
              <a:ext uri="{FF2B5EF4-FFF2-40B4-BE49-F238E27FC236}">
                <a16:creationId xmlns:a16="http://schemas.microsoft.com/office/drawing/2014/main" id="{88B53644-6706-4997-B326-E33305F99CE0}"/>
              </a:ext>
            </a:extLst>
          </p:cNvPr>
          <p:cNvSpPr txBox="1"/>
          <p:nvPr/>
        </p:nvSpPr>
        <p:spPr>
          <a:xfrm>
            <a:off x="4758428" y="6620196"/>
            <a:ext cx="7433569" cy="230832"/>
          </a:xfrm>
          <a:prstGeom prst="rect">
            <a:avLst/>
          </a:prstGeom>
          <a:noFill/>
        </p:spPr>
        <p:txBody>
          <a:bodyPr wrap="square" rtlCol="0">
            <a:spAutoFit/>
          </a:bodyPr>
          <a:lstStyle/>
          <a:p>
            <a:pPr algn="r"/>
            <a:r>
              <a:rPr lang="es-ES" sz="900" i="1" dirty="0"/>
              <a:t>D. Gral. de Salud Pública. Unidad de Educación para la Salud. Extremadura, agosto-septiembre 2021 (3ª actualización).</a:t>
            </a:r>
          </a:p>
        </p:txBody>
      </p:sp>
      <p:pic>
        <p:nvPicPr>
          <p:cNvPr id="18" name="Imagen 17" descr="Imagen que contiene Texto&#10;&#10;Descripción generada automáticamente">
            <a:extLst>
              <a:ext uri="{FF2B5EF4-FFF2-40B4-BE49-F238E27FC236}">
                <a16:creationId xmlns:a16="http://schemas.microsoft.com/office/drawing/2014/main" id="{B4E9F122-6E20-479A-B35E-03BBE5F94A2F}"/>
              </a:ext>
            </a:extLst>
          </p:cNvPr>
          <p:cNvPicPr>
            <a:picLocks noChangeAspect="1"/>
          </p:cNvPicPr>
          <p:nvPr/>
        </p:nvPicPr>
        <p:blipFill>
          <a:blip r:embed="rId4">
            <a:clrChange>
              <a:clrFrom>
                <a:srgbClr val="FFE699"/>
              </a:clrFrom>
              <a:clrTo>
                <a:srgbClr val="FFE699">
                  <a:alpha val="0"/>
                </a:srgbClr>
              </a:clrTo>
            </a:clrChange>
            <a:extLst>
              <a:ext uri="{28A0092B-C50C-407E-A947-70E740481C1C}">
                <a14:useLocalDpi xmlns:a14="http://schemas.microsoft.com/office/drawing/2010/main" val="0"/>
              </a:ext>
            </a:extLst>
          </a:blip>
          <a:stretch>
            <a:fillRect/>
          </a:stretch>
        </p:blipFill>
        <p:spPr>
          <a:xfrm>
            <a:off x="0" y="6109822"/>
            <a:ext cx="1231499" cy="780356"/>
          </a:xfrm>
          <a:prstGeom prst="rect">
            <a:avLst/>
          </a:prstGeom>
        </p:spPr>
      </p:pic>
      <p:pic>
        <p:nvPicPr>
          <p:cNvPr id="20" name="Imagen 19" descr="Imagen que contiene alimentos, dibujo&#10;&#10;Descripción generada automáticamente">
            <a:extLst>
              <a:ext uri="{FF2B5EF4-FFF2-40B4-BE49-F238E27FC236}">
                <a16:creationId xmlns:a16="http://schemas.microsoft.com/office/drawing/2014/main" id="{83B652B1-79FB-4F70-8C57-B5C4533F4C1E}"/>
              </a:ext>
            </a:extLst>
          </p:cNvPr>
          <p:cNvPicPr>
            <a:picLocks noChangeAspect="1"/>
          </p:cNvPicPr>
          <p:nvPr/>
        </p:nvPicPr>
        <p:blipFill>
          <a:blip r:embed="rId5">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1626379" y="5506607"/>
            <a:ext cx="496205" cy="441272"/>
          </a:xfrm>
          <a:prstGeom prst="rect">
            <a:avLst/>
          </a:prstGeom>
        </p:spPr>
      </p:pic>
      <p:pic>
        <p:nvPicPr>
          <p:cNvPr id="21" name="Imagen 20" descr="Imagen que contiene alimentos, dibujo&#10;&#10;Descripción generada automáticamente">
            <a:extLst>
              <a:ext uri="{FF2B5EF4-FFF2-40B4-BE49-F238E27FC236}">
                <a16:creationId xmlns:a16="http://schemas.microsoft.com/office/drawing/2014/main" id="{715F8F5A-1BEF-4F8C-928B-7FF5169F0EFE}"/>
              </a:ext>
            </a:extLst>
          </p:cNvPr>
          <p:cNvPicPr>
            <a:picLocks noChangeAspect="1"/>
          </p:cNvPicPr>
          <p:nvPr/>
        </p:nvPicPr>
        <p:blipFill>
          <a:blip r:embed="rId3">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170998" y="1372229"/>
            <a:ext cx="496205" cy="441272"/>
          </a:xfrm>
          <a:prstGeom prst="rect">
            <a:avLst/>
          </a:prstGeom>
        </p:spPr>
      </p:pic>
      <p:pic>
        <p:nvPicPr>
          <p:cNvPr id="22" name="Imagen 21" descr="Imagen que contiene alimentos, dibujo&#10;&#10;Descripción generada automáticamente">
            <a:extLst>
              <a:ext uri="{FF2B5EF4-FFF2-40B4-BE49-F238E27FC236}">
                <a16:creationId xmlns:a16="http://schemas.microsoft.com/office/drawing/2014/main" id="{CF399B9B-E1AD-4A0B-B438-AB62F71563FB}"/>
              </a:ext>
            </a:extLst>
          </p:cNvPr>
          <p:cNvPicPr>
            <a:picLocks noChangeAspect="1"/>
          </p:cNvPicPr>
          <p:nvPr/>
        </p:nvPicPr>
        <p:blipFill>
          <a:blip r:embed="rId3">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9007627" y="633588"/>
            <a:ext cx="496205" cy="441272"/>
          </a:xfrm>
          <a:prstGeom prst="rect">
            <a:avLst/>
          </a:prstGeom>
        </p:spPr>
      </p:pic>
      <p:pic>
        <p:nvPicPr>
          <p:cNvPr id="23" name="Imagen 22" descr="Imagen que contiene alimentos, dibujo&#10;&#10;Descripción generada automáticamente">
            <a:extLst>
              <a:ext uri="{FF2B5EF4-FFF2-40B4-BE49-F238E27FC236}">
                <a16:creationId xmlns:a16="http://schemas.microsoft.com/office/drawing/2014/main" id="{02C2319C-E94B-45B5-81A9-B0FD318B1634}"/>
              </a:ext>
            </a:extLst>
          </p:cNvPr>
          <p:cNvPicPr>
            <a:picLocks noChangeAspect="1"/>
          </p:cNvPicPr>
          <p:nvPr/>
        </p:nvPicPr>
        <p:blipFill>
          <a:blip r:embed="rId3">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6320595" y="788332"/>
            <a:ext cx="496205" cy="441272"/>
          </a:xfrm>
          <a:prstGeom prst="rect">
            <a:avLst/>
          </a:prstGeom>
        </p:spPr>
      </p:pic>
      <p:pic>
        <p:nvPicPr>
          <p:cNvPr id="24" name="Imagen 23" descr="Imagen que contiene juego, interior, texto&#10;&#10;Descripción generada automáticamente">
            <a:extLst>
              <a:ext uri="{FF2B5EF4-FFF2-40B4-BE49-F238E27FC236}">
                <a16:creationId xmlns:a16="http://schemas.microsoft.com/office/drawing/2014/main" id="{8301160E-C16B-4F04-AE9B-5789D866CA93}"/>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45621" y="0"/>
            <a:ext cx="1246379" cy="1246379"/>
          </a:xfrm>
          <a:prstGeom prst="rect">
            <a:avLst/>
          </a:prstGeom>
        </p:spPr>
      </p:pic>
      <p:sp>
        <p:nvSpPr>
          <p:cNvPr id="25" name="Título 1">
            <a:extLst>
              <a:ext uri="{FF2B5EF4-FFF2-40B4-BE49-F238E27FC236}">
                <a16:creationId xmlns:a16="http://schemas.microsoft.com/office/drawing/2014/main" id="{50272C63-3C3A-407B-B8F3-CD66FB1BFFAF}"/>
              </a:ext>
            </a:extLst>
          </p:cNvPr>
          <p:cNvSpPr txBox="1">
            <a:spLocks/>
          </p:cNvSpPr>
          <p:nvPr/>
        </p:nvSpPr>
        <p:spPr>
          <a:xfrm>
            <a:off x="-1" y="0"/>
            <a:ext cx="12192001" cy="44127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400" b="1" dirty="0">
                <a:solidFill>
                  <a:srgbClr val="C00000"/>
                </a:solidFill>
              </a:rPr>
              <a:t>Medidas preventivas básicas frente a COVID-19 en centros educativos</a:t>
            </a:r>
          </a:p>
        </p:txBody>
      </p:sp>
      <p:sp>
        <p:nvSpPr>
          <p:cNvPr id="16" name="Estrella: 5 puntas 15">
            <a:extLst>
              <a:ext uri="{FF2B5EF4-FFF2-40B4-BE49-F238E27FC236}">
                <a16:creationId xmlns:a16="http://schemas.microsoft.com/office/drawing/2014/main" id="{69DE9FA8-3992-450A-8025-0A43565E7C96}"/>
              </a:ext>
            </a:extLst>
          </p:cNvPr>
          <p:cNvSpPr/>
          <p:nvPr/>
        </p:nvSpPr>
        <p:spPr>
          <a:xfrm>
            <a:off x="5607162" y="4398138"/>
            <a:ext cx="2190347" cy="1743891"/>
          </a:xfrm>
          <a:prstGeom prst="star5">
            <a:avLst>
              <a:gd name="adj" fmla="val 31441"/>
              <a:gd name="hf" fmla="val 105146"/>
              <a:gd name="vf" fmla="val 1105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CuadroTexto 25">
            <a:extLst>
              <a:ext uri="{FF2B5EF4-FFF2-40B4-BE49-F238E27FC236}">
                <a16:creationId xmlns:a16="http://schemas.microsoft.com/office/drawing/2014/main" id="{2C5B9085-419B-4999-B403-21619A585952}"/>
              </a:ext>
            </a:extLst>
          </p:cNvPr>
          <p:cNvSpPr txBox="1"/>
          <p:nvPr/>
        </p:nvSpPr>
        <p:spPr>
          <a:xfrm>
            <a:off x="5966119" y="4921143"/>
            <a:ext cx="1500327" cy="923330"/>
          </a:xfrm>
          <a:prstGeom prst="rect">
            <a:avLst/>
          </a:prstGeom>
          <a:noFill/>
        </p:spPr>
        <p:txBody>
          <a:bodyPr wrap="square" rtlCol="0">
            <a:spAutoFit/>
          </a:bodyPr>
          <a:lstStyle/>
          <a:p>
            <a:pPr algn="ctr"/>
            <a:r>
              <a:rPr lang="es-ES" b="1" dirty="0">
                <a:solidFill>
                  <a:srgbClr val="FFFF00"/>
                </a:solidFill>
              </a:rPr>
              <a:t>Esta medida es muy efectiva</a:t>
            </a:r>
          </a:p>
        </p:txBody>
      </p:sp>
    </p:spTree>
    <p:extLst>
      <p:ext uri="{BB962C8B-B14F-4D97-AF65-F5344CB8AC3E}">
        <p14:creationId xmlns:p14="http://schemas.microsoft.com/office/powerpoint/2010/main" val="23645904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64EA2F-BFA2-40C9-B505-4A5C4CC6384E}"/>
              </a:ext>
            </a:extLst>
          </p:cNvPr>
          <p:cNvSpPr>
            <a:spLocks noGrp="1"/>
          </p:cNvSpPr>
          <p:nvPr>
            <p:ph type="title"/>
          </p:nvPr>
        </p:nvSpPr>
        <p:spPr/>
        <p:txBody>
          <a:bodyPr/>
          <a:lstStyle/>
          <a:p>
            <a:r>
              <a:rPr lang="es-ES" b="1" dirty="0">
                <a:solidFill>
                  <a:srgbClr val="FF0000"/>
                </a:solidFill>
              </a:rPr>
              <a:t>Colocación correcta de la mascarilla.</a:t>
            </a:r>
          </a:p>
        </p:txBody>
      </p:sp>
      <p:pic>
        <p:nvPicPr>
          <p:cNvPr id="13" name="Imagen 12" descr="Imagen que contiene alimentos, dibujo&#10;&#10;Descripción generada automáticamente">
            <a:extLst>
              <a:ext uri="{FF2B5EF4-FFF2-40B4-BE49-F238E27FC236}">
                <a16:creationId xmlns:a16="http://schemas.microsoft.com/office/drawing/2014/main" id="{B7E2B1D2-618C-4DCD-8261-8771A9B46C53}"/>
              </a:ext>
            </a:extLst>
          </p:cNvPr>
          <p:cNvPicPr>
            <a:picLocks noChangeAspect="1"/>
          </p:cNvPicPr>
          <p:nvPr/>
        </p:nvPicPr>
        <p:blipFill>
          <a:blip r:embed="rId3">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367646" y="4603228"/>
            <a:ext cx="496205" cy="441272"/>
          </a:xfrm>
          <a:prstGeom prst="rect">
            <a:avLst/>
          </a:prstGeom>
        </p:spPr>
      </p:pic>
      <p:sp>
        <p:nvSpPr>
          <p:cNvPr id="19" name="CuadroTexto 18">
            <a:extLst>
              <a:ext uri="{FF2B5EF4-FFF2-40B4-BE49-F238E27FC236}">
                <a16:creationId xmlns:a16="http://schemas.microsoft.com/office/drawing/2014/main" id="{88B53644-6706-4997-B326-E33305F99CE0}"/>
              </a:ext>
            </a:extLst>
          </p:cNvPr>
          <p:cNvSpPr txBox="1"/>
          <p:nvPr/>
        </p:nvSpPr>
        <p:spPr>
          <a:xfrm>
            <a:off x="4758428" y="6620196"/>
            <a:ext cx="7433569" cy="230832"/>
          </a:xfrm>
          <a:prstGeom prst="rect">
            <a:avLst/>
          </a:prstGeom>
          <a:noFill/>
        </p:spPr>
        <p:txBody>
          <a:bodyPr wrap="square" rtlCol="0">
            <a:spAutoFit/>
          </a:bodyPr>
          <a:lstStyle/>
          <a:p>
            <a:pPr algn="r"/>
            <a:r>
              <a:rPr lang="es-ES" sz="900" i="1" dirty="0"/>
              <a:t>D. Gral. de Salud Pública. Unidad de Educación para la Salud. Extremadura, agosto-septiembre 2021 (3ª actualización).</a:t>
            </a:r>
          </a:p>
        </p:txBody>
      </p:sp>
      <p:pic>
        <p:nvPicPr>
          <p:cNvPr id="18" name="Imagen 17" descr="Imagen que contiene Texto&#10;&#10;Descripción generada automáticamente">
            <a:extLst>
              <a:ext uri="{FF2B5EF4-FFF2-40B4-BE49-F238E27FC236}">
                <a16:creationId xmlns:a16="http://schemas.microsoft.com/office/drawing/2014/main" id="{B4E9F122-6E20-479A-B35E-03BBE5F94A2F}"/>
              </a:ext>
            </a:extLst>
          </p:cNvPr>
          <p:cNvPicPr>
            <a:picLocks noChangeAspect="1"/>
          </p:cNvPicPr>
          <p:nvPr/>
        </p:nvPicPr>
        <p:blipFill>
          <a:blip r:embed="rId4">
            <a:clrChange>
              <a:clrFrom>
                <a:srgbClr val="FFE699"/>
              </a:clrFrom>
              <a:clrTo>
                <a:srgbClr val="FFE699">
                  <a:alpha val="0"/>
                </a:srgbClr>
              </a:clrTo>
            </a:clrChange>
            <a:extLst>
              <a:ext uri="{28A0092B-C50C-407E-A947-70E740481C1C}">
                <a14:useLocalDpi xmlns:a14="http://schemas.microsoft.com/office/drawing/2010/main" val="0"/>
              </a:ext>
            </a:extLst>
          </a:blip>
          <a:stretch>
            <a:fillRect/>
          </a:stretch>
        </p:blipFill>
        <p:spPr>
          <a:xfrm>
            <a:off x="0" y="6109822"/>
            <a:ext cx="1231499" cy="780356"/>
          </a:xfrm>
          <a:prstGeom prst="rect">
            <a:avLst/>
          </a:prstGeom>
        </p:spPr>
      </p:pic>
      <p:pic>
        <p:nvPicPr>
          <p:cNvPr id="20" name="Imagen 19" descr="Imagen que contiene alimentos, dibujo&#10;&#10;Descripción generada automáticamente">
            <a:extLst>
              <a:ext uri="{FF2B5EF4-FFF2-40B4-BE49-F238E27FC236}">
                <a16:creationId xmlns:a16="http://schemas.microsoft.com/office/drawing/2014/main" id="{83B652B1-79FB-4F70-8C57-B5C4533F4C1E}"/>
              </a:ext>
            </a:extLst>
          </p:cNvPr>
          <p:cNvPicPr>
            <a:picLocks noChangeAspect="1"/>
          </p:cNvPicPr>
          <p:nvPr/>
        </p:nvPicPr>
        <p:blipFill>
          <a:blip r:embed="rId5">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2354348" y="6294340"/>
            <a:ext cx="496205" cy="441272"/>
          </a:xfrm>
          <a:prstGeom prst="rect">
            <a:avLst/>
          </a:prstGeom>
        </p:spPr>
      </p:pic>
      <p:pic>
        <p:nvPicPr>
          <p:cNvPr id="21" name="Imagen 20" descr="Imagen que contiene alimentos, dibujo&#10;&#10;Descripción generada automáticamente">
            <a:extLst>
              <a:ext uri="{FF2B5EF4-FFF2-40B4-BE49-F238E27FC236}">
                <a16:creationId xmlns:a16="http://schemas.microsoft.com/office/drawing/2014/main" id="{715F8F5A-1BEF-4F8C-928B-7FF5169F0EFE}"/>
              </a:ext>
            </a:extLst>
          </p:cNvPr>
          <p:cNvPicPr>
            <a:picLocks noChangeAspect="1"/>
          </p:cNvPicPr>
          <p:nvPr/>
        </p:nvPicPr>
        <p:blipFill>
          <a:blip r:embed="rId3">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170998" y="1372229"/>
            <a:ext cx="496205" cy="441272"/>
          </a:xfrm>
          <a:prstGeom prst="rect">
            <a:avLst/>
          </a:prstGeom>
        </p:spPr>
      </p:pic>
      <p:pic>
        <p:nvPicPr>
          <p:cNvPr id="22" name="Imagen 21" descr="Imagen que contiene alimentos, dibujo&#10;&#10;Descripción generada automáticamente">
            <a:extLst>
              <a:ext uri="{FF2B5EF4-FFF2-40B4-BE49-F238E27FC236}">
                <a16:creationId xmlns:a16="http://schemas.microsoft.com/office/drawing/2014/main" id="{CF399B9B-E1AD-4A0B-B438-AB62F71563FB}"/>
              </a:ext>
            </a:extLst>
          </p:cNvPr>
          <p:cNvPicPr>
            <a:picLocks noChangeAspect="1"/>
          </p:cNvPicPr>
          <p:nvPr/>
        </p:nvPicPr>
        <p:blipFill>
          <a:blip r:embed="rId3">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9859318" y="402553"/>
            <a:ext cx="496205" cy="441272"/>
          </a:xfrm>
          <a:prstGeom prst="rect">
            <a:avLst/>
          </a:prstGeom>
        </p:spPr>
      </p:pic>
      <p:pic>
        <p:nvPicPr>
          <p:cNvPr id="23" name="Imagen 22" descr="Imagen que contiene alimentos, dibujo&#10;&#10;Descripción generada automáticamente">
            <a:extLst>
              <a:ext uri="{FF2B5EF4-FFF2-40B4-BE49-F238E27FC236}">
                <a16:creationId xmlns:a16="http://schemas.microsoft.com/office/drawing/2014/main" id="{02C2319C-E94B-45B5-81A9-B0FD318B1634}"/>
              </a:ext>
            </a:extLst>
          </p:cNvPr>
          <p:cNvPicPr>
            <a:picLocks noChangeAspect="1"/>
          </p:cNvPicPr>
          <p:nvPr/>
        </p:nvPicPr>
        <p:blipFill>
          <a:blip r:embed="rId3">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11328147" y="4929508"/>
            <a:ext cx="496205" cy="441272"/>
          </a:xfrm>
          <a:prstGeom prst="rect">
            <a:avLst/>
          </a:prstGeom>
        </p:spPr>
      </p:pic>
      <p:pic>
        <p:nvPicPr>
          <p:cNvPr id="24" name="Imagen 23" descr="Imagen que contiene juego, interior, texto&#10;&#10;Descripción generada automáticamente">
            <a:extLst>
              <a:ext uri="{FF2B5EF4-FFF2-40B4-BE49-F238E27FC236}">
                <a16:creationId xmlns:a16="http://schemas.microsoft.com/office/drawing/2014/main" id="{8301160E-C16B-4F04-AE9B-5789D866CA93}"/>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45621" y="0"/>
            <a:ext cx="1246379" cy="1246379"/>
          </a:xfrm>
          <a:prstGeom prst="rect">
            <a:avLst/>
          </a:prstGeom>
        </p:spPr>
      </p:pic>
      <p:sp>
        <p:nvSpPr>
          <p:cNvPr id="25" name="Título 1">
            <a:extLst>
              <a:ext uri="{FF2B5EF4-FFF2-40B4-BE49-F238E27FC236}">
                <a16:creationId xmlns:a16="http://schemas.microsoft.com/office/drawing/2014/main" id="{50272C63-3C3A-407B-B8F3-CD66FB1BFFAF}"/>
              </a:ext>
            </a:extLst>
          </p:cNvPr>
          <p:cNvSpPr txBox="1">
            <a:spLocks/>
          </p:cNvSpPr>
          <p:nvPr/>
        </p:nvSpPr>
        <p:spPr>
          <a:xfrm>
            <a:off x="-1" y="0"/>
            <a:ext cx="12192001" cy="44127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400" b="1" dirty="0">
                <a:solidFill>
                  <a:srgbClr val="C00000"/>
                </a:solidFill>
              </a:rPr>
              <a:t>Medidas preventivas básicas frente a COVID-19 en centros educativos</a:t>
            </a:r>
          </a:p>
        </p:txBody>
      </p:sp>
      <p:pic>
        <p:nvPicPr>
          <p:cNvPr id="4" name="Elementos multimedia en línea 3" title="Colocaciￃﾳn correcta de la mascarilla">
            <a:hlinkClick r:id="" action="ppaction://media"/>
            <a:extLst>
              <a:ext uri="{FF2B5EF4-FFF2-40B4-BE49-F238E27FC236}">
                <a16:creationId xmlns:a16="http://schemas.microsoft.com/office/drawing/2014/main" id="{5D08AA23-B9A3-4D42-ADD0-9247D14E6715}"/>
              </a:ext>
            </a:extLst>
          </p:cNvPr>
          <p:cNvPicPr>
            <a:picLocks noRot="1" noChangeAspect="1"/>
          </p:cNvPicPr>
          <p:nvPr>
            <a:videoFile r:link="rId1"/>
          </p:nvPr>
        </p:nvPicPr>
        <p:blipFill>
          <a:blip r:embed="rId7"/>
          <a:stretch>
            <a:fillRect/>
          </a:stretch>
        </p:blipFill>
        <p:spPr>
          <a:xfrm>
            <a:off x="1947413" y="1485635"/>
            <a:ext cx="8297172" cy="4687902"/>
          </a:xfrm>
          <a:prstGeom prst="rect">
            <a:avLst/>
          </a:prstGeom>
        </p:spPr>
      </p:pic>
    </p:spTree>
    <p:extLst>
      <p:ext uri="{BB962C8B-B14F-4D97-AF65-F5344CB8AC3E}">
        <p14:creationId xmlns:p14="http://schemas.microsoft.com/office/powerpoint/2010/main" val="4077869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2118</TotalTime>
  <Words>3913</Words>
  <Application>Microsoft Office PowerPoint</Application>
  <PresentationFormat>Panorámica</PresentationFormat>
  <Paragraphs>266</Paragraphs>
  <Slides>28</Slides>
  <Notes>2</Notes>
  <HiddenSlides>5</HiddenSlides>
  <MMClips>1</MMClips>
  <ScaleCrop>false</ScaleCrop>
  <HeadingPairs>
    <vt:vector size="8" baseType="variant">
      <vt:variant>
        <vt:lpstr>Fuentes usadas</vt:lpstr>
      </vt:variant>
      <vt:variant>
        <vt:i4>4</vt:i4>
      </vt:variant>
      <vt:variant>
        <vt:lpstr>Tema</vt:lpstr>
      </vt:variant>
      <vt:variant>
        <vt:i4>1</vt:i4>
      </vt:variant>
      <vt:variant>
        <vt:lpstr>Servidores OLE incrustados</vt:lpstr>
      </vt:variant>
      <vt:variant>
        <vt:i4>0</vt:i4>
      </vt:variant>
      <vt:variant>
        <vt:lpstr>Títulos de diapositiva</vt:lpstr>
      </vt:variant>
      <vt:variant>
        <vt:i4>28</vt:i4>
      </vt:variant>
    </vt:vector>
  </HeadingPairs>
  <TitlesOfParts>
    <vt:vector size="33" baseType="lpstr">
      <vt:lpstr>Arial</vt:lpstr>
      <vt:lpstr>Calibri</vt:lpstr>
      <vt:lpstr>Calibri Light</vt:lpstr>
      <vt:lpstr>Times New Roman</vt:lpstr>
      <vt:lpstr>Tema de Office</vt:lpstr>
      <vt:lpstr>Decálogo de  Medidas preventivas básicas frente a COVID-19 en centros educativos</vt:lpstr>
      <vt:lpstr>Presentación de PowerPoint</vt:lpstr>
      <vt:lpstr>¿Qué es el coronavirus SARS-CoV-2?</vt:lpstr>
      <vt:lpstr>¿Cómo nos afecta el coronavirus SARS-CoV-2?</vt:lpstr>
      <vt:lpstr>¿Cómo se transmite el coronavirus SARS-CoV-2?</vt:lpstr>
      <vt:lpstr>Presentación de PowerPoint</vt:lpstr>
      <vt:lpstr>1. Usa mascarilla.</vt:lpstr>
      <vt:lpstr>1. Usa mascarilla.</vt:lpstr>
      <vt:lpstr>Colocación correcta de la mascarilla.</vt:lpstr>
      <vt:lpstr>2. Guarda las distancias.</vt:lpstr>
      <vt:lpstr>3. Ventila con aire exterior.</vt:lpstr>
      <vt:lpstr>4. Lávate las manos a menudo.</vt:lpstr>
      <vt:lpstr>5. Limpia y desinfecta.</vt:lpstr>
      <vt:lpstr>6. No toques tu cara ni la de los demás.</vt:lpstr>
      <vt:lpstr>7. No des besos, manos ni abrazos.</vt:lpstr>
      <vt:lpstr>8. No compartas objetos, bebidas ni comidas.</vt:lpstr>
      <vt:lpstr>9. Al volver a casa, dúchate y cámbiate de ropa. </vt:lpstr>
      <vt:lpstr>10. NO ACUDAS A CLASES SI TIENES SÍNTOMAS</vt:lpstr>
      <vt:lpstr>¡OJO! Podrías tener que estar en aislamiento</vt:lpstr>
      <vt:lpstr>¿Por qué debo seguir estas medidas si ya me he vacunado?</vt:lpstr>
      <vt:lpstr>VARIANTES DEL CORONAVIRUS</vt:lpstr>
      <vt:lpstr>VARIANTES DEL CORONAVIRUS</vt:lpstr>
      <vt:lpstr>Perspectivas de futuro</vt:lpstr>
      <vt:lpstr>Algunas ideas</vt:lpstr>
      <vt:lpstr>Vídeos y material complementario recomendado de apoyo a esta presentación</vt:lpstr>
      <vt:lpstr>Autores</vt:lpstr>
      <vt:lpstr>Importante</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Medidas preventivas básica frente a COVID-19</dc:title>
  <dc:creator>EULALIO RUIZ MUÑOZ</dc:creator>
  <cp:lastModifiedBy>EULALIO RUIZ MUÑOZ</cp:lastModifiedBy>
  <cp:revision>165</cp:revision>
  <dcterms:created xsi:type="dcterms:W3CDTF">2020-08-31T12:34:11Z</dcterms:created>
  <dcterms:modified xsi:type="dcterms:W3CDTF">2021-09-09T10:21:13Z</dcterms:modified>
</cp:coreProperties>
</file>