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7.xml" ContentType="application/vnd.openxmlformats-officedocument.presentationml.notesSlide+xml"/>
  <Override PartName="/ppt/charts/chart4.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5.xml" ContentType="application/vnd.openxmlformats-officedocument.drawingml.chart+xml"/>
  <Override PartName="/ppt/notesSlides/notesSlide31.xml" ContentType="application/vnd.openxmlformats-officedocument.presentationml.notesSlide+xml"/>
  <Override PartName="/ppt/charts/chart6.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71"/>
  </p:notesMasterIdLst>
  <p:handoutMasterIdLst>
    <p:handoutMasterId r:id="rId72"/>
  </p:handoutMasterIdLst>
  <p:sldIdLst>
    <p:sldId id="256" r:id="rId2"/>
    <p:sldId id="328" r:id="rId3"/>
    <p:sldId id="266" r:id="rId4"/>
    <p:sldId id="267" r:id="rId5"/>
    <p:sldId id="257" r:id="rId6"/>
    <p:sldId id="262" r:id="rId7"/>
    <p:sldId id="279" r:id="rId8"/>
    <p:sldId id="261" r:id="rId9"/>
    <p:sldId id="269" r:id="rId10"/>
    <p:sldId id="270" r:id="rId11"/>
    <p:sldId id="297" r:id="rId12"/>
    <p:sldId id="268" r:id="rId13"/>
    <p:sldId id="263" r:id="rId14"/>
    <p:sldId id="271" r:id="rId15"/>
    <p:sldId id="277" r:id="rId16"/>
    <p:sldId id="280" r:id="rId17"/>
    <p:sldId id="272" r:id="rId18"/>
    <p:sldId id="273" r:id="rId19"/>
    <p:sldId id="275" r:id="rId20"/>
    <p:sldId id="276" r:id="rId21"/>
    <p:sldId id="274" r:id="rId22"/>
    <p:sldId id="264" r:id="rId23"/>
    <p:sldId id="265" r:id="rId24"/>
    <p:sldId id="290" r:id="rId25"/>
    <p:sldId id="291" r:id="rId26"/>
    <p:sldId id="292" r:id="rId27"/>
    <p:sldId id="293" r:id="rId28"/>
    <p:sldId id="317" r:id="rId29"/>
    <p:sldId id="295" r:id="rId30"/>
    <p:sldId id="296" r:id="rId31"/>
    <p:sldId id="304" r:id="rId32"/>
    <p:sldId id="333" r:id="rId33"/>
    <p:sldId id="298" r:id="rId34"/>
    <p:sldId id="318" r:id="rId35"/>
    <p:sldId id="319" r:id="rId36"/>
    <p:sldId id="306" r:id="rId37"/>
    <p:sldId id="307" r:id="rId38"/>
    <p:sldId id="322" r:id="rId39"/>
    <p:sldId id="299" r:id="rId40"/>
    <p:sldId id="300" r:id="rId41"/>
    <p:sldId id="301" r:id="rId42"/>
    <p:sldId id="315" r:id="rId43"/>
    <p:sldId id="320" r:id="rId44"/>
    <p:sldId id="323" r:id="rId45"/>
    <p:sldId id="321" r:id="rId46"/>
    <p:sldId id="308" r:id="rId47"/>
    <p:sldId id="309" r:id="rId48"/>
    <p:sldId id="310" r:id="rId49"/>
    <p:sldId id="311" r:id="rId50"/>
    <p:sldId id="312" r:id="rId51"/>
    <p:sldId id="313" r:id="rId52"/>
    <p:sldId id="324" r:id="rId53"/>
    <p:sldId id="325" r:id="rId54"/>
    <p:sldId id="326" r:id="rId55"/>
    <p:sldId id="305" r:id="rId56"/>
    <p:sldId id="316" r:id="rId57"/>
    <p:sldId id="287" r:id="rId58"/>
    <p:sldId id="282" r:id="rId59"/>
    <p:sldId id="283" r:id="rId60"/>
    <p:sldId id="284" r:id="rId61"/>
    <p:sldId id="285" r:id="rId62"/>
    <p:sldId id="286" r:id="rId63"/>
    <p:sldId id="288" r:id="rId64"/>
    <p:sldId id="289" r:id="rId65"/>
    <p:sldId id="329" r:id="rId66"/>
    <p:sldId id="330" r:id="rId67"/>
    <p:sldId id="331" r:id="rId68"/>
    <p:sldId id="332" r:id="rId69"/>
    <p:sldId id="327" r:id="rId70"/>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16" autoAdjust="0"/>
    <p:restoredTop sz="80364" autoAdjust="0"/>
  </p:normalViewPr>
  <p:slideViewPr>
    <p:cSldViewPr snapToGrid="0">
      <p:cViewPr>
        <p:scale>
          <a:sx n="50" d="100"/>
          <a:sy n="50" d="100"/>
        </p:scale>
        <p:origin x="-1212" y="-18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en-US" sz="1200" b="1" i="0" u="none" strike="noStrike" baseline="0">
                <a:effectLst/>
              </a:rPr>
              <a:t>Evolution of Energy Control's Drug Checking service</a:t>
            </a:r>
            <a:r>
              <a:rPr lang="en-US" sz="1200" b="1" i="0" baseline="0"/>
              <a:t> </a:t>
            </a:r>
          </a:p>
          <a:p>
            <a:pPr>
              <a:defRPr sz="1200"/>
            </a:pPr>
            <a:r>
              <a:rPr lang="en-US" sz="1200" b="1" i="0" baseline="0"/>
              <a:t>(2000-2016)</a:t>
            </a:r>
          </a:p>
        </c:rich>
      </c:tx>
      <c:layout>
        <c:manualLayout>
          <c:xMode val="edge"/>
          <c:yMode val="edge"/>
          <c:x val="0.1346017486050391"/>
          <c:y val="2.2185250686345293E-2"/>
        </c:manualLayout>
      </c:layout>
      <c:overlay val="0"/>
    </c:title>
    <c:autoTitleDeleted val="0"/>
    <c:plotArea>
      <c:layout/>
      <c:barChart>
        <c:barDir val="col"/>
        <c:grouping val="clustered"/>
        <c:varyColors val="0"/>
        <c:ser>
          <c:idx val="0"/>
          <c:order val="0"/>
          <c:spPr>
            <a:solidFill>
              <a:schemeClr val="accent6"/>
            </a:solidFill>
          </c:spPr>
          <c:invertIfNegative val="0"/>
          <c:dLbls>
            <c:spPr>
              <a:noFill/>
              <a:ln>
                <a:noFill/>
              </a:ln>
              <a:effectLst/>
            </c:spPr>
            <c:txPr>
              <a:bodyPr/>
              <a:lstStyle/>
              <a:p>
                <a:pPr>
                  <a:defRPr sz="800" b="1"/>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'Evolucion n muestras 2000-2014'!$A$2:$A$18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'Evolucion n muestras 2000-2014'!$B$2:$B$18</c:f>
              <c:numCache>
                <c:formatCode>General</c:formatCode>
                <c:ptCount val="17"/>
                <c:pt idx="0">
                  <c:v>42</c:v>
                </c:pt>
                <c:pt idx="1">
                  <c:v>132</c:v>
                </c:pt>
                <c:pt idx="2">
                  <c:v>110</c:v>
                </c:pt>
                <c:pt idx="3">
                  <c:v>44</c:v>
                </c:pt>
                <c:pt idx="4">
                  <c:v>64</c:v>
                </c:pt>
                <c:pt idx="5">
                  <c:v>62</c:v>
                </c:pt>
                <c:pt idx="6">
                  <c:v>380</c:v>
                </c:pt>
                <c:pt idx="7">
                  <c:v>509</c:v>
                </c:pt>
                <c:pt idx="8">
                  <c:v>1081</c:v>
                </c:pt>
                <c:pt idx="9">
                  <c:v>1599</c:v>
                </c:pt>
                <c:pt idx="10">
                  <c:v>1681</c:v>
                </c:pt>
                <c:pt idx="11">
                  <c:v>2089</c:v>
                </c:pt>
                <c:pt idx="12">
                  <c:v>3159</c:v>
                </c:pt>
                <c:pt idx="13">
                  <c:v>3820</c:v>
                </c:pt>
                <c:pt idx="14">
                  <c:v>4131</c:v>
                </c:pt>
                <c:pt idx="15">
                  <c:v>5142</c:v>
                </c:pt>
                <c:pt idx="16">
                  <c:v>5459</c:v>
                </c:pt>
              </c:numCache>
            </c:numRef>
          </c:val>
          <c:extLst xmlns:c16r2="http://schemas.microsoft.com/office/drawing/2015/06/chart">
            <c:ext xmlns:c16="http://schemas.microsoft.com/office/drawing/2014/chart" uri="{C3380CC4-5D6E-409C-BE32-E72D297353CC}">
              <c16:uniqueId val="{00000000-9662-4BED-BCB9-F4F4B75A8AEB}"/>
            </c:ext>
          </c:extLst>
        </c:ser>
        <c:dLbls>
          <c:showLegendKey val="0"/>
          <c:showVal val="1"/>
          <c:showCatName val="0"/>
          <c:showSerName val="0"/>
          <c:showPercent val="0"/>
          <c:showBubbleSize val="0"/>
        </c:dLbls>
        <c:gapWidth val="150"/>
        <c:axId val="148617472"/>
        <c:axId val="149397504"/>
      </c:barChart>
      <c:catAx>
        <c:axId val="148617472"/>
        <c:scaling>
          <c:orientation val="minMax"/>
        </c:scaling>
        <c:delete val="0"/>
        <c:axPos val="b"/>
        <c:numFmt formatCode="General" sourceLinked="1"/>
        <c:majorTickMark val="out"/>
        <c:minorTickMark val="none"/>
        <c:tickLblPos val="nextTo"/>
        <c:txPr>
          <a:bodyPr/>
          <a:lstStyle/>
          <a:p>
            <a:pPr>
              <a:defRPr sz="800" b="1"/>
            </a:pPr>
            <a:endParaRPr lang="es-ES"/>
          </a:p>
        </c:txPr>
        <c:crossAx val="149397504"/>
        <c:crosses val="autoZero"/>
        <c:auto val="1"/>
        <c:lblAlgn val="ctr"/>
        <c:lblOffset val="100"/>
        <c:noMultiLvlLbl val="0"/>
      </c:catAx>
      <c:valAx>
        <c:axId val="149397504"/>
        <c:scaling>
          <c:orientation val="minMax"/>
        </c:scaling>
        <c:delete val="0"/>
        <c:axPos val="l"/>
        <c:numFmt formatCode="General" sourceLinked="1"/>
        <c:majorTickMark val="out"/>
        <c:minorTickMark val="none"/>
        <c:tickLblPos val="nextTo"/>
        <c:crossAx val="148617472"/>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solidFill>
                  <a:schemeClr val="tx1"/>
                </a:solidFill>
              </a:defRPr>
            </a:pPr>
            <a:r>
              <a:rPr lang="en-US">
                <a:solidFill>
                  <a:schemeClr val="tx1"/>
                </a:solidFill>
              </a:rPr>
              <a:t>Evolución del nº</a:t>
            </a:r>
          </a:p>
          <a:p>
            <a:pPr algn="l">
              <a:defRPr>
                <a:solidFill>
                  <a:schemeClr val="tx1"/>
                </a:solidFill>
              </a:defRPr>
            </a:pPr>
            <a:r>
              <a:rPr lang="en-US">
                <a:solidFill>
                  <a:schemeClr val="tx1"/>
                </a:solidFill>
              </a:rPr>
              <a:t>de análisis de NPS</a:t>
            </a:r>
          </a:p>
          <a:p>
            <a:pPr algn="l">
              <a:defRPr>
                <a:solidFill>
                  <a:schemeClr val="tx1"/>
                </a:solidFill>
              </a:defRPr>
            </a:pPr>
            <a:r>
              <a:rPr lang="en-US">
                <a:solidFill>
                  <a:schemeClr val="tx1"/>
                </a:solidFill>
              </a:rPr>
              <a:t>2006-2015</a:t>
            </a:r>
          </a:p>
        </c:rich>
      </c:tx>
      <c:layout>
        <c:manualLayout>
          <c:xMode val="edge"/>
          <c:yMode val="edge"/>
          <c:x val="0.10709525371828582"/>
          <c:y val="9.5533366662963748E-2"/>
        </c:manualLayout>
      </c:layout>
      <c:overlay val="1"/>
      <c:spPr>
        <a:ln>
          <a:solidFill>
            <a:schemeClr val="bg1">
              <a:lumMod val="85000"/>
            </a:schemeClr>
          </a:solidFill>
        </a:ln>
      </c:spPr>
    </c:title>
    <c:autoTitleDeleted val="0"/>
    <c:plotArea>
      <c:layout/>
      <c:lineChart>
        <c:grouping val="standard"/>
        <c:varyColors val="0"/>
        <c:ser>
          <c:idx val="0"/>
          <c:order val="0"/>
          <c:tx>
            <c:strRef>
              <c:f>Hoja1!$B$1</c:f>
              <c:strCache>
                <c:ptCount val="1"/>
                <c:pt idx="0">
                  <c:v>Nº total muestras</c:v>
                </c:pt>
              </c:strCache>
            </c:strRef>
          </c:tx>
          <c:spPr>
            <a:ln w="38100">
              <a:solidFill>
                <a:schemeClr val="tx1"/>
              </a:solidFill>
            </a:ln>
          </c:spPr>
          <c:marker>
            <c:symbol val="none"/>
          </c:marker>
          <c:dLbls>
            <c:dLbl>
              <c:idx val="8"/>
              <c:layout>
                <c:manualLayout>
                  <c:x val="-5.4821455023515903E-2"/>
                  <c:y val="-4.948138478440672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4A9-4403-9EA9-5247028BFF93}"/>
                </c:ext>
              </c:extLst>
            </c:dLbl>
            <c:numFmt formatCode="General" sourceLinked="0"/>
            <c:spPr>
              <a:noFill/>
              <a:ln>
                <a:noFill/>
              </a:ln>
              <a:effectLst/>
            </c:spPr>
            <c:txPr>
              <a:bodyPr/>
              <a:lstStyle/>
              <a:p>
                <a:pPr>
                  <a:defRPr sz="1600" b="1">
                    <a:solidFill>
                      <a:schemeClr val="tx1"/>
                    </a:solidFill>
                  </a:defRPr>
                </a:pPr>
                <a:endParaRPr lang="es-E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Hoja1!$B$2:$B$11</c:f>
              <c:numCache>
                <c:formatCode>General</c:formatCode>
                <c:ptCount val="10"/>
                <c:pt idx="0">
                  <c:v>380</c:v>
                </c:pt>
                <c:pt idx="1">
                  <c:v>509</c:v>
                </c:pt>
                <c:pt idx="2">
                  <c:v>1081</c:v>
                </c:pt>
                <c:pt idx="3">
                  <c:v>1599</c:v>
                </c:pt>
                <c:pt idx="4">
                  <c:v>1681</c:v>
                </c:pt>
                <c:pt idx="5">
                  <c:v>2089</c:v>
                </c:pt>
                <c:pt idx="6">
                  <c:v>3159</c:v>
                </c:pt>
                <c:pt idx="7">
                  <c:v>3820</c:v>
                </c:pt>
                <c:pt idx="8">
                  <c:v>4131</c:v>
                </c:pt>
                <c:pt idx="9">
                  <c:v>5894</c:v>
                </c:pt>
              </c:numCache>
            </c:numRef>
          </c:val>
          <c:smooth val="0"/>
          <c:extLst xmlns:c16r2="http://schemas.microsoft.com/office/drawing/2015/06/chart">
            <c:ext xmlns:c16="http://schemas.microsoft.com/office/drawing/2014/chart" uri="{C3380CC4-5D6E-409C-BE32-E72D297353CC}">
              <c16:uniqueId val="{00000001-D4A9-4403-9EA9-5247028BFF93}"/>
            </c:ext>
          </c:extLst>
        </c:ser>
        <c:ser>
          <c:idx val="1"/>
          <c:order val="1"/>
          <c:tx>
            <c:strRef>
              <c:f>Hoja1!$C$1</c:f>
              <c:strCache>
                <c:ptCount val="1"/>
                <c:pt idx="0">
                  <c:v>Nº NPS analizadas</c:v>
                </c:pt>
              </c:strCache>
            </c:strRef>
          </c:tx>
          <c:spPr>
            <a:ln w="38100">
              <a:solidFill>
                <a:schemeClr val="tx1"/>
              </a:solidFill>
            </a:ln>
          </c:spPr>
          <c:marker>
            <c:symbol val="none"/>
          </c:marker>
          <c:dLbls>
            <c:dLbl>
              <c:idx val="0"/>
              <c:layout>
                <c:manualLayout>
                  <c:x val="-4.3210476613709588E-2"/>
                  <c:y val="-2.253607623844264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4A9-4403-9EA9-5247028BFF93}"/>
                </c:ext>
              </c:extLst>
            </c:dLbl>
            <c:spPr>
              <a:noFill/>
              <a:ln>
                <a:noFill/>
              </a:ln>
              <a:effectLst/>
            </c:spPr>
            <c:txPr>
              <a:bodyPr/>
              <a:lstStyle/>
              <a:p>
                <a:pPr>
                  <a:defRPr sz="1600" b="1">
                    <a:solidFill>
                      <a:schemeClr val="tx1"/>
                    </a:solidFill>
                  </a:defRPr>
                </a:pPr>
                <a:endParaRPr lang="es-E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Hoja1!$C$2:$C$11</c:f>
              <c:numCache>
                <c:formatCode>General</c:formatCode>
                <c:ptCount val="10"/>
                <c:pt idx="0">
                  <c:v>10</c:v>
                </c:pt>
                <c:pt idx="1">
                  <c:v>11</c:v>
                </c:pt>
                <c:pt idx="2">
                  <c:v>69</c:v>
                </c:pt>
                <c:pt idx="3">
                  <c:v>126</c:v>
                </c:pt>
                <c:pt idx="4">
                  <c:v>151</c:v>
                </c:pt>
                <c:pt idx="5">
                  <c:v>311</c:v>
                </c:pt>
                <c:pt idx="6">
                  <c:v>291</c:v>
                </c:pt>
                <c:pt idx="7">
                  <c:v>266</c:v>
                </c:pt>
                <c:pt idx="8">
                  <c:v>334</c:v>
                </c:pt>
                <c:pt idx="9">
                  <c:v>423</c:v>
                </c:pt>
              </c:numCache>
            </c:numRef>
          </c:val>
          <c:smooth val="0"/>
          <c:extLst xmlns:c16r2="http://schemas.microsoft.com/office/drawing/2015/06/chart">
            <c:ext xmlns:c16="http://schemas.microsoft.com/office/drawing/2014/chart" uri="{C3380CC4-5D6E-409C-BE32-E72D297353CC}">
              <c16:uniqueId val="{00000003-D4A9-4403-9EA9-5247028BFF93}"/>
            </c:ext>
          </c:extLst>
        </c:ser>
        <c:dLbls>
          <c:showLegendKey val="0"/>
          <c:showVal val="0"/>
          <c:showCatName val="0"/>
          <c:showSerName val="0"/>
          <c:showPercent val="0"/>
          <c:showBubbleSize val="0"/>
        </c:dLbls>
        <c:marker val="1"/>
        <c:smooth val="0"/>
        <c:axId val="152532864"/>
        <c:axId val="152534400"/>
      </c:lineChart>
      <c:catAx>
        <c:axId val="152532864"/>
        <c:scaling>
          <c:orientation val="minMax"/>
        </c:scaling>
        <c:delete val="0"/>
        <c:axPos val="b"/>
        <c:numFmt formatCode="General" sourceLinked="1"/>
        <c:majorTickMark val="out"/>
        <c:minorTickMark val="none"/>
        <c:tickLblPos val="nextTo"/>
        <c:txPr>
          <a:bodyPr/>
          <a:lstStyle/>
          <a:p>
            <a:pPr>
              <a:defRPr sz="1400">
                <a:solidFill>
                  <a:schemeClr val="bg2">
                    <a:lumMod val="25000"/>
                  </a:schemeClr>
                </a:solidFill>
              </a:defRPr>
            </a:pPr>
            <a:endParaRPr lang="es-ES"/>
          </a:p>
        </c:txPr>
        <c:crossAx val="152534400"/>
        <c:crosses val="autoZero"/>
        <c:auto val="1"/>
        <c:lblAlgn val="ctr"/>
        <c:lblOffset val="100"/>
        <c:noMultiLvlLbl val="0"/>
      </c:catAx>
      <c:valAx>
        <c:axId val="152534400"/>
        <c:scaling>
          <c:orientation val="minMax"/>
        </c:scaling>
        <c:delete val="0"/>
        <c:axPos val="l"/>
        <c:numFmt formatCode="General" sourceLinked="1"/>
        <c:majorTickMark val="out"/>
        <c:minorTickMark val="none"/>
        <c:tickLblPos val="nextTo"/>
        <c:txPr>
          <a:bodyPr/>
          <a:lstStyle/>
          <a:p>
            <a:pPr>
              <a:defRPr sz="1400">
                <a:solidFill>
                  <a:schemeClr val="bg2">
                    <a:lumMod val="25000"/>
                  </a:schemeClr>
                </a:solidFill>
              </a:defRPr>
            </a:pPr>
            <a:endParaRPr lang="es-ES"/>
          </a:p>
        </c:txPr>
        <c:crossAx val="152532864"/>
        <c:crosses val="autoZero"/>
        <c:crossBetween val="between"/>
      </c:valAx>
    </c:plotArea>
    <c:legend>
      <c:legendPos val="l"/>
      <c:legendEntry>
        <c:idx val="0"/>
        <c:txPr>
          <a:bodyPr/>
          <a:lstStyle/>
          <a:p>
            <a:pPr>
              <a:defRPr b="1">
                <a:solidFill>
                  <a:schemeClr val="tx1"/>
                </a:solidFill>
              </a:defRPr>
            </a:pPr>
            <a:endParaRPr lang="es-ES"/>
          </a:p>
        </c:txPr>
      </c:legendEntry>
      <c:legendEntry>
        <c:idx val="1"/>
        <c:txPr>
          <a:bodyPr/>
          <a:lstStyle/>
          <a:p>
            <a:pPr>
              <a:defRPr b="1">
                <a:solidFill>
                  <a:schemeClr val="tx1"/>
                </a:solidFill>
              </a:defRPr>
            </a:pPr>
            <a:endParaRPr lang="es-ES"/>
          </a:p>
        </c:txPr>
      </c:legendEntry>
      <c:layout>
        <c:manualLayout>
          <c:xMode val="edge"/>
          <c:yMode val="edge"/>
          <c:x val="0.11610978409806318"/>
          <c:y val="0.32140429612759192"/>
          <c:w val="0.27576079509684243"/>
          <c:h val="0.12693149835203557"/>
        </c:manualLayout>
      </c:layout>
      <c:overlay val="1"/>
      <c:txPr>
        <a:bodyPr/>
        <a:lstStyle/>
        <a:p>
          <a:pPr>
            <a:defRPr b="1">
              <a:solidFill>
                <a:schemeClr val="bg2">
                  <a:lumMod val="25000"/>
                </a:schemeClr>
              </a:solidFill>
            </a:defRPr>
          </a:pPr>
          <a:endParaRPr lang="es-ES"/>
        </a:p>
      </c:txPr>
    </c:legend>
    <c:plotVisOnly val="1"/>
    <c:dispBlanksAs val="gap"/>
    <c:showDLblsOverMax val="0"/>
  </c:chart>
  <c:spPr>
    <a:solidFill>
      <a:schemeClr val="bg1">
        <a:lumMod val="50000"/>
        <a:lumOff val="50000"/>
        <a:alpha val="78000"/>
      </a:schemeClr>
    </a:solidFill>
  </c:spPr>
  <c:txPr>
    <a:bodyPr/>
    <a:lstStyle/>
    <a:p>
      <a:pPr>
        <a:defRPr sz="1800">
          <a:latin typeface="Arial" pitchFamily="34" charset="0"/>
          <a:cs typeface="Arial" pitchFamily="34" charset="0"/>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s-ES"/>
              <a:t>Tipos de sustancias analizadas</a:t>
            </a:r>
          </a:p>
          <a:p>
            <a:pPr>
              <a:defRPr sz="2128" b="1" i="0" u="none" strike="noStrike" kern="1200" cap="all" spc="120" normalizeH="0" baseline="0">
                <a:solidFill>
                  <a:schemeClr val="tx1">
                    <a:lumMod val="65000"/>
                    <a:lumOff val="35000"/>
                  </a:schemeClr>
                </a:solidFill>
                <a:latin typeface="+mn-lt"/>
                <a:ea typeface="+mn-ea"/>
                <a:cs typeface="+mn-cs"/>
              </a:defRPr>
            </a:pPr>
            <a:r>
              <a:rPr lang="es-ES"/>
              <a:t> (2013-2015)</a:t>
            </a:r>
          </a:p>
        </c:rich>
      </c:tx>
      <c:overlay val="0"/>
      <c:spPr>
        <a:noFill/>
        <a:ln>
          <a:noFill/>
        </a:ln>
        <a:effectLst/>
      </c:spPr>
    </c:title>
    <c:autoTitleDeleted val="0"/>
    <c:plotArea>
      <c:layout>
        <c:manualLayout>
          <c:layoutTarget val="inner"/>
          <c:xMode val="edge"/>
          <c:yMode val="edge"/>
          <c:x val="3.888888888888889E-2"/>
          <c:y val="0.17704393208003827"/>
          <c:w val="0.93611111111111112"/>
          <c:h val="0.69110024984656626"/>
        </c:manualLayout>
      </c:layout>
      <c:barChart>
        <c:barDir val="col"/>
        <c:grouping val="clustered"/>
        <c:varyColors val="0"/>
        <c:ser>
          <c:idx val="0"/>
          <c:order val="0"/>
          <c:tx>
            <c:strRef>
              <c:f>Generals!$Q$18</c:f>
              <c:strCache>
                <c:ptCount val="1"/>
                <c:pt idx="0">
                  <c:v>2013</c:v>
                </c:pt>
              </c:strCache>
            </c:strRef>
          </c:tx>
          <c:spPr>
            <a:solidFill>
              <a:schemeClr val="accent1"/>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Generals!$O$19:$O$26</c:f>
              <c:strCache>
                <c:ptCount val="8"/>
                <c:pt idx="0">
                  <c:v>MDMA</c:v>
                </c:pt>
                <c:pt idx="1">
                  <c:v>Cocaïna</c:v>
                </c:pt>
                <c:pt idx="2">
                  <c:v>Speed</c:v>
                </c:pt>
                <c:pt idx="3">
                  <c:v>Ketamina</c:v>
                </c:pt>
                <c:pt idx="4">
                  <c:v>LSD</c:v>
                </c:pt>
                <c:pt idx="5">
                  <c:v>NSP</c:v>
                </c:pt>
                <c:pt idx="6">
                  <c:v>Opiacis</c:v>
                </c:pt>
                <c:pt idx="7">
                  <c:v>Altres</c:v>
                </c:pt>
              </c:strCache>
            </c:strRef>
          </c:cat>
          <c:val>
            <c:numRef>
              <c:f>Generals!$Q$19:$Q$26</c:f>
              <c:numCache>
                <c:formatCode>0%</c:formatCode>
                <c:ptCount val="8"/>
                <c:pt idx="0">
                  <c:v>0.32000000000000045</c:v>
                </c:pt>
                <c:pt idx="1">
                  <c:v>0.30000000000000032</c:v>
                </c:pt>
                <c:pt idx="2">
                  <c:v>0.14000000000000001</c:v>
                </c:pt>
                <c:pt idx="3">
                  <c:v>3.0000000000000002E-2</c:v>
                </c:pt>
                <c:pt idx="4">
                  <c:v>3.0000000000000002E-2</c:v>
                </c:pt>
                <c:pt idx="5">
                  <c:v>4.0000000000000022E-2</c:v>
                </c:pt>
                <c:pt idx="6">
                  <c:v>3.0000000000000002E-2</c:v>
                </c:pt>
                <c:pt idx="7">
                  <c:v>0.11</c:v>
                </c:pt>
              </c:numCache>
            </c:numRef>
          </c:val>
          <c:extLst xmlns:c16r2="http://schemas.microsoft.com/office/drawing/2015/06/chart">
            <c:ext xmlns:c16="http://schemas.microsoft.com/office/drawing/2014/chart" uri="{C3380CC4-5D6E-409C-BE32-E72D297353CC}">
              <c16:uniqueId val="{00000000-CFD4-4553-A3EF-E3C0812BDB3F}"/>
            </c:ext>
          </c:extLst>
        </c:ser>
        <c:ser>
          <c:idx val="1"/>
          <c:order val="1"/>
          <c:tx>
            <c:strRef>
              <c:f>Generals!$R$18</c:f>
              <c:strCache>
                <c:ptCount val="1"/>
                <c:pt idx="0">
                  <c:v>2014</c:v>
                </c:pt>
              </c:strCache>
            </c:strRef>
          </c:tx>
          <c:spPr>
            <a:solidFill>
              <a:schemeClr val="accent2"/>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Generals!$O$19:$O$26</c:f>
              <c:strCache>
                <c:ptCount val="8"/>
                <c:pt idx="0">
                  <c:v>MDMA</c:v>
                </c:pt>
                <c:pt idx="1">
                  <c:v>Cocaïna</c:v>
                </c:pt>
                <c:pt idx="2">
                  <c:v>Speed</c:v>
                </c:pt>
                <c:pt idx="3">
                  <c:v>Ketamina</c:v>
                </c:pt>
                <c:pt idx="4">
                  <c:v>LSD</c:v>
                </c:pt>
                <c:pt idx="5">
                  <c:v>NSP</c:v>
                </c:pt>
                <c:pt idx="6">
                  <c:v>Opiacis</c:v>
                </c:pt>
                <c:pt idx="7">
                  <c:v>Altres</c:v>
                </c:pt>
              </c:strCache>
            </c:strRef>
          </c:cat>
          <c:val>
            <c:numRef>
              <c:f>Generals!$R$19:$R$26</c:f>
              <c:numCache>
                <c:formatCode>0%</c:formatCode>
                <c:ptCount val="8"/>
                <c:pt idx="0">
                  <c:v>0.346801346801347</c:v>
                </c:pt>
                <c:pt idx="1">
                  <c:v>0.25080000000000002</c:v>
                </c:pt>
                <c:pt idx="2">
                  <c:v>0.15650000000000022</c:v>
                </c:pt>
                <c:pt idx="3">
                  <c:v>4.5500000000000013E-2</c:v>
                </c:pt>
                <c:pt idx="4">
                  <c:v>4.3800000000000013E-2</c:v>
                </c:pt>
                <c:pt idx="5">
                  <c:v>4.3800000000000013E-2</c:v>
                </c:pt>
                <c:pt idx="6">
                  <c:v>4.5500000000000013E-2</c:v>
                </c:pt>
                <c:pt idx="7">
                  <c:v>6.7299999999999999E-2</c:v>
                </c:pt>
              </c:numCache>
            </c:numRef>
          </c:val>
          <c:extLst xmlns:c16r2="http://schemas.microsoft.com/office/drawing/2015/06/chart">
            <c:ext xmlns:c16="http://schemas.microsoft.com/office/drawing/2014/chart" uri="{C3380CC4-5D6E-409C-BE32-E72D297353CC}">
              <c16:uniqueId val="{00000001-CFD4-4553-A3EF-E3C0812BDB3F}"/>
            </c:ext>
          </c:extLst>
        </c:ser>
        <c:ser>
          <c:idx val="2"/>
          <c:order val="2"/>
          <c:tx>
            <c:strRef>
              <c:f>Generals!$S$18</c:f>
              <c:strCache>
                <c:ptCount val="1"/>
                <c:pt idx="0">
                  <c:v>2015</c:v>
                </c:pt>
              </c:strCache>
            </c:strRef>
          </c:tx>
          <c:spPr>
            <a:solidFill>
              <a:schemeClr val="accent3"/>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Generals!$O$19:$O$26</c:f>
              <c:strCache>
                <c:ptCount val="8"/>
                <c:pt idx="0">
                  <c:v>MDMA</c:v>
                </c:pt>
                <c:pt idx="1">
                  <c:v>Cocaïna</c:v>
                </c:pt>
                <c:pt idx="2">
                  <c:v>Speed</c:v>
                </c:pt>
                <c:pt idx="3">
                  <c:v>Ketamina</c:v>
                </c:pt>
                <c:pt idx="4">
                  <c:v>LSD</c:v>
                </c:pt>
                <c:pt idx="5">
                  <c:v>NSP</c:v>
                </c:pt>
                <c:pt idx="6">
                  <c:v>Opiacis</c:v>
                </c:pt>
                <c:pt idx="7">
                  <c:v>Altres</c:v>
                </c:pt>
              </c:strCache>
            </c:strRef>
          </c:cat>
          <c:val>
            <c:numRef>
              <c:f>Generals!$S$19:$S$26</c:f>
              <c:numCache>
                <c:formatCode>0%</c:formatCode>
                <c:ptCount val="8"/>
                <c:pt idx="0">
                  <c:v>0.26140000000000002</c:v>
                </c:pt>
                <c:pt idx="1">
                  <c:v>0.28610000000000002</c:v>
                </c:pt>
                <c:pt idx="2">
                  <c:v>0.13969999999999999</c:v>
                </c:pt>
                <c:pt idx="3">
                  <c:v>7.22E-2</c:v>
                </c:pt>
                <c:pt idx="4">
                  <c:v>4.4100000000000014E-2</c:v>
                </c:pt>
                <c:pt idx="5">
                  <c:v>5.5500000000000022E-2</c:v>
                </c:pt>
                <c:pt idx="6">
                  <c:v>3.0100000000000002E-2</c:v>
                </c:pt>
                <c:pt idx="7">
                  <c:v>0.111</c:v>
                </c:pt>
              </c:numCache>
            </c:numRef>
          </c:val>
          <c:extLst xmlns:c16r2="http://schemas.microsoft.com/office/drawing/2015/06/chart">
            <c:ext xmlns:c16="http://schemas.microsoft.com/office/drawing/2014/chart" uri="{C3380CC4-5D6E-409C-BE32-E72D297353CC}">
              <c16:uniqueId val="{00000002-CFD4-4553-A3EF-E3C0812BDB3F}"/>
            </c:ext>
          </c:extLst>
        </c:ser>
        <c:dLbls>
          <c:showLegendKey val="0"/>
          <c:showVal val="1"/>
          <c:showCatName val="0"/>
          <c:showSerName val="0"/>
          <c:showPercent val="0"/>
          <c:showBubbleSize val="0"/>
        </c:dLbls>
        <c:gapWidth val="444"/>
        <c:overlap val="-90"/>
        <c:axId val="152569728"/>
        <c:axId val="152571264"/>
      </c:barChart>
      <c:catAx>
        <c:axId val="152569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s-ES"/>
          </a:p>
        </c:txPr>
        <c:crossAx val="152571264"/>
        <c:crosses val="autoZero"/>
        <c:auto val="1"/>
        <c:lblAlgn val="ctr"/>
        <c:lblOffset val="100"/>
        <c:noMultiLvlLbl val="0"/>
      </c:catAx>
      <c:valAx>
        <c:axId val="152571264"/>
        <c:scaling>
          <c:orientation val="minMax"/>
        </c:scaling>
        <c:delete val="1"/>
        <c:axPos val="l"/>
        <c:numFmt formatCode="0%" sourceLinked="1"/>
        <c:majorTickMark val="none"/>
        <c:minorTickMark val="none"/>
        <c:tickLblPos val="none"/>
        <c:crossAx val="1525697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Columna1</c:v>
                </c:pt>
              </c:strCache>
            </c:strRef>
          </c:tx>
          <c:spPr>
            <a:ln w="9525">
              <a:noFill/>
            </a:ln>
          </c:spPr>
          <c:dLbls>
            <c:spPr>
              <a:noFill/>
              <a:ln>
                <a:noFill/>
              </a:ln>
              <a:effectLst/>
            </c:spPr>
            <c:txPr>
              <a:bodyPr/>
              <a:lstStyle/>
              <a:p>
                <a:pPr>
                  <a:defRPr sz="1600" b="1">
                    <a:solidFill>
                      <a:schemeClr val="bg1"/>
                    </a:solidFill>
                  </a:defRPr>
                </a:pPr>
                <a:endParaRPr lang="es-ES"/>
              </a:p>
            </c:txPr>
            <c:dLblPos val="outEnd"/>
            <c:showLegendKey val="1"/>
            <c:showVal val="1"/>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Hoja1!$A$2:$A$5</c:f>
              <c:strCache>
                <c:ptCount val="4"/>
                <c:pt idx="0">
                  <c:v>1 sustancia</c:v>
                </c:pt>
                <c:pt idx="1">
                  <c:v>2 sustancias</c:v>
                </c:pt>
                <c:pt idx="2">
                  <c:v>3 sustancias</c:v>
                </c:pt>
                <c:pt idx="3">
                  <c:v>4 ó más sustancias</c:v>
                </c:pt>
              </c:strCache>
            </c:strRef>
          </c:cat>
          <c:val>
            <c:numRef>
              <c:f>Hoja1!$B$2:$B$5</c:f>
              <c:numCache>
                <c:formatCode>General</c:formatCode>
                <c:ptCount val="4"/>
                <c:pt idx="0">
                  <c:v>33</c:v>
                </c:pt>
                <c:pt idx="1">
                  <c:v>35</c:v>
                </c:pt>
                <c:pt idx="2">
                  <c:v>22</c:v>
                </c:pt>
                <c:pt idx="3">
                  <c:v>10</c:v>
                </c:pt>
              </c:numCache>
            </c:numRef>
          </c:val>
          <c:extLst xmlns:c16r2="http://schemas.microsoft.com/office/drawing/2015/06/chart">
            <c:ext xmlns:c16="http://schemas.microsoft.com/office/drawing/2014/chart" uri="{C3380CC4-5D6E-409C-BE32-E72D297353CC}">
              <c16:uniqueId val="{00000000-3FF2-4FE0-9A64-F1FF1FB24781}"/>
            </c:ext>
          </c:extLst>
        </c:ser>
        <c:dLbls>
          <c:showLegendKey val="0"/>
          <c:showVal val="1"/>
          <c:showCatName val="0"/>
          <c:showSerName val="0"/>
          <c:showPercent val="0"/>
          <c:showBubbleSize val="0"/>
          <c:showLeaderLines val="1"/>
        </c:dLbls>
        <c:firstSliceAng val="331"/>
      </c:pieChart>
    </c:plotArea>
    <c:plotVisOnly val="1"/>
    <c:dispBlanksAs val="zero"/>
    <c:showDLblsOverMax val="0"/>
  </c:chart>
  <c:spPr>
    <a:solidFill>
      <a:schemeClr val="tx1">
        <a:lumMod val="95000"/>
        <a:lumOff val="5000"/>
        <a:alpha val="78000"/>
      </a:schemeClr>
    </a:solidFill>
  </c:spPr>
  <c:txPr>
    <a:bodyPr/>
    <a:lstStyle/>
    <a:p>
      <a:pPr>
        <a:defRPr sz="1800">
          <a:latin typeface="Arial" pitchFamily="34" charset="0"/>
          <a:cs typeface="Arial" pitchFamily="34" charset="0"/>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bg2">
                    <a:lumMod val="90000"/>
                  </a:schemeClr>
                </a:solidFill>
              </a:defRPr>
            </a:pPr>
            <a:r>
              <a:rPr lang="es-ES" dirty="0">
                <a:solidFill>
                  <a:schemeClr val="bg2">
                    <a:lumMod val="90000"/>
                  </a:schemeClr>
                </a:solidFill>
              </a:rPr>
              <a:t>NPS</a:t>
            </a:r>
            <a:r>
              <a:rPr lang="es-ES" baseline="0" dirty="0">
                <a:solidFill>
                  <a:schemeClr val="bg2">
                    <a:lumMod val="90000"/>
                  </a:schemeClr>
                </a:solidFill>
              </a:rPr>
              <a:t> as </a:t>
            </a:r>
            <a:r>
              <a:rPr lang="es-ES" baseline="0" dirty="0" err="1">
                <a:solidFill>
                  <a:schemeClr val="bg2">
                    <a:lumMod val="90000"/>
                  </a:schemeClr>
                </a:solidFill>
              </a:rPr>
              <a:t>adulterants</a:t>
            </a:r>
            <a:r>
              <a:rPr lang="es-ES" baseline="0" dirty="0">
                <a:solidFill>
                  <a:schemeClr val="bg2">
                    <a:lumMod val="90000"/>
                  </a:schemeClr>
                </a:solidFill>
              </a:rPr>
              <a:t> </a:t>
            </a:r>
          </a:p>
          <a:p>
            <a:pPr>
              <a:defRPr>
                <a:solidFill>
                  <a:schemeClr val="bg2">
                    <a:lumMod val="90000"/>
                  </a:schemeClr>
                </a:solidFill>
              </a:defRPr>
            </a:pPr>
            <a:r>
              <a:rPr lang="es-ES" sz="1800" b="0" i="1" baseline="0" dirty="0">
                <a:solidFill>
                  <a:schemeClr val="bg2">
                    <a:lumMod val="90000"/>
                  </a:schemeClr>
                </a:solidFill>
              </a:rPr>
              <a:t>(</a:t>
            </a:r>
            <a:r>
              <a:rPr lang="es-ES" sz="1800" b="0" i="1" baseline="0" dirty="0" err="1">
                <a:solidFill>
                  <a:schemeClr val="bg2">
                    <a:lumMod val="90000"/>
                  </a:schemeClr>
                </a:solidFill>
              </a:rPr>
              <a:t>number</a:t>
            </a:r>
            <a:r>
              <a:rPr lang="es-ES" sz="1800" b="0" i="1" baseline="0" dirty="0">
                <a:solidFill>
                  <a:schemeClr val="bg2">
                    <a:lumMod val="90000"/>
                  </a:schemeClr>
                </a:solidFill>
              </a:rPr>
              <a:t> of </a:t>
            </a:r>
            <a:r>
              <a:rPr lang="es-ES" sz="1800" b="0" i="1" baseline="0" dirty="0" err="1">
                <a:solidFill>
                  <a:schemeClr val="bg2">
                    <a:lumMod val="90000"/>
                  </a:schemeClr>
                </a:solidFill>
              </a:rPr>
              <a:t>adulterated</a:t>
            </a:r>
            <a:r>
              <a:rPr lang="es-ES" sz="1800" b="0" i="1" baseline="0" dirty="0">
                <a:solidFill>
                  <a:schemeClr val="bg2">
                    <a:lumMod val="90000"/>
                  </a:schemeClr>
                </a:solidFill>
              </a:rPr>
              <a:t> </a:t>
            </a:r>
            <a:r>
              <a:rPr lang="es-ES" sz="1800" b="0" i="1" baseline="0" dirty="0" err="1">
                <a:solidFill>
                  <a:schemeClr val="bg2">
                    <a:lumMod val="90000"/>
                  </a:schemeClr>
                </a:solidFill>
              </a:rPr>
              <a:t>samples</a:t>
            </a:r>
            <a:endParaRPr lang="es-ES" sz="1800" b="0" i="1" baseline="0" dirty="0">
              <a:solidFill>
                <a:schemeClr val="bg2">
                  <a:lumMod val="90000"/>
                </a:schemeClr>
              </a:solidFill>
            </a:endParaRPr>
          </a:p>
          <a:p>
            <a:pPr>
              <a:defRPr>
                <a:solidFill>
                  <a:schemeClr val="bg2">
                    <a:lumMod val="90000"/>
                  </a:schemeClr>
                </a:solidFill>
              </a:defRPr>
            </a:pPr>
            <a:r>
              <a:rPr lang="es-ES" sz="1800" b="0" i="1" baseline="0" dirty="0">
                <a:solidFill>
                  <a:schemeClr val="bg2">
                    <a:lumMod val="90000"/>
                  </a:schemeClr>
                </a:solidFill>
              </a:rPr>
              <a:t> </a:t>
            </a:r>
            <a:r>
              <a:rPr lang="es-ES" sz="1800" b="0" i="1" baseline="0" dirty="0" err="1">
                <a:solidFill>
                  <a:schemeClr val="bg2">
                    <a:lumMod val="90000"/>
                  </a:schemeClr>
                </a:solidFill>
              </a:rPr>
              <a:t>by</a:t>
            </a:r>
            <a:r>
              <a:rPr lang="es-ES" sz="1800" b="0" i="1" baseline="0" dirty="0">
                <a:solidFill>
                  <a:schemeClr val="bg2">
                    <a:lumMod val="90000"/>
                  </a:schemeClr>
                </a:solidFill>
              </a:rPr>
              <a:t> </a:t>
            </a:r>
            <a:r>
              <a:rPr lang="es-ES" sz="1800" b="0" i="1" baseline="0" dirty="0" err="1">
                <a:solidFill>
                  <a:schemeClr val="bg2">
                    <a:lumMod val="90000"/>
                  </a:schemeClr>
                </a:solidFill>
              </a:rPr>
              <a:t>type</a:t>
            </a:r>
            <a:r>
              <a:rPr lang="es-ES" sz="1800" b="0" i="1" baseline="0" dirty="0">
                <a:solidFill>
                  <a:schemeClr val="bg2">
                    <a:lumMod val="90000"/>
                  </a:schemeClr>
                </a:solidFill>
              </a:rPr>
              <a:t> of </a:t>
            </a:r>
            <a:r>
              <a:rPr lang="es-ES" sz="1800" b="0" i="1" baseline="0" dirty="0" err="1">
                <a:solidFill>
                  <a:schemeClr val="bg2">
                    <a:lumMod val="90000"/>
                  </a:schemeClr>
                </a:solidFill>
              </a:rPr>
              <a:t>substance</a:t>
            </a:r>
            <a:r>
              <a:rPr lang="es-ES" sz="1800" b="0" i="1" baseline="0" dirty="0">
                <a:solidFill>
                  <a:schemeClr val="bg2">
                    <a:lumMod val="90000"/>
                  </a:schemeClr>
                </a:solidFill>
              </a:rPr>
              <a:t>)</a:t>
            </a:r>
            <a:endParaRPr lang="es-ES" sz="1800" b="0" i="1" dirty="0">
              <a:solidFill>
                <a:schemeClr val="bg2">
                  <a:lumMod val="90000"/>
                </a:schemeClr>
              </a:solidFill>
            </a:endParaRPr>
          </a:p>
        </c:rich>
      </c:tx>
      <c:layout>
        <c:manualLayout>
          <c:xMode val="edge"/>
          <c:yMode val="edge"/>
          <c:x val="7.5848053919934821E-2"/>
          <c:y val="7.2044909219844383E-2"/>
        </c:manualLayout>
      </c:layout>
      <c:overlay val="1"/>
    </c:title>
    <c:autoTitleDeleted val="0"/>
    <c:plotArea>
      <c:layout/>
      <c:barChart>
        <c:barDir val="col"/>
        <c:grouping val="stacked"/>
        <c:varyColors val="0"/>
        <c:ser>
          <c:idx val="0"/>
          <c:order val="0"/>
          <c:tx>
            <c:strRef>
              <c:f>Hoja1!$A$2</c:f>
              <c:strCache>
                <c:ptCount val="1"/>
                <c:pt idx="0">
                  <c:v>MDMA (tablets)</c:v>
                </c:pt>
              </c:strCache>
            </c:strRef>
          </c:tx>
          <c:invertIfNegative val="0"/>
          <c:cat>
            <c:strRef>
              <c:f>Hoja1!$B$1:$I$1</c:f>
              <c:strCache>
                <c:ptCount val="8"/>
                <c:pt idx="0">
                  <c:v>2009</c:v>
                </c:pt>
                <c:pt idx="1">
                  <c:v>2010</c:v>
                </c:pt>
                <c:pt idx="2">
                  <c:v>2011</c:v>
                </c:pt>
                <c:pt idx="3">
                  <c:v>2012</c:v>
                </c:pt>
                <c:pt idx="4">
                  <c:v>2013</c:v>
                </c:pt>
                <c:pt idx="5">
                  <c:v>2014</c:v>
                </c:pt>
                <c:pt idx="6">
                  <c:v>2015</c:v>
                </c:pt>
                <c:pt idx="7">
                  <c:v>2016</c:v>
                </c:pt>
              </c:strCache>
            </c:strRef>
          </c:cat>
          <c:val>
            <c:numRef>
              <c:f>Hoja1!$B$2:$I$2</c:f>
              <c:numCache>
                <c:formatCode>General</c:formatCode>
                <c:ptCount val="8"/>
                <c:pt idx="0">
                  <c:v>47</c:v>
                </c:pt>
                <c:pt idx="1">
                  <c:v>8</c:v>
                </c:pt>
                <c:pt idx="2">
                  <c:v>16</c:v>
                </c:pt>
                <c:pt idx="3">
                  <c:v>16</c:v>
                </c:pt>
                <c:pt idx="4">
                  <c:v>18</c:v>
                </c:pt>
                <c:pt idx="5">
                  <c:v>32</c:v>
                </c:pt>
                <c:pt idx="6">
                  <c:v>27</c:v>
                </c:pt>
                <c:pt idx="7">
                  <c:v>3</c:v>
                </c:pt>
              </c:numCache>
            </c:numRef>
          </c:val>
          <c:extLst xmlns:c16r2="http://schemas.microsoft.com/office/drawing/2015/06/chart">
            <c:ext xmlns:c16="http://schemas.microsoft.com/office/drawing/2014/chart" uri="{C3380CC4-5D6E-409C-BE32-E72D297353CC}">
              <c16:uniqueId val="{00000000-9972-4AD5-8809-85253A9EEB82}"/>
            </c:ext>
          </c:extLst>
        </c:ser>
        <c:ser>
          <c:idx val="1"/>
          <c:order val="1"/>
          <c:tx>
            <c:strRef>
              <c:f>Hoja1!$A$3</c:f>
              <c:strCache>
                <c:ptCount val="1"/>
                <c:pt idx="0">
                  <c:v>MDMA (crystal)</c:v>
                </c:pt>
              </c:strCache>
            </c:strRef>
          </c:tx>
          <c:invertIfNegative val="0"/>
          <c:cat>
            <c:strRef>
              <c:f>Hoja1!$B$1:$I$1</c:f>
              <c:strCache>
                <c:ptCount val="8"/>
                <c:pt idx="0">
                  <c:v>2009</c:v>
                </c:pt>
                <c:pt idx="1">
                  <c:v>2010</c:v>
                </c:pt>
                <c:pt idx="2">
                  <c:v>2011</c:v>
                </c:pt>
                <c:pt idx="3">
                  <c:v>2012</c:v>
                </c:pt>
                <c:pt idx="4">
                  <c:v>2013</c:v>
                </c:pt>
                <c:pt idx="5">
                  <c:v>2014</c:v>
                </c:pt>
                <c:pt idx="6">
                  <c:v>2015</c:v>
                </c:pt>
                <c:pt idx="7">
                  <c:v>2016</c:v>
                </c:pt>
              </c:strCache>
            </c:strRef>
          </c:cat>
          <c:val>
            <c:numRef>
              <c:f>Hoja1!$B$3:$I$3</c:f>
              <c:numCache>
                <c:formatCode>General</c:formatCode>
                <c:ptCount val="8"/>
                <c:pt idx="0">
                  <c:v>11</c:v>
                </c:pt>
                <c:pt idx="1">
                  <c:v>12</c:v>
                </c:pt>
                <c:pt idx="2">
                  <c:v>2</c:v>
                </c:pt>
                <c:pt idx="3">
                  <c:v>4</c:v>
                </c:pt>
                <c:pt idx="4">
                  <c:v>14</c:v>
                </c:pt>
                <c:pt idx="5">
                  <c:v>17</c:v>
                </c:pt>
                <c:pt idx="6">
                  <c:v>45</c:v>
                </c:pt>
                <c:pt idx="7">
                  <c:v>41</c:v>
                </c:pt>
              </c:numCache>
            </c:numRef>
          </c:val>
          <c:extLst xmlns:c16r2="http://schemas.microsoft.com/office/drawing/2015/06/chart">
            <c:ext xmlns:c16="http://schemas.microsoft.com/office/drawing/2014/chart" uri="{C3380CC4-5D6E-409C-BE32-E72D297353CC}">
              <c16:uniqueId val="{00000001-9972-4AD5-8809-85253A9EEB82}"/>
            </c:ext>
          </c:extLst>
        </c:ser>
        <c:ser>
          <c:idx val="2"/>
          <c:order val="2"/>
          <c:tx>
            <c:strRef>
              <c:f>Hoja1!$A$4</c:f>
              <c:strCache>
                <c:ptCount val="1"/>
                <c:pt idx="0">
                  <c:v>Amphetamine</c:v>
                </c:pt>
              </c:strCache>
            </c:strRef>
          </c:tx>
          <c:invertIfNegative val="0"/>
          <c:cat>
            <c:strRef>
              <c:f>Hoja1!$B$1:$I$1</c:f>
              <c:strCache>
                <c:ptCount val="8"/>
                <c:pt idx="0">
                  <c:v>2009</c:v>
                </c:pt>
                <c:pt idx="1">
                  <c:v>2010</c:v>
                </c:pt>
                <c:pt idx="2">
                  <c:v>2011</c:v>
                </c:pt>
                <c:pt idx="3">
                  <c:v>2012</c:v>
                </c:pt>
                <c:pt idx="4">
                  <c:v>2013</c:v>
                </c:pt>
                <c:pt idx="5">
                  <c:v>2014</c:v>
                </c:pt>
                <c:pt idx="6">
                  <c:v>2015</c:v>
                </c:pt>
                <c:pt idx="7">
                  <c:v>2016</c:v>
                </c:pt>
              </c:strCache>
            </c:strRef>
          </c:cat>
          <c:val>
            <c:numRef>
              <c:f>Hoja1!$B$4:$I$4</c:f>
              <c:numCache>
                <c:formatCode>General</c:formatCode>
                <c:ptCount val="8"/>
                <c:pt idx="0">
                  <c:v>6</c:v>
                </c:pt>
                <c:pt idx="1">
                  <c:v>4</c:v>
                </c:pt>
                <c:pt idx="2">
                  <c:v>6</c:v>
                </c:pt>
                <c:pt idx="3">
                  <c:v>6</c:v>
                </c:pt>
                <c:pt idx="4">
                  <c:v>16</c:v>
                </c:pt>
                <c:pt idx="5">
                  <c:v>6</c:v>
                </c:pt>
                <c:pt idx="6">
                  <c:v>9</c:v>
                </c:pt>
                <c:pt idx="7">
                  <c:v>3</c:v>
                </c:pt>
              </c:numCache>
            </c:numRef>
          </c:val>
          <c:extLst xmlns:c16r2="http://schemas.microsoft.com/office/drawing/2015/06/chart">
            <c:ext xmlns:c16="http://schemas.microsoft.com/office/drawing/2014/chart" uri="{C3380CC4-5D6E-409C-BE32-E72D297353CC}">
              <c16:uniqueId val="{00000002-9972-4AD5-8809-85253A9EEB82}"/>
            </c:ext>
          </c:extLst>
        </c:ser>
        <c:ser>
          <c:idx val="3"/>
          <c:order val="3"/>
          <c:tx>
            <c:strRef>
              <c:f>Hoja1!$A$5</c:f>
              <c:strCache>
                <c:ptCount val="1"/>
                <c:pt idx="0">
                  <c:v>Ketamine</c:v>
                </c:pt>
              </c:strCache>
            </c:strRef>
          </c:tx>
          <c:invertIfNegative val="0"/>
          <c:cat>
            <c:strRef>
              <c:f>Hoja1!$B$1:$I$1</c:f>
              <c:strCache>
                <c:ptCount val="8"/>
                <c:pt idx="0">
                  <c:v>2009</c:v>
                </c:pt>
                <c:pt idx="1">
                  <c:v>2010</c:v>
                </c:pt>
                <c:pt idx="2">
                  <c:v>2011</c:v>
                </c:pt>
                <c:pt idx="3">
                  <c:v>2012</c:v>
                </c:pt>
                <c:pt idx="4">
                  <c:v>2013</c:v>
                </c:pt>
                <c:pt idx="5">
                  <c:v>2014</c:v>
                </c:pt>
                <c:pt idx="6">
                  <c:v>2015</c:v>
                </c:pt>
                <c:pt idx="7">
                  <c:v>2016</c:v>
                </c:pt>
              </c:strCache>
            </c:strRef>
          </c:cat>
          <c:val>
            <c:numRef>
              <c:f>Hoja1!$B$5:$I$5</c:f>
              <c:numCache>
                <c:formatCode>General</c:formatCode>
                <c:ptCount val="8"/>
                <c:pt idx="2">
                  <c:v>4</c:v>
                </c:pt>
                <c:pt idx="3">
                  <c:v>12</c:v>
                </c:pt>
                <c:pt idx="4">
                  <c:v>7</c:v>
                </c:pt>
                <c:pt idx="5">
                  <c:v>16</c:v>
                </c:pt>
                <c:pt idx="6">
                  <c:v>89</c:v>
                </c:pt>
                <c:pt idx="7">
                  <c:v>26</c:v>
                </c:pt>
              </c:numCache>
            </c:numRef>
          </c:val>
          <c:extLst xmlns:c16r2="http://schemas.microsoft.com/office/drawing/2015/06/chart">
            <c:ext xmlns:c16="http://schemas.microsoft.com/office/drawing/2014/chart" uri="{C3380CC4-5D6E-409C-BE32-E72D297353CC}">
              <c16:uniqueId val="{00000003-9972-4AD5-8809-85253A9EEB82}"/>
            </c:ext>
          </c:extLst>
        </c:ser>
        <c:ser>
          <c:idx val="4"/>
          <c:order val="4"/>
          <c:tx>
            <c:strRef>
              <c:f>Hoja1!$A$6</c:f>
              <c:strCache>
                <c:ptCount val="1"/>
                <c:pt idx="0">
                  <c:v>LSD</c:v>
                </c:pt>
              </c:strCache>
            </c:strRef>
          </c:tx>
          <c:invertIfNegative val="0"/>
          <c:cat>
            <c:strRef>
              <c:f>Hoja1!$B$1:$I$1</c:f>
              <c:strCache>
                <c:ptCount val="8"/>
                <c:pt idx="0">
                  <c:v>2009</c:v>
                </c:pt>
                <c:pt idx="1">
                  <c:v>2010</c:v>
                </c:pt>
                <c:pt idx="2">
                  <c:v>2011</c:v>
                </c:pt>
                <c:pt idx="3">
                  <c:v>2012</c:v>
                </c:pt>
                <c:pt idx="4">
                  <c:v>2013</c:v>
                </c:pt>
                <c:pt idx="5">
                  <c:v>2014</c:v>
                </c:pt>
                <c:pt idx="6">
                  <c:v>2015</c:v>
                </c:pt>
                <c:pt idx="7">
                  <c:v>2016</c:v>
                </c:pt>
              </c:strCache>
            </c:strRef>
          </c:cat>
          <c:val>
            <c:numRef>
              <c:f>Hoja1!$B$6:$I$6</c:f>
              <c:numCache>
                <c:formatCode>General</c:formatCode>
                <c:ptCount val="8"/>
                <c:pt idx="2">
                  <c:v>2</c:v>
                </c:pt>
                <c:pt idx="3">
                  <c:v>7</c:v>
                </c:pt>
                <c:pt idx="4">
                  <c:v>21</c:v>
                </c:pt>
                <c:pt idx="5">
                  <c:v>26</c:v>
                </c:pt>
                <c:pt idx="6">
                  <c:v>20</c:v>
                </c:pt>
                <c:pt idx="7">
                  <c:v>25</c:v>
                </c:pt>
              </c:numCache>
            </c:numRef>
          </c:val>
          <c:extLst xmlns:c16r2="http://schemas.microsoft.com/office/drawing/2015/06/chart">
            <c:ext xmlns:c16="http://schemas.microsoft.com/office/drawing/2014/chart" uri="{C3380CC4-5D6E-409C-BE32-E72D297353CC}">
              <c16:uniqueId val="{00000004-9972-4AD5-8809-85253A9EEB82}"/>
            </c:ext>
          </c:extLst>
        </c:ser>
        <c:ser>
          <c:idx val="5"/>
          <c:order val="5"/>
          <c:tx>
            <c:strRef>
              <c:f>Hoja1!$A$7</c:f>
              <c:strCache>
                <c:ptCount val="1"/>
                <c:pt idx="0">
                  <c:v>Cocaine</c:v>
                </c:pt>
              </c:strCache>
            </c:strRef>
          </c:tx>
          <c:invertIfNegative val="0"/>
          <c:cat>
            <c:strRef>
              <c:f>Hoja1!$B$1:$I$1</c:f>
              <c:strCache>
                <c:ptCount val="8"/>
                <c:pt idx="0">
                  <c:v>2009</c:v>
                </c:pt>
                <c:pt idx="1">
                  <c:v>2010</c:v>
                </c:pt>
                <c:pt idx="2">
                  <c:v>2011</c:v>
                </c:pt>
                <c:pt idx="3">
                  <c:v>2012</c:v>
                </c:pt>
                <c:pt idx="4">
                  <c:v>2013</c:v>
                </c:pt>
                <c:pt idx="5">
                  <c:v>2014</c:v>
                </c:pt>
                <c:pt idx="6">
                  <c:v>2015</c:v>
                </c:pt>
                <c:pt idx="7">
                  <c:v>2016</c:v>
                </c:pt>
              </c:strCache>
            </c:strRef>
          </c:cat>
          <c:val>
            <c:numRef>
              <c:f>Hoja1!$B$7:$I$7</c:f>
              <c:numCache>
                <c:formatCode>General</c:formatCode>
                <c:ptCount val="8"/>
                <c:pt idx="1">
                  <c:v>1</c:v>
                </c:pt>
                <c:pt idx="3">
                  <c:v>3</c:v>
                </c:pt>
                <c:pt idx="4">
                  <c:v>6</c:v>
                </c:pt>
                <c:pt idx="5">
                  <c:v>4</c:v>
                </c:pt>
                <c:pt idx="6">
                  <c:v>3</c:v>
                </c:pt>
                <c:pt idx="7">
                  <c:v>1</c:v>
                </c:pt>
              </c:numCache>
            </c:numRef>
          </c:val>
          <c:extLst xmlns:c16r2="http://schemas.microsoft.com/office/drawing/2015/06/chart">
            <c:ext xmlns:c16="http://schemas.microsoft.com/office/drawing/2014/chart" uri="{C3380CC4-5D6E-409C-BE32-E72D297353CC}">
              <c16:uniqueId val="{00000005-9972-4AD5-8809-85253A9EEB82}"/>
            </c:ext>
          </c:extLst>
        </c:ser>
        <c:ser>
          <c:idx val="6"/>
          <c:order val="6"/>
          <c:tx>
            <c:strRef>
              <c:f>Hoja1!$A$8</c:f>
              <c:strCache>
                <c:ptCount val="1"/>
                <c:pt idx="0">
                  <c:v>Methamphetamine</c:v>
                </c:pt>
              </c:strCache>
            </c:strRef>
          </c:tx>
          <c:invertIfNegative val="0"/>
          <c:cat>
            <c:strRef>
              <c:f>Hoja1!$B$1:$I$1</c:f>
              <c:strCache>
                <c:ptCount val="8"/>
                <c:pt idx="0">
                  <c:v>2009</c:v>
                </c:pt>
                <c:pt idx="1">
                  <c:v>2010</c:v>
                </c:pt>
                <c:pt idx="2">
                  <c:v>2011</c:v>
                </c:pt>
                <c:pt idx="3">
                  <c:v>2012</c:v>
                </c:pt>
                <c:pt idx="4">
                  <c:v>2013</c:v>
                </c:pt>
                <c:pt idx="5">
                  <c:v>2014</c:v>
                </c:pt>
                <c:pt idx="6">
                  <c:v>2015</c:v>
                </c:pt>
                <c:pt idx="7">
                  <c:v>2016</c:v>
                </c:pt>
              </c:strCache>
            </c:strRef>
          </c:cat>
          <c:val>
            <c:numRef>
              <c:f>Hoja1!$B$8:$I$8</c:f>
              <c:numCache>
                <c:formatCode>General</c:formatCode>
                <c:ptCount val="8"/>
                <c:pt idx="2">
                  <c:v>4</c:v>
                </c:pt>
                <c:pt idx="6">
                  <c:v>1</c:v>
                </c:pt>
              </c:numCache>
            </c:numRef>
          </c:val>
          <c:extLst xmlns:c16r2="http://schemas.microsoft.com/office/drawing/2015/06/chart">
            <c:ext xmlns:c16="http://schemas.microsoft.com/office/drawing/2014/chart" uri="{C3380CC4-5D6E-409C-BE32-E72D297353CC}">
              <c16:uniqueId val="{00000006-9972-4AD5-8809-85253A9EEB82}"/>
            </c:ext>
          </c:extLst>
        </c:ser>
        <c:ser>
          <c:idx val="7"/>
          <c:order val="7"/>
          <c:tx>
            <c:strRef>
              <c:f>Hoja1!$A$9</c:f>
              <c:strCache>
                <c:ptCount val="1"/>
                <c:pt idx="0">
                  <c:v>Mescaline</c:v>
                </c:pt>
              </c:strCache>
            </c:strRef>
          </c:tx>
          <c:invertIfNegative val="0"/>
          <c:cat>
            <c:strRef>
              <c:f>Hoja1!$B$1:$I$1</c:f>
              <c:strCache>
                <c:ptCount val="8"/>
                <c:pt idx="0">
                  <c:v>2009</c:v>
                </c:pt>
                <c:pt idx="1">
                  <c:v>2010</c:v>
                </c:pt>
                <c:pt idx="2">
                  <c:v>2011</c:v>
                </c:pt>
                <c:pt idx="3">
                  <c:v>2012</c:v>
                </c:pt>
                <c:pt idx="4">
                  <c:v>2013</c:v>
                </c:pt>
                <c:pt idx="5">
                  <c:v>2014</c:v>
                </c:pt>
                <c:pt idx="6">
                  <c:v>2015</c:v>
                </c:pt>
                <c:pt idx="7">
                  <c:v>2016</c:v>
                </c:pt>
              </c:strCache>
            </c:strRef>
          </c:cat>
          <c:val>
            <c:numRef>
              <c:f>Hoja1!$B$9:$I$9</c:f>
              <c:numCache>
                <c:formatCode>General</c:formatCode>
                <c:ptCount val="8"/>
                <c:pt idx="0">
                  <c:v>2</c:v>
                </c:pt>
                <c:pt idx="4">
                  <c:v>1</c:v>
                </c:pt>
                <c:pt idx="7">
                  <c:v>2</c:v>
                </c:pt>
              </c:numCache>
            </c:numRef>
          </c:val>
          <c:extLst xmlns:c16r2="http://schemas.microsoft.com/office/drawing/2015/06/chart">
            <c:ext xmlns:c16="http://schemas.microsoft.com/office/drawing/2014/chart" uri="{C3380CC4-5D6E-409C-BE32-E72D297353CC}">
              <c16:uniqueId val="{00000007-9972-4AD5-8809-85253A9EEB82}"/>
            </c:ext>
          </c:extLst>
        </c:ser>
        <c:dLbls>
          <c:showLegendKey val="0"/>
          <c:showVal val="0"/>
          <c:showCatName val="0"/>
          <c:showSerName val="0"/>
          <c:showPercent val="0"/>
          <c:showBubbleSize val="0"/>
        </c:dLbls>
        <c:gapWidth val="75"/>
        <c:overlap val="100"/>
        <c:axId val="158459392"/>
        <c:axId val="158460928"/>
      </c:barChart>
      <c:catAx>
        <c:axId val="158459392"/>
        <c:scaling>
          <c:orientation val="minMax"/>
        </c:scaling>
        <c:delete val="0"/>
        <c:axPos val="b"/>
        <c:numFmt formatCode="General" sourceLinked="0"/>
        <c:majorTickMark val="none"/>
        <c:minorTickMark val="none"/>
        <c:tickLblPos val="nextTo"/>
        <c:txPr>
          <a:bodyPr/>
          <a:lstStyle/>
          <a:p>
            <a:pPr>
              <a:defRPr>
                <a:solidFill>
                  <a:schemeClr val="bg2">
                    <a:lumMod val="90000"/>
                  </a:schemeClr>
                </a:solidFill>
              </a:defRPr>
            </a:pPr>
            <a:endParaRPr lang="es-ES"/>
          </a:p>
        </c:txPr>
        <c:crossAx val="158460928"/>
        <c:crosses val="autoZero"/>
        <c:auto val="1"/>
        <c:lblAlgn val="ctr"/>
        <c:lblOffset val="100"/>
        <c:noMultiLvlLbl val="0"/>
      </c:catAx>
      <c:valAx>
        <c:axId val="158460928"/>
        <c:scaling>
          <c:orientation val="minMax"/>
          <c:max val="200"/>
        </c:scaling>
        <c:delete val="0"/>
        <c:axPos val="l"/>
        <c:numFmt formatCode="General" sourceLinked="1"/>
        <c:majorTickMark val="none"/>
        <c:minorTickMark val="none"/>
        <c:tickLblPos val="nextTo"/>
        <c:txPr>
          <a:bodyPr/>
          <a:lstStyle/>
          <a:p>
            <a:pPr>
              <a:defRPr>
                <a:solidFill>
                  <a:schemeClr val="bg2">
                    <a:lumMod val="90000"/>
                  </a:schemeClr>
                </a:solidFill>
              </a:defRPr>
            </a:pPr>
            <a:endParaRPr lang="es-ES"/>
          </a:p>
        </c:txPr>
        <c:crossAx val="158459392"/>
        <c:crosses val="autoZero"/>
        <c:crossBetween val="between"/>
        <c:majorUnit val="50"/>
      </c:valAx>
    </c:plotArea>
    <c:legend>
      <c:legendPos val="r"/>
      <c:layout>
        <c:manualLayout>
          <c:xMode val="edge"/>
          <c:yMode val="edge"/>
          <c:x val="0.7406082194570982"/>
          <c:y val="0.22039647306062049"/>
          <c:w val="0.2402851059664238"/>
          <c:h val="0.48724026384045277"/>
        </c:manualLayout>
      </c:layout>
      <c:overlay val="0"/>
      <c:spPr>
        <a:solidFill>
          <a:srgbClr val="EEECE1">
            <a:lumMod val="25000"/>
            <a:alpha val="33000"/>
          </a:srgbClr>
        </a:solidFill>
      </c:spPr>
      <c:txPr>
        <a:bodyPr/>
        <a:lstStyle/>
        <a:p>
          <a:pPr>
            <a:defRPr b="1">
              <a:solidFill>
                <a:schemeClr val="bg2">
                  <a:lumMod val="90000"/>
                </a:schemeClr>
              </a:solidFill>
            </a:defRPr>
          </a:pPr>
          <a:endParaRPr lang="es-ES"/>
        </a:p>
      </c:txPr>
    </c:legend>
    <c:plotVisOnly val="1"/>
    <c:dispBlanksAs val="gap"/>
    <c:showDLblsOverMax val="0"/>
  </c:chart>
  <c:txPr>
    <a:bodyPr/>
    <a:lstStyle/>
    <a:p>
      <a:pPr>
        <a:defRPr sz="1600">
          <a:solidFill>
            <a:schemeClr val="bg2">
              <a:lumMod val="25000"/>
            </a:schemeClr>
          </a:solidFill>
          <a:latin typeface="Arial" pitchFamily="34" charset="0"/>
          <a:cs typeface="Arial" pitchFamily="34" charset="0"/>
        </a:defRPr>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sz="1600">
                <a:solidFill>
                  <a:schemeClr val="bg1"/>
                </a:solidFill>
              </a:defRPr>
            </a:pPr>
            <a:r>
              <a:rPr lang="es-ES" sz="1600">
                <a:solidFill>
                  <a:schemeClr val="bg1"/>
                </a:solidFill>
              </a:rPr>
              <a:t>Número de mostres de ketamina adulterades amb NPS</a:t>
            </a:r>
          </a:p>
          <a:p>
            <a:pPr>
              <a:defRPr sz="1600">
                <a:solidFill>
                  <a:schemeClr val="bg1"/>
                </a:solidFill>
              </a:defRPr>
            </a:pPr>
            <a:r>
              <a:rPr lang="es-ES" sz="1600">
                <a:solidFill>
                  <a:schemeClr val="bg1"/>
                </a:solidFill>
              </a:rPr>
              <a:t>(2011-2015)</a:t>
            </a:r>
          </a:p>
        </c:rich>
      </c:tx>
      <c:layout>
        <c:manualLayout>
          <c:xMode val="edge"/>
          <c:yMode val="edge"/>
          <c:x val="0.17077533871740216"/>
          <c:y val="7.7820262330441134E-2"/>
        </c:manualLayout>
      </c:layout>
      <c:overlay val="0"/>
    </c:title>
    <c:autoTitleDeleted val="0"/>
    <c:plotArea>
      <c:layout/>
      <c:lineChart>
        <c:grouping val="standard"/>
        <c:varyColors val="0"/>
        <c:ser>
          <c:idx val="0"/>
          <c:order val="0"/>
          <c:tx>
            <c:strRef>
              <c:f>Hoja1!$B$1</c:f>
              <c:strCache>
                <c:ptCount val="1"/>
                <c:pt idx="0">
                  <c:v>Serie 1</c:v>
                </c:pt>
              </c:strCache>
            </c:strRef>
          </c:tx>
          <c:spPr>
            <a:ln w="50800"/>
          </c:spPr>
          <c:marker>
            <c:symbol val="none"/>
          </c:marker>
          <c:dLbls>
            <c:dLbl>
              <c:idx val="0"/>
              <c:layout>
                <c:manualLayout>
                  <c:x val="-3.2482597618838045E-2"/>
                  <c:y val="-3.33515409987605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565-4018-B005-EF964FD4A868}"/>
                </c:ext>
              </c:extLst>
            </c:dLbl>
            <c:dLbl>
              <c:idx val="1"/>
              <c:layout>
                <c:manualLayout>
                  <c:x val="-4.8723896428257099E-2"/>
                  <c:y val="-3.891013116522065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565-4018-B005-EF964FD4A868}"/>
                </c:ext>
              </c:extLst>
            </c:dLbl>
            <c:dLbl>
              <c:idx val="2"/>
              <c:layout>
                <c:manualLayout>
                  <c:x val="-4.0603247023547714E-2"/>
                  <c:y val="-4.724801641491057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565-4018-B005-EF964FD4A868}"/>
                </c:ext>
              </c:extLst>
            </c:dLbl>
            <c:dLbl>
              <c:idx val="3"/>
              <c:layout>
                <c:manualLayout>
                  <c:x val="-2.7068831349031687E-3"/>
                  <c:y val="3.33515409987605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565-4018-B005-EF964FD4A868}"/>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Hoja1!$A$2:$A$6</c:f>
              <c:numCache>
                <c:formatCode>General</c:formatCode>
                <c:ptCount val="5"/>
                <c:pt idx="0">
                  <c:v>2011</c:v>
                </c:pt>
                <c:pt idx="1">
                  <c:v>2012</c:v>
                </c:pt>
                <c:pt idx="2">
                  <c:v>2013</c:v>
                </c:pt>
                <c:pt idx="3">
                  <c:v>2014</c:v>
                </c:pt>
                <c:pt idx="4">
                  <c:v>2015</c:v>
                </c:pt>
              </c:numCache>
            </c:numRef>
          </c:cat>
          <c:val>
            <c:numRef>
              <c:f>Hoja1!$B$2:$B$6</c:f>
              <c:numCache>
                <c:formatCode>General</c:formatCode>
                <c:ptCount val="5"/>
                <c:pt idx="0">
                  <c:v>4</c:v>
                </c:pt>
                <c:pt idx="1">
                  <c:v>12</c:v>
                </c:pt>
                <c:pt idx="2">
                  <c:v>7</c:v>
                </c:pt>
                <c:pt idx="3">
                  <c:v>16</c:v>
                </c:pt>
                <c:pt idx="4">
                  <c:v>89</c:v>
                </c:pt>
              </c:numCache>
            </c:numRef>
          </c:val>
          <c:smooth val="0"/>
          <c:extLst xmlns:c16r2="http://schemas.microsoft.com/office/drawing/2015/06/chart">
            <c:ext xmlns:c16="http://schemas.microsoft.com/office/drawing/2014/chart" uri="{C3380CC4-5D6E-409C-BE32-E72D297353CC}">
              <c16:uniqueId val="{00000004-E565-4018-B005-EF964FD4A868}"/>
            </c:ext>
          </c:extLst>
        </c:ser>
        <c:ser>
          <c:idx val="1"/>
          <c:order val="1"/>
          <c:tx>
            <c:strRef>
              <c:f>Hoja1!$C$1</c:f>
              <c:strCache>
                <c:ptCount val="1"/>
                <c:pt idx="0">
                  <c:v>Columna1</c:v>
                </c:pt>
              </c:strCache>
            </c:strRef>
          </c:tx>
          <c:marker>
            <c:symbol val="none"/>
          </c:marker>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Hoja1!$A$2:$A$6</c:f>
              <c:numCache>
                <c:formatCode>General</c:formatCode>
                <c:ptCount val="5"/>
                <c:pt idx="0">
                  <c:v>2011</c:v>
                </c:pt>
                <c:pt idx="1">
                  <c:v>2012</c:v>
                </c:pt>
                <c:pt idx="2">
                  <c:v>2013</c:v>
                </c:pt>
                <c:pt idx="3">
                  <c:v>2014</c:v>
                </c:pt>
                <c:pt idx="4">
                  <c:v>2015</c:v>
                </c:pt>
              </c:numCache>
            </c:numRef>
          </c:cat>
          <c:val>
            <c:numRef>
              <c:f>Hoja1!$C$2:$C$6</c:f>
              <c:numCache>
                <c:formatCode>General</c:formatCode>
                <c:ptCount val="5"/>
              </c:numCache>
            </c:numRef>
          </c:val>
          <c:smooth val="0"/>
          <c:extLst xmlns:c16r2="http://schemas.microsoft.com/office/drawing/2015/06/chart">
            <c:ext xmlns:c16="http://schemas.microsoft.com/office/drawing/2014/chart" uri="{C3380CC4-5D6E-409C-BE32-E72D297353CC}">
              <c16:uniqueId val="{00000005-E565-4018-B005-EF964FD4A868}"/>
            </c:ext>
          </c:extLst>
        </c:ser>
        <c:ser>
          <c:idx val="2"/>
          <c:order val="2"/>
          <c:tx>
            <c:strRef>
              <c:f>Hoja1!$D$1</c:f>
              <c:strCache>
                <c:ptCount val="1"/>
                <c:pt idx="0">
                  <c:v>Columna2</c:v>
                </c:pt>
              </c:strCache>
            </c:strRef>
          </c:tx>
          <c:marker>
            <c:symbol val="none"/>
          </c:marker>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Hoja1!$A$2:$A$6</c:f>
              <c:numCache>
                <c:formatCode>General</c:formatCode>
                <c:ptCount val="5"/>
                <c:pt idx="0">
                  <c:v>2011</c:v>
                </c:pt>
                <c:pt idx="1">
                  <c:v>2012</c:v>
                </c:pt>
                <c:pt idx="2">
                  <c:v>2013</c:v>
                </c:pt>
                <c:pt idx="3">
                  <c:v>2014</c:v>
                </c:pt>
                <c:pt idx="4">
                  <c:v>2015</c:v>
                </c:pt>
              </c:numCache>
            </c:numRef>
          </c:cat>
          <c:val>
            <c:numRef>
              <c:f>Hoja1!$D$2:$D$6</c:f>
              <c:numCache>
                <c:formatCode>General</c:formatCode>
                <c:ptCount val="5"/>
              </c:numCache>
            </c:numRef>
          </c:val>
          <c:smooth val="0"/>
          <c:extLst xmlns:c16r2="http://schemas.microsoft.com/office/drawing/2015/06/chart">
            <c:ext xmlns:c16="http://schemas.microsoft.com/office/drawing/2014/chart" uri="{C3380CC4-5D6E-409C-BE32-E72D297353CC}">
              <c16:uniqueId val="{00000006-E565-4018-B005-EF964FD4A868}"/>
            </c:ext>
          </c:extLst>
        </c:ser>
        <c:dLbls>
          <c:showLegendKey val="0"/>
          <c:showVal val="1"/>
          <c:showCatName val="0"/>
          <c:showSerName val="0"/>
          <c:showPercent val="0"/>
          <c:showBubbleSize val="0"/>
        </c:dLbls>
        <c:marker val="1"/>
        <c:smooth val="0"/>
        <c:axId val="158163712"/>
        <c:axId val="158165248"/>
      </c:lineChart>
      <c:catAx>
        <c:axId val="158163712"/>
        <c:scaling>
          <c:orientation val="minMax"/>
        </c:scaling>
        <c:delete val="0"/>
        <c:axPos val="b"/>
        <c:numFmt formatCode="General" sourceLinked="1"/>
        <c:majorTickMark val="none"/>
        <c:minorTickMark val="none"/>
        <c:tickLblPos val="nextTo"/>
        <c:crossAx val="158165248"/>
        <c:crosses val="autoZero"/>
        <c:auto val="1"/>
        <c:lblAlgn val="ctr"/>
        <c:lblOffset val="100"/>
        <c:noMultiLvlLbl val="0"/>
      </c:catAx>
      <c:valAx>
        <c:axId val="158165248"/>
        <c:scaling>
          <c:orientation val="minMax"/>
        </c:scaling>
        <c:delete val="1"/>
        <c:axPos val="l"/>
        <c:numFmt formatCode="General" sourceLinked="1"/>
        <c:majorTickMark val="none"/>
        <c:minorTickMark val="none"/>
        <c:tickLblPos val="none"/>
        <c:crossAx val="158163712"/>
        <c:crosses val="autoZero"/>
        <c:crossBetween val="between"/>
      </c:valAx>
    </c:plotArea>
    <c:plotVisOnly val="1"/>
    <c:dispBlanksAs val="gap"/>
    <c:showDLblsOverMax val="0"/>
  </c:chart>
  <c:spPr>
    <a:solidFill>
      <a:schemeClr val="tx1">
        <a:lumMod val="65000"/>
      </a:schemeClr>
    </a:solidFill>
    <a:ln>
      <a:solidFill>
        <a:schemeClr val="tx1"/>
      </a:solidFill>
    </a:ln>
  </c:spPr>
  <c:txPr>
    <a:bodyPr/>
    <a:lstStyle/>
    <a:p>
      <a:pPr>
        <a:defRPr sz="2000"/>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8039AB-FFF5-44AB-B967-FCC0AFCD6B4C}" type="doc">
      <dgm:prSet loTypeId="urn:microsoft.com/office/officeart/2005/8/layout/venn3" loCatId="relationship" qsTypeId="urn:microsoft.com/office/officeart/2005/8/quickstyle/3d2#1" qsCatId="3D" csTypeId="urn:microsoft.com/office/officeart/2005/8/colors/accent0_2" csCatId="mainScheme" phldr="1"/>
      <dgm:spPr/>
      <dgm:t>
        <a:bodyPr/>
        <a:lstStyle/>
        <a:p>
          <a:endParaRPr lang="es-ES"/>
        </a:p>
      </dgm:t>
    </dgm:pt>
    <dgm:pt modelId="{84E33E18-FE47-4635-82BA-3D2063B60F60}" type="pres">
      <dgm:prSet presAssocID="{8E8039AB-FFF5-44AB-B967-FCC0AFCD6B4C}" presName="Name0" presStyleCnt="0">
        <dgm:presLayoutVars>
          <dgm:dir/>
          <dgm:resizeHandles val="exact"/>
        </dgm:presLayoutVars>
      </dgm:prSet>
      <dgm:spPr/>
      <dgm:t>
        <a:bodyPr/>
        <a:lstStyle/>
        <a:p>
          <a:endParaRPr lang="es-ES"/>
        </a:p>
      </dgm:t>
    </dgm:pt>
  </dgm:ptLst>
  <dgm:cxnLst>
    <dgm:cxn modelId="{0E13DC5E-B6AC-4993-99D7-C07BF59FE766}" type="presOf" srcId="{8E8039AB-FFF5-44AB-B967-FCC0AFCD6B4C}" destId="{84E33E18-FE47-4635-82BA-3D2063B60F60}" srcOrd="0"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5A4D0A-1A3C-4CCD-9E83-A1E74F77086D}" type="doc">
      <dgm:prSet loTypeId="urn:microsoft.com/office/officeart/2005/8/layout/default#5" loCatId="list" qsTypeId="urn:microsoft.com/office/officeart/2005/8/quickstyle/simple3" qsCatId="simple" csTypeId="urn:microsoft.com/office/officeart/2005/8/colors/accent2_2" csCatId="accent2" phldr="1"/>
      <dgm:spPr/>
      <dgm:t>
        <a:bodyPr/>
        <a:lstStyle/>
        <a:p>
          <a:endParaRPr lang="es-ES"/>
        </a:p>
      </dgm:t>
    </dgm:pt>
    <dgm:pt modelId="{CBA561B7-2866-4B26-A229-B56F094A4FD5}">
      <dgm:prSet phldrT="[Texto]"/>
      <dgm:spPr/>
      <dgm:t>
        <a:bodyPr/>
        <a:lstStyle/>
        <a:p>
          <a:r>
            <a:rPr lang="es-ES" dirty="0">
              <a:latin typeface="Arial" pitchFamily="34" charset="0"/>
              <a:cs typeface="Arial" pitchFamily="34" charset="0"/>
            </a:rPr>
            <a:t>Acceso ilimitado a información</a:t>
          </a:r>
        </a:p>
      </dgm:t>
    </dgm:pt>
    <dgm:pt modelId="{54835311-A60D-4F29-8E2A-6E7FD1D71CDB}" type="parTrans" cxnId="{803556EC-6689-4C92-BB02-48B5DF9D70B2}">
      <dgm:prSet/>
      <dgm:spPr/>
      <dgm:t>
        <a:bodyPr/>
        <a:lstStyle/>
        <a:p>
          <a:endParaRPr lang="es-ES"/>
        </a:p>
      </dgm:t>
    </dgm:pt>
    <dgm:pt modelId="{E5634201-1096-44AD-BADA-881F04C412EE}" type="sibTrans" cxnId="{803556EC-6689-4C92-BB02-48B5DF9D70B2}">
      <dgm:prSet/>
      <dgm:spPr/>
      <dgm:t>
        <a:bodyPr/>
        <a:lstStyle/>
        <a:p>
          <a:endParaRPr lang="es-ES"/>
        </a:p>
      </dgm:t>
    </dgm:pt>
    <dgm:pt modelId="{3BF643A1-4B20-4FCE-BA85-0E9F53C89811}">
      <dgm:prSet phldrT="[Texto]"/>
      <dgm:spPr/>
      <dgm:t>
        <a:bodyPr/>
        <a:lstStyle/>
        <a:p>
          <a:r>
            <a:rPr lang="es-ES" dirty="0">
              <a:latin typeface="Arial" pitchFamily="34" charset="0"/>
              <a:cs typeface="Arial" pitchFamily="34" charset="0"/>
            </a:rPr>
            <a:t>Posibilidad de interactuar</a:t>
          </a:r>
        </a:p>
      </dgm:t>
    </dgm:pt>
    <dgm:pt modelId="{312C3389-819B-4EA3-83A5-9938936EFA1A}" type="parTrans" cxnId="{DF5DBAF5-6B55-4C1B-B27D-F824BF3FD7DF}">
      <dgm:prSet/>
      <dgm:spPr/>
      <dgm:t>
        <a:bodyPr/>
        <a:lstStyle/>
        <a:p>
          <a:endParaRPr lang="es-ES"/>
        </a:p>
      </dgm:t>
    </dgm:pt>
    <dgm:pt modelId="{EA239B70-D3F9-49AA-B81D-638ECACA6720}" type="sibTrans" cxnId="{DF5DBAF5-6B55-4C1B-B27D-F824BF3FD7DF}">
      <dgm:prSet/>
      <dgm:spPr/>
      <dgm:t>
        <a:bodyPr/>
        <a:lstStyle/>
        <a:p>
          <a:endParaRPr lang="es-ES"/>
        </a:p>
      </dgm:t>
    </dgm:pt>
    <dgm:pt modelId="{263E4A1F-D52B-4343-A3D6-95002620B8F7}">
      <dgm:prSet phldrT="[Texto]"/>
      <dgm:spPr/>
      <dgm:t>
        <a:bodyPr/>
        <a:lstStyle/>
        <a:p>
          <a:r>
            <a:rPr lang="es-ES" dirty="0">
              <a:latin typeface="Arial" pitchFamily="34" charset="0"/>
              <a:cs typeface="Arial" pitchFamily="34" charset="0"/>
            </a:rPr>
            <a:t>Información democrática</a:t>
          </a:r>
        </a:p>
      </dgm:t>
    </dgm:pt>
    <dgm:pt modelId="{DC467170-5CE9-4010-AC6D-3D2329C02DFD}" type="parTrans" cxnId="{D1524653-B5A9-40BB-9127-71BAB2921A25}">
      <dgm:prSet/>
      <dgm:spPr/>
      <dgm:t>
        <a:bodyPr/>
        <a:lstStyle/>
        <a:p>
          <a:endParaRPr lang="es-ES"/>
        </a:p>
      </dgm:t>
    </dgm:pt>
    <dgm:pt modelId="{6E74E001-4BB0-4661-AB81-A10806A23C94}" type="sibTrans" cxnId="{D1524653-B5A9-40BB-9127-71BAB2921A25}">
      <dgm:prSet/>
      <dgm:spPr/>
      <dgm:t>
        <a:bodyPr/>
        <a:lstStyle/>
        <a:p>
          <a:endParaRPr lang="es-ES"/>
        </a:p>
      </dgm:t>
    </dgm:pt>
    <dgm:pt modelId="{112524F5-DB0B-4912-9C92-52BF1CBA8D57}">
      <dgm:prSet phldrT="[Texto]"/>
      <dgm:spPr/>
      <dgm:t>
        <a:bodyPr/>
        <a:lstStyle/>
        <a:p>
          <a:r>
            <a:rPr lang="es-ES" dirty="0">
              <a:latin typeface="Arial" pitchFamily="34" charset="0"/>
              <a:cs typeface="Arial" pitchFamily="34" charset="0"/>
            </a:rPr>
            <a:t>Actualizada en tiempo real</a:t>
          </a:r>
        </a:p>
      </dgm:t>
    </dgm:pt>
    <dgm:pt modelId="{9581AD12-D1B8-44FA-BA96-5678C7A7F138}" type="parTrans" cxnId="{5D1969CD-A0C3-4845-BE45-E2017A834AF8}">
      <dgm:prSet/>
      <dgm:spPr/>
      <dgm:t>
        <a:bodyPr/>
        <a:lstStyle/>
        <a:p>
          <a:endParaRPr lang="es-ES"/>
        </a:p>
      </dgm:t>
    </dgm:pt>
    <dgm:pt modelId="{81CB5683-ED79-4D0C-854D-B5B574E38B50}" type="sibTrans" cxnId="{5D1969CD-A0C3-4845-BE45-E2017A834AF8}">
      <dgm:prSet/>
      <dgm:spPr/>
      <dgm:t>
        <a:bodyPr/>
        <a:lstStyle/>
        <a:p>
          <a:endParaRPr lang="es-ES"/>
        </a:p>
      </dgm:t>
    </dgm:pt>
    <dgm:pt modelId="{6CB30D47-2F3E-46CF-8756-DF9BE2299A40}">
      <dgm:prSet phldrT="[Texto]"/>
      <dgm:spPr/>
      <dgm:t>
        <a:bodyPr/>
        <a:lstStyle/>
        <a:p>
          <a:r>
            <a:rPr lang="es-ES" dirty="0">
              <a:latin typeface="Arial" pitchFamily="34" charset="0"/>
              <a:cs typeface="Arial" pitchFamily="34" charset="0"/>
            </a:rPr>
            <a:t>Facilidad para transacciones económicas</a:t>
          </a:r>
        </a:p>
      </dgm:t>
    </dgm:pt>
    <dgm:pt modelId="{289E2A12-60CA-4DD7-989C-D0009DD19B48}" type="sibTrans" cxnId="{100B40AB-BE07-4A0D-83B6-D2A5E282BA12}">
      <dgm:prSet/>
      <dgm:spPr/>
      <dgm:t>
        <a:bodyPr/>
        <a:lstStyle/>
        <a:p>
          <a:endParaRPr lang="es-ES"/>
        </a:p>
      </dgm:t>
    </dgm:pt>
    <dgm:pt modelId="{669A1441-544D-45BE-A001-95962EB08A53}" type="parTrans" cxnId="{100B40AB-BE07-4A0D-83B6-D2A5E282BA12}">
      <dgm:prSet/>
      <dgm:spPr/>
      <dgm:t>
        <a:bodyPr/>
        <a:lstStyle/>
        <a:p>
          <a:endParaRPr lang="es-ES"/>
        </a:p>
      </dgm:t>
    </dgm:pt>
    <dgm:pt modelId="{59075D61-4FFF-4587-B71F-7196422456E7}" type="pres">
      <dgm:prSet presAssocID="{D45A4D0A-1A3C-4CCD-9E83-A1E74F77086D}" presName="diagram" presStyleCnt="0">
        <dgm:presLayoutVars>
          <dgm:dir/>
          <dgm:resizeHandles val="exact"/>
        </dgm:presLayoutVars>
      </dgm:prSet>
      <dgm:spPr/>
      <dgm:t>
        <a:bodyPr/>
        <a:lstStyle/>
        <a:p>
          <a:endParaRPr lang="es-ES"/>
        </a:p>
      </dgm:t>
    </dgm:pt>
    <dgm:pt modelId="{40A13865-A838-4BF0-B019-30BE78540763}" type="pres">
      <dgm:prSet presAssocID="{CBA561B7-2866-4B26-A229-B56F094A4FD5}" presName="node" presStyleLbl="node1" presStyleIdx="0" presStyleCnt="5">
        <dgm:presLayoutVars>
          <dgm:bulletEnabled val="1"/>
        </dgm:presLayoutVars>
      </dgm:prSet>
      <dgm:spPr/>
      <dgm:t>
        <a:bodyPr/>
        <a:lstStyle/>
        <a:p>
          <a:endParaRPr lang="es-ES"/>
        </a:p>
      </dgm:t>
    </dgm:pt>
    <dgm:pt modelId="{C3723B0D-3D41-4636-BA06-9B71AB2A0E07}" type="pres">
      <dgm:prSet presAssocID="{E5634201-1096-44AD-BADA-881F04C412EE}" presName="sibTrans" presStyleCnt="0"/>
      <dgm:spPr/>
    </dgm:pt>
    <dgm:pt modelId="{6D70B020-BFF4-47E8-8D1A-9113F57F6237}" type="pres">
      <dgm:prSet presAssocID="{3BF643A1-4B20-4FCE-BA85-0E9F53C89811}" presName="node" presStyleLbl="node1" presStyleIdx="1" presStyleCnt="5">
        <dgm:presLayoutVars>
          <dgm:bulletEnabled val="1"/>
        </dgm:presLayoutVars>
      </dgm:prSet>
      <dgm:spPr/>
      <dgm:t>
        <a:bodyPr/>
        <a:lstStyle/>
        <a:p>
          <a:endParaRPr lang="es-ES"/>
        </a:p>
      </dgm:t>
    </dgm:pt>
    <dgm:pt modelId="{908E50B7-2EDE-4FA2-8BBD-E0A2BC9572D1}" type="pres">
      <dgm:prSet presAssocID="{EA239B70-D3F9-49AA-B81D-638ECACA6720}" presName="sibTrans" presStyleCnt="0"/>
      <dgm:spPr/>
    </dgm:pt>
    <dgm:pt modelId="{1E21E500-DDAB-44B4-A9DF-E7B4F6821C92}" type="pres">
      <dgm:prSet presAssocID="{263E4A1F-D52B-4343-A3D6-95002620B8F7}" presName="node" presStyleLbl="node1" presStyleIdx="2" presStyleCnt="5" custLinFactNeighborX="548">
        <dgm:presLayoutVars>
          <dgm:bulletEnabled val="1"/>
        </dgm:presLayoutVars>
      </dgm:prSet>
      <dgm:spPr/>
      <dgm:t>
        <a:bodyPr/>
        <a:lstStyle/>
        <a:p>
          <a:endParaRPr lang="es-ES"/>
        </a:p>
      </dgm:t>
    </dgm:pt>
    <dgm:pt modelId="{3D0CE7A4-81FA-4545-ADA6-45F4431A8EA2}" type="pres">
      <dgm:prSet presAssocID="{6E74E001-4BB0-4661-AB81-A10806A23C94}" presName="sibTrans" presStyleCnt="0"/>
      <dgm:spPr/>
    </dgm:pt>
    <dgm:pt modelId="{E61CB242-F88D-4988-963B-32E43EC5D4F4}" type="pres">
      <dgm:prSet presAssocID="{112524F5-DB0B-4912-9C92-52BF1CBA8D57}" presName="node" presStyleLbl="node1" presStyleIdx="3" presStyleCnt="5">
        <dgm:presLayoutVars>
          <dgm:bulletEnabled val="1"/>
        </dgm:presLayoutVars>
      </dgm:prSet>
      <dgm:spPr/>
      <dgm:t>
        <a:bodyPr/>
        <a:lstStyle/>
        <a:p>
          <a:endParaRPr lang="es-ES"/>
        </a:p>
      </dgm:t>
    </dgm:pt>
    <dgm:pt modelId="{270781EE-2639-4EB9-BFF8-AE8011BF29A9}" type="pres">
      <dgm:prSet presAssocID="{81CB5683-ED79-4D0C-854D-B5B574E38B50}" presName="sibTrans" presStyleCnt="0"/>
      <dgm:spPr/>
    </dgm:pt>
    <dgm:pt modelId="{A652C289-2ED9-4496-AC00-28FCED975945}" type="pres">
      <dgm:prSet presAssocID="{6CB30D47-2F3E-46CF-8756-DF9BE2299A40}" presName="node" presStyleLbl="node1" presStyleIdx="4" presStyleCnt="5">
        <dgm:presLayoutVars>
          <dgm:bulletEnabled val="1"/>
        </dgm:presLayoutVars>
      </dgm:prSet>
      <dgm:spPr/>
      <dgm:t>
        <a:bodyPr/>
        <a:lstStyle/>
        <a:p>
          <a:endParaRPr lang="es-ES"/>
        </a:p>
      </dgm:t>
    </dgm:pt>
  </dgm:ptLst>
  <dgm:cxnLst>
    <dgm:cxn modelId="{F7442CC9-4E79-4E42-8B07-EB56AC56EAB4}" type="presOf" srcId="{6CB30D47-2F3E-46CF-8756-DF9BE2299A40}" destId="{A652C289-2ED9-4496-AC00-28FCED975945}" srcOrd="0" destOrd="0" presId="urn:microsoft.com/office/officeart/2005/8/layout/default#5"/>
    <dgm:cxn modelId="{100B40AB-BE07-4A0D-83B6-D2A5E282BA12}" srcId="{D45A4D0A-1A3C-4CCD-9E83-A1E74F77086D}" destId="{6CB30D47-2F3E-46CF-8756-DF9BE2299A40}" srcOrd="4" destOrd="0" parTransId="{669A1441-544D-45BE-A001-95962EB08A53}" sibTransId="{289E2A12-60CA-4DD7-989C-D0009DD19B48}"/>
    <dgm:cxn modelId="{3055B1BD-37BE-47C6-B35C-7E9F7486D252}" type="presOf" srcId="{112524F5-DB0B-4912-9C92-52BF1CBA8D57}" destId="{E61CB242-F88D-4988-963B-32E43EC5D4F4}" srcOrd="0" destOrd="0" presId="urn:microsoft.com/office/officeart/2005/8/layout/default#5"/>
    <dgm:cxn modelId="{DF5DBAF5-6B55-4C1B-B27D-F824BF3FD7DF}" srcId="{D45A4D0A-1A3C-4CCD-9E83-A1E74F77086D}" destId="{3BF643A1-4B20-4FCE-BA85-0E9F53C89811}" srcOrd="1" destOrd="0" parTransId="{312C3389-819B-4EA3-83A5-9938936EFA1A}" sibTransId="{EA239B70-D3F9-49AA-B81D-638ECACA6720}"/>
    <dgm:cxn modelId="{D1524653-B5A9-40BB-9127-71BAB2921A25}" srcId="{D45A4D0A-1A3C-4CCD-9E83-A1E74F77086D}" destId="{263E4A1F-D52B-4343-A3D6-95002620B8F7}" srcOrd="2" destOrd="0" parTransId="{DC467170-5CE9-4010-AC6D-3D2329C02DFD}" sibTransId="{6E74E001-4BB0-4661-AB81-A10806A23C94}"/>
    <dgm:cxn modelId="{8F71872A-D947-4551-BDC0-9E04C3935C6C}" type="presOf" srcId="{CBA561B7-2866-4B26-A229-B56F094A4FD5}" destId="{40A13865-A838-4BF0-B019-30BE78540763}" srcOrd="0" destOrd="0" presId="urn:microsoft.com/office/officeart/2005/8/layout/default#5"/>
    <dgm:cxn modelId="{135FF243-9EE5-462A-AA7D-B9DC21525995}" type="presOf" srcId="{D45A4D0A-1A3C-4CCD-9E83-A1E74F77086D}" destId="{59075D61-4FFF-4587-B71F-7196422456E7}" srcOrd="0" destOrd="0" presId="urn:microsoft.com/office/officeart/2005/8/layout/default#5"/>
    <dgm:cxn modelId="{803556EC-6689-4C92-BB02-48B5DF9D70B2}" srcId="{D45A4D0A-1A3C-4CCD-9E83-A1E74F77086D}" destId="{CBA561B7-2866-4B26-A229-B56F094A4FD5}" srcOrd="0" destOrd="0" parTransId="{54835311-A60D-4F29-8E2A-6E7FD1D71CDB}" sibTransId="{E5634201-1096-44AD-BADA-881F04C412EE}"/>
    <dgm:cxn modelId="{C590257A-B7B4-4C8F-BA7E-2A04852C2729}" type="presOf" srcId="{263E4A1F-D52B-4343-A3D6-95002620B8F7}" destId="{1E21E500-DDAB-44B4-A9DF-E7B4F6821C92}" srcOrd="0" destOrd="0" presId="urn:microsoft.com/office/officeart/2005/8/layout/default#5"/>
    <dgm:cxn modelId="{5D1969CD-A0C3-4845-BE45-E2017A834AF8}" srcId="{D45A4D0A-1A3C-4CCD-9E83-A1E74F77086D}" destId="{112524F5-DB0B-4912-9C92-52BF1CBA8D57}" srcOrd="3" destOrd="0" parTransId="{9581AD12-D1B8-44FA-BA96-5678C7A7F138}" sibTransId="{81CB5683-ED79-4D0C-854D-B5B574E38B50}"/>
    <dgm:cxn modelId="{955E2B52-CC13-4CCF-9578-A70F362F04A8}" type="presOf" srcId="{3BF643A1-4B20-4FCE-BA85-0E9F53C89811}" destId="{6D70B020-BFF4-47E8-8D1A-9113F57F6237}" srcOrd="0" destOrd="0" presId="urn:microsoft.com/office/officeart/2005/8/layout/default#5"/>
    <dgm:cxn modelId="{41C0EFE3-1260-42DD-9C7A-16F9442006A4}" type="presParOf" srcId="{59075D61-4FFF-4587-B71F-7196422456E7}" destId="{40A13865-A838-4BF0-B019-30BE78540763}" srcOrd="0" destOrd="0" presId="urn:microsoft.com/office/officeart/2005/8/layout/default#5"/>
    <dgm:cxn modelId="{FEE6C2D4-DDDC-489A-A912-B2DB2B7D966A}" type="presParOf" srcId="{59075D61-4FFF-4587-B71F-7196422456E7}" destId="{C3723B0D-3D41-4636-BA06-9B71AB2A0E07}" srcOrd="1" destOrd="0" presId="urn:microsoft.com/office/officeart/2005/8/layout/default#5"/>
    <dgm:cxn modelId="{06ED5F0E-E59D-42D7-919F-EAFAE094F801}" type="presParOf" srcId="{59075D61-4FFF-4587-B71F-7196422456E7}" destId="{6D70B020-BFF4-47E8-8D1A-9113F57F6237}" srcOrd="2" destOrd="0" presId="urn:microsoft.com/office/officeart/2005/8/layout/default#5"/>
    <dgm:cxn modelId="{A90768DE-626F-4235-9C5A-F850BB5F5E65}" type="presParOf" srcId="{59075D61-4FFF-4587-B71F-7196422456E7}" destId="{908E50B7-2EDE-4FA2-8BBD-E0A2BC9572D1}" srcOrd="3" destOrd="0" presId="urn:microsoft.com/office/officeart/2005/8/layout/default#5"/>
    <dgm:cxn modelId="{DC815D97-CB78-44F9-AD33-3F6E33DDE454}" type="presParOf" srcId="{59075D61-4FFF-4587-B71F-7196422456E7}" destId="{1E21E500-DDAB-44B4-A9DF-E7B4F6821C92}" srcOrd="4" destOrd="0" presId="urn:microsoft.com/office/officeart/2005/8/layout/default#5"/>
    <dgm:cxn modelId="{CA3B48E9-0BD4-426A-9CC7-7FC8D2B9180D}" type="presParOf" srcId="{59075D61-4FFF-4587-B71F-7196422456E7}" destId="{3D0CE7A4-81FA-4545-ADA6-45F4431A8EA2}" srcOrd="5" destOrd="0" presId="urn:microsoft.com/office/officeart/2005/8/layout/default#5"/>
    <dgm:cxn modelId="{DC4188CE-8918-40B8-A964-A5EB6C5640D8}" type="presParOf" srcId="{59075D61-4FFF-4587-B71F-7196422456E7}" destId="{E61CB242-F88D-4988-963B-32E43EC5D4F4}" srcOrd="6" destOrd="0" presId="urn:microsoft.com/office/officeart/2005/8/layout/default#5"/>
    <dgm:cxn modelId="{6F519935-51C5-4151-A7A4-A89A53C952E8}" type="presParOf" srcId="{59075D61-4FFF-4587-B71F-7196422456E7}" destId="{270781EE-2639-4EB9-BFF8-AE8011BF29A9}" srcOrd="7" destOrd="0" presId="urn:microsoft.com/office/officeart/2005/8/layout/default#5"/>
    <dgm:cxn modelId="{423BD905-18D7-483B-8122-EA46BA258E92}" type="presParOf" srcId="{59075D61-4FFF-4587-B71F-7196422456E7}" destId="{A652C289-2ED9-4496-AC00-28FCED975945}" srcOrd="8" destOrd="0" presId="urn:microsoft.com/office/officeart/2005/8/layout/defaul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13865-A838-4BF0-B019-30BE78540763}">
      <dsp:nvSpPr>
        <dsp:cNvPr id="0" name=""/>
        <dsp:cNvSpPr/>
      </dsp:nvSpPr>
      <dsp:spPr>
        <a:xfrm>
          <a:off x="0" y="454641"/>
          <a:ext cx="2319244" cy="1391546"/>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S" sz="2600" kern="1200" dirty="0">
              <a:latin typeface="Arial" pitchFamily="34" charset="0"/>
              <a:cs typeface="Arial" pitchFamily="34" charset="0"/>
            </a:rPr>
            <a:t>Acceso ilimitado a información</a:t>
          </a:r>
        </a:p>
      </dsp:txBody>
      <dsp:txXfrm>
        <a:off x="0" y="454641"/>
        <a:ext cx="2319244" cy="1391546"/>
      </dsp:txXfrm>
    </dsp:sp>
    <dsp:sp modelId="{6D70B020-BFF4-47E8-8D1A-9113F57F6237}">
      <dsp:nvSpPr>
        <dsp:cNvPr id="0" name=""/>
        <dsp:cNvSpPr/>
      </dsp:nvSpPr>
      <dsp:spPr>
        <a:xfrm>
          <a:off x="2551168" y="454641"/>
          <a:ext cx="2319244" cy="1391546"/>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S" sz="2600" kern="1200" dirty="0">
              <a:latin typeface="Arial" pitchFamily="34" charset="0"/>
              <a:cs typeface="Arial" pitchFamily="34" charset="0"/>
            </a:rPr>
            <a:t>Posibilidad de interactuar</a:t>
          </a:r>
        </a:p>
      </dsp:txBody>
      <dsp:txXfrm>
        <a:off x="2551168" y="454641"/>
        <a:ext cx="2319244" cy="1391546"/>
      </dsp:txXfrm>
    </dsp:sp>
    <dsp:sp modelId="{1E21E500-DDAB-44B4-A9DF-E7B4F6821C92}">
      <dsp:nvSpPr>
        <dsp:cNvPr id="0" name=""/>
        <dsp:cNvSpPr/>
      </dsp:nvSpPr>
      <dsp:spPr>
        <a:xfrm>
          <a:off x="5102336" y="454641"/>
          <a:ext cx="2319244" cy="1391546"/>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S" sz="2600" kern="1200" dirty="0">
              <a:latin typeface="Arial" pitchFamily="34" charset="0"/>
              <a:cs typeface="Arial" pitchFamily="34" charset="0"/>
            </a:rPr>
            <a:t>Información democrática</a:t>
          </a:r>
        </a:p>
      </dsp:txBody>
      <dsp:txXfrm>
        <a:off x="5102336" y="454641"/>
        <a:ext cx="2319244" cy="1391546"/>
      </dsp:txXfrm>
    </dsp:sp>
    <dsp:sp modelId="{E61CB242-F88D-4988-963B-32E43EC5D4F4}">
      <dsp:nvSpPr>
        <dsp:cNvPr id="0" name=""/>
        <dsp:cNvSpPr/>
      </dsp:nvSpPr>
      <dsp:spPr>
        <a:xfrm>
          <a:off x="1275584" y="2078112"/>
          <a:ext cx="2319244" cy="1391546"/>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S" sz="2600" kern="1200" dirty="0">
              <a:latin typeface="Arial" pitchFamily="34" charset="0"/>
              <a:cs typeface="Arial" pitchFamily="34" charset="0"/>
            </a:rPr>
            <a:t>Actualizada en tiempo real</a:t>
          </a:r>
        </a:p>
      </dsp:txBody>
      <dsp:txXfrm>
        <a:off x="1275584" y="2078112"/>
        <a:ext cx="2319244" cy="1391546"/>
      </dsp:txXfrm>
    </dsp:sp>
    <dsp:sp modelId="{A652C289-2ED9-4496-AC00-28FCED975945}">
      <dsp:nvSpPr>
        <dsp:cNvPr id="0" name=""/>
        <dsp:cNvSpPr/>
      </dsp:nvSpPr>
      <dsp:spPr>
        <a:xfrm>
          <a:off x="3826752" y="2078112"/>
          <a:ext cx="2319244" cy="1391546"/>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S" sz="2600" kern="1200" dirty="0">
              <a:latin typeface="Arial" pitchFamily="34" charset="0"/>
              <a:cs typeface="Arial" pitchFamily="34" charset="0"/>
            </a:rPr>
            <a:t>Facilidad para transacciones económicas</a:t>
          </a:r>
        </a:p>
      </dsp:txBody>
      <dsp:txXfrm>
        <a:off x="3826752" y="2078112"/>
        <a:ext cx="2319244" cy="139154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8D430771-7A9F-4C12-AAF5-AAC09DA90465}" type="datetimeFigureOut">
              <a:rPr lang="ca-ES" smtClean="0"/>
              <a:pPr/>
              <a:t>18/7/2017</a:t>
            </a:fld>
            <a:endParaRPr lang="ca-ES"/>
          </a:p>
        </p:txBody>
      </p:sp>
      <p:sp>
        <p:nvSpPr>
          <p:cNvPr id="4" name="Marcador de pie de página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ca-ES"/>
          </a:p>
        </p:txBody>
      </p:sp>
      <p:sp>
        <p:nvSpPr>
          <p:cNvPr id="5" name="Marcador de número de diapositiva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58BFDB17-D834-4751-AD6E-85217D4E06D6}" type="slidenum">
              <a:rPr lang="ca-ES" smtClean="0"/>
              <a:pPr/>
              <a:t>‹Nº›</a:t>
            </a:fld>
            <a:endParaRPr lang="ca-ES"/>
          </a:p>
        </p:txBody>
      </p:sp>
    </p:spTree>
    <p:extLst>
      <p:ext uri="{BB962C8B-B14F-4D97-AF65-F5344CB8AC3E}">
        <p14:creationId xmlns:p14="http://schemas.microsoft.com/office/powerpoint/2010/main" val="1457594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5B7438CF-2262-4B0C-A59E-F22D94D91BF3}" type="datetimeFigureOut">
              <a:rPr lang="ca-ES" smtClean="0"/>
              <a:pPr/>
              <a:t>18/7/2017</a:t>
            </a:fld>
            <a:endParaRPr lang="ca-ES"/>
          </a:p>
        </p:txBody>
      </p:sp>
      <p:sp>
        <p:nvSpPr>
          <p:cNvPr id="4" name="Marcador de imagen de diapositiva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5E57C0E8-62DC-4729-8AEE-77A24E3E820B}" type="slidenum">
              <a:rPr lang="ca-ES" smtClean="0"/>
              <a:pPr/>
              <a:t>‹Nº›</a:t>
            </a:fld>
            <a:endParaRPr lang="ca-ES"/>
          </a:p>
        </p:txBody>
      </p:sp>
    </p:spTree>
    <p:extLst>
      <p:ext uri="{BB962C8B-B14F-4D97-AF65-F5344CB8AC3E}">
        <p14:creationId xmlns:p14="http://schemas.microsoft.com/office/powerpoint/2010/main" val="2240804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1</a:t>
            </a:fld>
            <a:endParaRPr lang="ca-ES"/>
          </a:p>
        </p:txBody>
      </p:sp>
    </p:spTree>
    <p:extLst>
      <p:ext uri="{BB962C8B-B14F-4D97-AF65-F5344CB8AC3E}">
        <p14:creationId xmlns:p14="http://schemas.microsoft.com/office/powerpoint/2010/main" val="4039070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17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a:solidFill>
                <a:srgbClr val="FF0000"/>
              </a:solidFill>
            </a:endParaRPr>
          </a:p>
        </p:txBody>
      </p:sp>
      <p:sp>
        <p:nvSpPr>
          <p:cNvPr id="317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981A37-2A5C-4DE9-A473-718CB34003FC}" type="slidenum">
              <a:rPr lang="es-ES" smtClean="0"/>
              <a:pPr/>
              <a:t>11</a:t>
            </a:fld>
            <a:endParaRPr lang="es-ES"/>
          </a:p>
        </p:txBody>
      </p:sp>
    </p:spTree>
    <p:extLst>
      <p:ext uri="{BB962C8B-B14F-4D97-AF65-F5344CB8AC3E}">
        <p14:creationId xmlns:p14="http://schemas.microsoft.com/office/powerpoint/2010/main" val="1870180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err="1"/>
              <a:t>Menos</a:t>
            </a:r>
            <a:r>
              <a:rPr lang="ca-ES" dirty="0"/>
              <a:t> </a:t>
            </a:r>
            <a:r>
              <a:rPr lang="ca-ES" dirty="0" err="1"/>
              <a:t>pureza</a:t>
            </a:r>
            <a:r>
              <a:rPr lang="ca-ES" dirty="0"/>
              <a:t> del </a:t>
            </a:r>
            <a:r>
              <a:rPr lang="ca-ES" dirty="0" err="1"/>
              <a:t>producto</a:t>
            </a:r>
            <a:r>
              <a:rPr lang="ca-ES" dirty="0"/>
              <a:t>; </a:t>
            </a:r>
            <a:r>
              <a:rPr lang="ca-ES" dirty="0" err="1"/>
              <a:t>pureza</a:t>
            </a:r>
            <a:r>
              <a:rPr lang="ca-ES" dirty="0"/>
              <a:t> variable, </a:t>
            </a:r>
            <a:r>
              <a:rPr lang="ca-ES" dirty="0" err="1"/>
              <a:t>productos</a:t>
            </a:r>
            <a:r>
              <a:rPr lang="ca-ES" dirty="0"/>
              <a:t> no disponible; </a:t>
            </a:r>
            <a:r>
              <a:rPr lang="ca-ES" dirty="0" err="1"/>
              <a:t>productos</a:t>
            </a:r>
            <a:r>
              <a:rPr lang="ca-ES" dirty="0"/>
              <a:t> que no </a:t>
            </a:r>
            <a:r>
              <a:rPr lang="ca-ES" dirty="0" err="1"/>
              <a:t>continene</a:t>
            </a:r>
            <a:r>
              <a:rPr lang="ca-ES" dirty="0"/>
              <a:t> lo </a:t>
            </a:r>
            <a:r>
              <a:rPr lang="ca-ES" dirty="0" err="1"/>
              <a:t>esperado</a:t>
            </a:r>
            <a:r>
              <a:rPr lang="ca-ES" dirty="0"/>
              <a:t>...</a:t>
            </a:r>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12</a:t>
            </a:fld>
            <a:endParaRPr lang="ca-ES"/>
          </a:p>
        </p:txBody>
      </p:sp>
    </p:spTree>
    <p:extLst>
      <p:ext uri="{BB962C8B-B14F-4D97-AF65-F5344CB8AC3E}">
        <p14:creationId xmlns:p14="http://schemas.microsoft.com/office/powerpoint/2010/main" val="2759855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13</a:t>
            </a:fld>
            <a:endParaRPr lang="ca-ES"/>
          </a:p>
        </p:txBody>
      </p:sp>
    </p:spTree>
    <p:extLst>
      <p:ext uri="{BB962C8B-B14F-4D97-AF65-F5344CB8AC3E}">
        <p14:creationId xmlns:p14="http://schemas.microsoft.com/office/powerpoint/2010/main" val="2257244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noProof="0" dirty="0"/>
              <a:t>Los compradores de drogas holandeses compran cada vez más drogas en línea</a:t>
            </a:r>
            <a:r>
              <a:rPr lang="es-ES" noProof="0" dirty="0"/>
              <a:t>.</a:t>
            </a:r>
          </a:p>
          <a:p>
            <a:r>
              <a:rPr lang="es-ES" noProof="0" dirty="0"/>
              <a:t>Los motivos de la elección y aumento de interés es: El Anonimato, la conveniencia, el Servicio al cliente, la abundancia de proveedores, diversidad de productos y comerciantes, y en particular, </a:t>
            </a:r>
            <a:r>
              <a:rPr lang="es-ES" noProof="0" dirty="0" err="1"/>
              <a:t>cryptomarkets</a:t>
            </a:r>
            <a:r>
              <a:rPr lang="es-ES" noProof="0" dirty="0"/>
              <a:t> utilizan sistemas obligatorios de retroalimentación para “control de calidad”</a:t>
            </a:r>
          </a:p>
          <a:p>
            <a:endParaRPr lang="es-ES" noProof="0" dirty="0"/>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14</a:t>
            </a:fld>
            <a:endParaRPr lang="ca-ES"/>
          </a:p>
        </p:txBody>
      </p:sp>
    </p:spTree>
    <p:extLst>
      <p:ext uri="{BB962C8B-B14F-4D97-AF65-F5344CB8AC3E}">
        <p14:creationId xmlns:p14="http://schemas.microsoft.com/office/powerpoint/2010/main" val="904462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5E57C0E8-62DC-4729-8AEE-77A24E3E820B}" type="slidenum">
              <a:rPr lang="ca-ES" smtClean="0"/>
              <a:pPr/>
              <a:t>16</a:t>
            </a:fld>
            <a:endParaRPr lang="ca-ES"/>
          </a:p>
        </p:txBody>
      </p:sp>
    </p:spTree>
    <p:extLst>
      <p:ext uri="{BB962C8B-B14F-4D97-AF65-F5344CB8AC3E}">
        <p14:creationId xmlns:p14="http://schemas.microsoft.com/office/powerpoint/2010/main" val="225027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17</a:t>
            </a:fld>
            <a:endParaRPr lang="ca-ES"/>
          </a:p>
        </p:txBody>
      </p:sp>
    </p:spTree>
    <p:extLst>
      <p:ext uri="{BB962C8B-B14F-4D97-AF65-F5344CB8AC3E}">
        <p14:creationId xmlns:p14="http://schemas.microsoft.com/office/powerpoint/2010/main" val="1665968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17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a:solidFill>
                <a:srgbClr val="FF0000"/>
              </a:solidFill>
            </a:endParaRPr>
          </a:p>
        </p:txBody>
      </p:sp>
      <p:sp>
        <p:nvSpPr>
          <p:cNvPr id="317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981A37-2A5C-4DE9-A473-718CB34003FC}" type="slidenum">
              <a:rPr lang="es-ES" smtClean="0"/>
              <a:pPr/>
              <a:t>18</a:t>
            </a:fld>
            <a:endParaRPr lang="es-ES"/>
          </a:p>
        </p:txBody>
      </p:sp>
    </p:spTree>
    <p:extLst>
      <p:ext uri="{BB962C8B-B14F-4D97-AF65-F5344CB8AC3E}">
        <p14:creationId xmlns:p14="http://schemas.microsoft.com/office/powerpoint/2010/main" val="2195124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Energy Control ha identificado previamente 24 NPS diferentes en 173 muestras que fueron vendidos como MDMA, anfetaminas, </a:t>
            </a:r>
            <a:r>
              <a:rPr lang="es-ES" sz="1200" kern="1200" dirty="0" err="1">
                <a:solidFill>
                  <a:schemeClr val="tx1"/>
                </a:solidFill>
                <a:effectLst/>
                <a:latin typeface="+mn-lt"/>
                <a:ea typeface="+mn-ea"/>
                <a:cs typeface="+mn-cs"/>
              </a:rPr>
              <a:t>ketamina</a:t>
            </a:r>
            <a:r>
              <a:rPr lang="es-ES" sz="1200" kern="1200" dirty="0">
                <a:solidFill>
                  <a:schemeClr val="tx1"/>
                </a:solidFill>
                <a:effectLst/>
                <a:latin typeface="+mn-lt"/>
                <a:ea typeface="+mn-ea"/>
                <a:cs typeface="+mn-cs"/>
              </a:rPr>
              <a:t> o cocaína entre 2009 y 2012 de los mercados convencionales (</a:t>
            </a:r>
            <a:r>
              <a:rPr lang="es-ES" sz="1200" kern="1200" dirty="0" err="1">
                <a:solidFill>
                  <a:schemeClr val="tx1"/>
                </a:solidFill>
                <a:effectLst/>
                <a:latin typeface="+mn-lt"/>
                <a:ea typeface="+mn-ea"/>
                <a:cs typeface="+mn-cs"/>
              </a:rPr>
              <a:t>Gine'et</a:t>
            </a:r>
            <a:r>
              <a:rPr lang="es-ES" sz="1200" kern="1200" dirty="0">
                <a:solidFill>
                  <a:schemeClr val="tx1"/>
                </a:solidFill>
                <a:effectLst/>
                <a:latin typeface="+mn-lt"/>
                <a:ea typeface="+mn-ea"/>
                <a:cs typeface="+mn-cs"/>
              </a:rPr>
              <a:t> al., 2014).</a:t>
            </a:r>
            <a:endParaRPr lang="ca-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Durante 2013 y 2014, se han reportado </a:t>
            </a:r>
            <a:r>
              <a:rPr lang="es-ES" sz="1200" kern="1200" dirty="0" err="1">
                <a:solidFill>
                  <a:schemeClr val="tx1"/>
                </a:solidFill>
                <a:effectLst/>
                <a:latin typeface="+mn-lt"/>
                <a:ea typeface="+mn-ea"/>
                <a:cs typeface="+mn-cs"/>
              </a:rPr>
              <a:t>blotters</a:t>
            </a:r>
            <a:r>
              <a:rPr lang="es-ES" sz="1200" kern="1200" dirty="0">
                <a:solidFill>
                  <a:schemeClr val="tx1"/>
                </a:solidFill>
                <a:effectLst/>
                <a:latin typeface="+mn-lt"/>
                <a:ea typeface="+mn-ea"/>
                <a:cs typeface="+mn-cs"/>
              </a:rPr>
              <a:t> que contienen 25x-NBOMe o </a:t>
            </a:r>
            <a:r>
              <a:rPr lang="es-ES" sz="1200" kern="1200" dirty="0" err="1">
                <a:solidFill>
                  <a:schemeClr val="tx1"/>
                </a:solidFill>
                <a:effectLst/>
                <a:latin typeface="+mn-lt"/>
                <a:ea typeface="+mn-ea"/>
                <a:cs typeface="+mn-cs"/>
              </a:rPr>
              <a:t>fenetilaminas</a:t>
            </a:r>
            <a:r>
              <a:rPr lang="es-ES" sz="1200" kern="1200" dirty="0">
                <a:solidFill>
                  <a:schemeClr val="tx1"/>
                </a:solidFill>
                <a:effectLst/>
                <a:latin typeface="+mn-lt"/>
                <a:ea typeface="+mn-ea"/>
                <a:cs typeface="+mn-cs"/>
              </a:rPr>
              <a:t> alucinógenas (DOB, DOC, DOI) en muestras vendidas como LSD, a veces asociadas con toxicidad severa (</a:t>
            </a:r>
            <a:r>
              <a:rPr lang="es-ES" sz="1200" kern="1200" dirty="0" err="1">
                <a:solidFill>
                  <a:schemeClr val="tx1"/>
                </a:solidFill>
                <a:effectLst/>
                <a:latin typeface="+mn-lt"/>
                <a:ea typeface="+mn-ea"/>
                <a:cs typeface="+mn-cs"/>
              </a:rPr>
              <a:t>Caldicott</a:t>
            </a:r>
            <a:r>
              <a:rPr lang="es-ES" sz="1200" kern="1200" dirty="0">
                <a:solidFill>
                  <a:schemeClr val="tx1"/>
                </a:solidFill>
                <a:effectLst/>
                <a:latin typeface="+mn-lt"/>
                <a:ea typeface="+mn-ea"/>
                <a:cs typeface="+mn-cs"/>
              </a:rPr>
              <a:t>, Bright, &amp; </a:t>
            </a:r>
            <a:r>
              <a:rPr lang="es-ES" sz="1200" kern="1200" dirty="0" err="1">
                <a:solidFill>
                  <a:schemeClr val="tx1"/>
                </a:solidFill>
                <a:effectLst/>
                <a:latin typeface="+mn-lt"/>
                <a:ea typeface="+mn-ea"/>
                <a:cs typeface="+mn-cs"/>
              </a:rPr>
              <a:t>Barratt</a:t>
            </a:r>
            <a:r>
              <a:rPr lang="es-ES" sz="1200" kern="1200" dirty="0">
                <a:solidFill>
                  <a:schemeClr val="tx1"/>
                </a:solidFill>
                <a:effectLst/>
                <a:latin typeface="+mn-lt"/>
                <a:ea typeface="+mn-ea"/>
                <a:cs typeface="+mn-cs"/>
              </a:rPr>
              <a:t>, 2013).</a:t>
            </a:r>
          </a:p>
          <a:p>
            <a:endParaRPr lang="ca-ES" dirty="0"/>
          </a:p>
          <a:p>
            <a:r>
              <a:rPr lang="ca-ES" dirty="0" err="1"/>
              <a:t>Limitaciones</a:t>
            </a:r>
            <a:r>
              <a:rPr lang="ca-ES" dirty="0"/>
              <a:t> del estudio: No se </a:t>
            </a:r>
            <a:r>
              <a:rPr lang="ca-ES" dirty="0" err="1"/>
              <a:t>conoce</a:t>
            </a:r>
            <a:r>
              <a:rPr lang="ca-ES" dirty="0"/>
              <a:t> el origen de </a:t>
            </a:r>
            <a:r>
              <a:rPr lang="ca-ES" dirty="0" err="1"/>
              <a:t>producción</a:t>
            </a:r>
            <a:r>
              <a:rPr lang="ca-ES" dirty="0"/>
              <a:t> de las </a:t>
            </a:r>
            <a:r>
              <a:rPr lang="ca-ES" dirty="0" err="1"/>
              <a:t>sustancias</a:t>
            </a:r>
            <a:r>
              <a:rPr lang="ca-ES" dirty="0"/>
              <a:t>; </a:t>
            </a:r>
            <a:r>
              <a:rPr lang="ca-ES" dirty="0" err="1"/>
              <a:t>Representatividad</a:t>
            </a:r>
            <a:r>
              <a:rPr lang="ca-ES" dirty="0"/>
              <a:t> limitada de </a:t>
            </a:r>
            <a:r>
              <a:rPr lang="ca-ES" dirty="0" err="1"/>
              <a:t>muestras</a:t>
            </a:r>
            <a:endParaRPr lang="ca-ES" dirty="0"/>
          </a:p>
          <a:p>
            <a:endParaRPr lang="ca-ES" dirty="0"/>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19</a:t>
            </a:fld>
            <a:endParaRPr lang="ca-ES"/>
          </a:p>
        </p:txBody>
      </p:sp>
    </p:spTree>
    <p:extLst>
      <p:ext uri="{BB962C8B-B14F-4D97-AF65-F5344CB8AC3E}">
        <p14:creationId xmlns:p14="http://schemas.microsoft.com/office/powerpoint/2010/main" val="1115795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20</a:t>
            </a:fld>
            <a:endParaRPr lang="ca-ES"/>
          </a:p>
        </p:txBody>
      </p:sp>
    </p:spTree>
    <p:extLst>
      <p:ext uri="{BB962C8B-B14F-4D97-AF65-F5344CB8AC3E}">
        <p14:creationId xmlns:p14="http://schemas.microsoft.com/office/powerpoint/2010/main" val="1151998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21</a:t>
            </a:fld>
            <a:endParaRPr lang="ca-ES"/>
          </a:p>
        </p:txBody>
      </p:sp>
    </p:spTree>
    <p:extLst>
      <p:ext uri="{BB962C8B-B14F-4D97-AF65-F5344CB8AC3E}">
        <p14:creationId xmlns:p14="http://schemas.microsoft.com/office/powerpoint/2010/main" val="333051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3</a:t>
            </a:fld>
            <a:endParaRPr lang="ca-ES"/>
          </a:p>
        </p:txBody>
      </p:sp>
    </p:spTree>
    <p:extLst>
      <p:ext uri="{BB962C8B-B14F-4D97-AF65-F5344CB8AC3E}">
        <p14:creationId xmlns:p14="http://schemas.microsoft.com/office/powerpoint/2010/main" val="2862913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22</a:t>
            </a:fld>
            <a:endParaRPr lang="ca-ES"/>
          </a:p>
        </p:txBody>
      </p:sp>
    </p:spTree>
    <p:extLst>
      <p:ext uri="{BB962C8B-B14F-4D97-AF65-F5344CB8AC3E}">
        <p14:creationId xmlns:p14="http://schemas.microsoft.com/office/powerpoint/2010/main" val="2727449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23</a:t>
            </a:fld>
            <a:endParaRPr lang="ca-ES"/>
          </a:p>
        </p:txBody>
      </p:sp>
    </p:spTree>
    <p:extLst>
      <p:ext uri="{BB962C8B-B14F-4D97-AF65-F5344CB8AC3E}">
        <p14:creationId xmlns:p14="http://schemas.microsoft.com/office/powerpoint/2010/main" val="3687781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DBADF9-5F95-4F64-8B4A-02C875A3F6BD}" type="slidenum">
              <a:rPr lang="ca-ES" smtClean="0"/>
              <a:pPr fontAlgn="base">
                <a:spcBef>
                  <a:spcPct val="0"/>
                </a:spcBef>
                <a:spcAft>
                  <a:spcPct val="0"/>
                </a:spcAft>
                <a:defRPr/>
              </a:pPr>
              <a:t>26</a:t>
            </a:fld>
            <a:endParaRPr lang="ca-ES"/>
          </a:p>
        </p:txBody>
      </p:sp>
      <p:sp>
        <p:nvSpPr>
          <p:cNvPr id="68611" name="Rectangle 7"/>
          <p:cNvSpPr txBox="1">
            <a:spLocks noGrp="1" noChangeArrowheads="1"/>
          </p:cNvSpPr>
          <p:nvPr/>
        </p:nvSpPr>
        <p:spPr bwMode="auto">
          <a:xfrm>
            <a:off x="3884613" y="9446678"/>
            <a:ext cx="2971800" cy="497284"/>
          </a:xfrm>
          <a:prstGeom prst="rect">
            <a:avLst/>
          </a:prstGeom>
          <a:noFill/>
          <a:ln w="9525">
            <a:noFill/>
            <a:miter lim="800000"/>
            <a:headEnd/>
            <a:tailEnd/>
          </a:ln>
        </p:spPr>
        <p:txBody>
          <a:bodyPr lIns="92135" tIns="46067" rIns="92135" bIns="46067" anchor="b"/>
          <a:lstStyle/>
          <a:p>
            <a:pPr algn="r" defTabSz="920750"/>
            <a:fld id="{0584F0B8-1FBE-4395-B84D-FDEF683889CE}" type="slidenum">
              <a:rPr lang="es-ES" sz="1200">
                <a:latin typeface="Calibri" pitchFamily="34" charset="0"/>
              </a:rPr>
              <a:pPr algn="r" defTabSz="920750"/>
              <a:t>26</a:t>
            </a:fld>
            <a:endParaRPr lang="es-ES" sz="1200">
              <a:latin typeface="Calibri" pitchFamily="34" charset="0"/>
            </a:endParaRPr>
          </a:p>
        </p:txBody>
      </p:sp>
      <p:sp>
        <p:nvSpPr>
          <p:cNvPr id="68612" name="Text Box 2"/>
          <p:cNvSpPr txBox="1">
            <a:spLocks noChangeArrowheads="1"/>
          </p:cNvSpPr>
          <p:nvPr/>
        </p:nvSpPr>
        <p:spPr bwMode="auto">
          <a:xfrm>
            <a:off x="3886200" y="9446677"/>
            <a:ext cx="2967038" cy="490378"/>
          </a:xfrm>
          <a:prstGeom prst="rect">
            <a:avLst/>
          </a:prstGeom>
          <a:noFill/>
          <a:ln w="9525">
            <a:noFill/>
            <a:round/>
            <a:headEnd/>
            <a:tailEnd/>
          </a:ln>
        </p:spPr>
        <p:txBody>
          <a:bodyPr lIns="89550" tIns="46566" rIns="89550" bIns="46566" anchor="b"/>
          <a:lstStyle/>
          <a:p>
            <a:pPr algn="r" defTabSz="446088">
              <a:buClr>
                <a:srgbClr val="000000"/>
              </a:buClr>
              <a:buSzPct val="100000"/>
              <a:buFont typeface="Times New Roman" pitchFamily="18" charset="0"/>
              <a:buNone/>
              <a:tabLst>
                <a:tab pos="0" algn="l"/>
                <a:tab pos="444500" algn="l"/>
                <a:tab pos="892175" algn="l"/>
                <a:tab pos="1338263" algn="l"/>
                <a:tab pos="1785938" algn="l"/>
                <a:tab pos="2233613" algn="l"/>
                <a:tab pos="2681288" algn="l"/>
                <a:tab pos="3127375" algn="l"/>
                <a:tab pos="3575050" algn="l"/>
                <a:tab pos="4021138" algn="l"/>
                <a:tab pos="4468813" algn="l"/>
                <a:tab pos="4914900" algn="l"/>
                <a:tab pos="5362575" algn="l"/>
                <a:tab pos="5810250" algn="l"/>
                <a:tab pos="6256338" algn="l"/>
                <a:tab pos="6704013" algn="l"/>
                <a:tab pos="7150100" algn="l"/>
                <a:tab pos="7597775" algn="l"/>
                <a:tab pos="8043863" algn="l"/>
                <a:tab pos="8491538" algn="l"/>
                <a:tab pos="8937625" algn="l"/>
              </a:tabLst>
            </a:pPr>
            <a:fld id="{E180A867-EA9F-402F-9338-8264EDC44A8C}" type="slidenum">
              <a:rPr lang="es-ES" sz="1200">
                <a:solidFill>
                  <a:srgbClr val="000000"/>
                </a:solidFill>
                <a:latin typeface="Calibri" pitchFamily="34" charset="0"/>
              </a:rPr>
              <a:pPr algn="r" defTabSz="446088">
                <a:buClr>
                  <a:srgbClr val="000000"/>
                </a:buClr>
                <a:buSzPct val="100000"/>
                <a:buFont typeface="Times New Roman" pitchFamily="18" charset="0"/>
                <a:buNone/>
                <a:tabLst>
                  <a:tab pos="0" algn="l"/>
                  <a:tab pos="444500" algn="l"/>
                  <a:tab pos="892175" algn="l"/>
                  <a:tab pos="1338263" algn="l"/>
                  <a:tab pos="1785938" algn="l"/>
                  <a:tab pos="2233613" algn="l"/>
                  <a:tab pos="2681288" algn="l"/>
                  <a:tab pos="3127375" algn="l"/>
                  <a:tab pos="3575050" algn="l"/>
                  <a:tab pos="4021138" algn="l"/>
                  <a:tab pos="4468813" algn="l"/>
                  <a:tab pos="4914900" algn="l"/>
                  <a:tab pos="5362575" algn="l"/>
                  <a:tab pos="5810250" algn="l"/>
                  <a:tab pos="6256338" algn="l"/>
                  <a:tab pos="6704013" algn="l"/>
                  <a:tab pos="7150100" algn="l"/>
                  <a:tab pos="7597775" algn="l"/>
                  <a:tab pos="8043863" algn="l"/>
                  <a:tab pos="8491538" algn="l"/>
                  <a:tab pos="8937625" algn="l"/>
                </a:tabLst>
              </a:pPr>
              <a:t>26</a:t>
            </a:fld>
            <a:endParaRPr lang="es-ES" sz="1200">
              <a:solidFill>
                <a:srgbClr val="000000"/>
              </a:solidFill>
              <a:latin typeface="Calibri" pitchFamily="34" charset="0"/>
            </a:endParaRPr>
          </a:p>
        </p:txBody>
      </p:sp>
      <p:sp>
        <p:nvSpPr>
          <p:cNvPr id="68613" name="Rectangle 3"/>
          <p:cNvSpPr>
            <a:spLocks noGrp="1" noRot="1" noChangeAspect="1" noChangeArrowheads="1" noTextEdit="1"/>
          </p:cNvSpPr>
          <p:nvPr>
            <p:ph type="sldImg"/>
          </p:nvPr>
        </p:nvSpPr>
        <p:spPr bwMode="auto">
          <a:xfrm>
            <a:off x="115888" y="746125"/>
            <a:ext cx="6629400" cy="3729038"/>
          </a:xfrm>
          <a:noFill/>
          <a:ln>
            <a:solidFill>
              <a:srgbClr val="000000"/>
            </a:solidFill>
            <a:miter lim="800000"/>
            <a:headEnd/>
            <a:tailEnd/>
          </a:ln>
        </p:spPr>
      </p:sp>
      <p:sp>
        <p:nvSpPr>
          <p:cNvPr id="68614" name="Rectangle 4"/>
          <p:cNvSpPr>
            <a:spLocks noGrp="1" noChangeArrowheads="1"/>
          </p:cNvSpPr>
          <p:nvPr>
            <p:ph type="body" idx="1"/>
          </p:nvPr>
        </p:nvSpPr>
        <p:spPr bwMode="auto">
          <a:xfrm>
            <a:off x="687389" y="4724202"/>
            <a:ext cx="5481637" cy="4565347"/>
          </a:xfrm>
          <a:noFill/>
        </p:spPr>
        <p:txBody>
          <a:bodyPr wrap="none" lIns="92135" tIns="46067" rIns="92135" bIns="46067" numCol="1" anchor="ctr" anchorCtr="0" compatLnSpc="1">
            <a:prstTxWarp prst="textNoShape">
              <a:avLst/>
            </a:prstTxWarp>
          </a:bodyPr>
          <a:lstStyle/>
          <a:p>
            <a:pPr eaLnBrk="1" hangingPunct="1">
              <a:spcBef>
                <a:spcPct val="0"/>
              </a:spcBef>
            </a:pPr>
            <a:endParaRPr lang="ca-E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5EC51D-416E-4E56-844B-A24601E5D5BE}" type="slidenum">
              <a:rPr lang="ca-ES" smtClean="0"/>
              <a:pPr fontAlgn="base">
                <a:spcBef>
                  <a:spcPct val="0"/>
                </a:spcBef>
                <a:spcAft>
                  <a:spcPct val="0"/>
                </a:spcAft>
                <a:defRPr/>
              </a:pPr>
              <a:t>29</a:t>
            </a:fld>
            <a:endParaRPr lang="ca-ES"/>
          </a:p>
        </p:txBody>
      </p:sp>
      <p:sp>
        <p:nvSpPr>
          <p:cNvPr id="69635" name="Rectangle 7"/>
          <p:cNvSpPr txBox="1">
            <a:spLocks noGrp="1" noChangeArrowheads="1"/>
          </p:cNvSpPr>
          <p:nvPr/>
        </p:nvSpPr>
        <p:spPr bwMode="auto">
          <a:xfrm>
            <a:off x="3884613" y="9446678"/>
            <a:ext cx="2971800" cy="497284"/>
          </a:xfrm>
          <a:prstGeom prst="rect">
            <a:avLst/>
          </a:prstGeom>
          <a:noFill/>
          <a:ln w="9525">
            <a:noFill/>
            <a:miter lim="800000"/>
            <a:headEnd/>
            <a:tailEnd/>
          </a:ln>
        </p:spPr>
        <p:txBody>
          <a:bodyPr lIns="92135" tIns="46067" rIns="92135" bIns="46067" anchor="b"/>
          <a:lstStyle/>
          <a:p>
            <a:pPr algn="r" defTabSz="920750"/>
            <a:fld id="{12C2020C-35FA-4E1B-B82E-E8842E2DADC9}" type="slidenum">
              <a:rPr lang="es-ES" sz="1200">
                <a:latin typeface="Calibri" pitchFamily="34" charset="0"/>
              </a:rPr>
              <a:pPr algn="r" defTabSz="920750"/>
              <a:t>29</a:t>
            </a:fld>
            <a:endParaRPr lang="es-ES" sz="1200">
              <a:latin typeface="Calibri" pitchFamily="34" charset="0"/>
            </a:endParaRPr>
          </a:p>
        </p:txBody>
      </p:sp>
      <p:sp>
        <p:nvSpPr>
          <p:cNvPr id="69636" name="Text Box 2"/>
          <p:cNvSpPr txBox="1">
            <a:spLocks noChangeArrowheads="1"/>
          </p:cNvSpPr>
          <p:nvPr/>
        </p:nvSpPr>
        <p:spPr bwMode="auto">
          <a:xfrm>
            <a:off x="3886200" y="9446677"/>
            <a:ext cx="2967038" cy="490378"/>
          </a:xfrm>
          <a:prstGeom prst="rect">
            <a:avLst/>
          </a:prstGeom>
          <a:noFill/>
          <a:ln w="9525">
            <a:noFill/>
            <a:round/>
            <a:headEnd/>
            <a:tailEnd/>
          </a:ln>
        </p:spPr>
        <p:txBody>
          <a:bodyPr lIns="89550" tIns="46566" rIns="89550" bIns="46566" anchor="b"/>
          <a:lstStyle/>
          <a:p>
            <a:pPr algn="r" defTabSz="446088">
              <a:buClr>
                <a:srgbClr val="000000"/>
              </a:buClr>
              <a:buSzPct val="100000"/>
              <a:buFont typeface="Times New Roman" pitchFamily="18" charset="0"/>
              <a:buNone/>
              <a:tabLst>
                <a:tab pos="0" algn="l"/>
                <a:tab pos="444500" algn="l"/>
                <a:tab pos="892175" algn="l"/>
                <a:tab pos="1338263" algn="l"/>
                <a:tab pos="1785938" algn="l"/>
                <a:tab pos="2233613" algn="l"/>
                <a:tab pos="2681288" algn="l"/>
                <a:tab pos="3127375" algn="l"/>
                <a:tab pos="3575050" algn="l"/>
                <a:tab pos="4021138" algn="l"/>
                <a:tab pos="4468813" algn="l"/>
                <a:tab pos="4914900" algn="l"/>
                <a:tab pos="5362575" algn="l"/>
                <a:tab pos="5810250" algn="l"/>
                <a:tab pos="6256338" algn="l"/>
                <a:tab pos="6704013" algn="l"/>
                <a:tab pos="7150100" algn="l"/>
                <a:tab pos="7597775" algn="l"/>
                <a:tab pos="8043863" algn="l"/>
                <a:tab pos="8491538" algn="l"/>
                <a:tab pos="8937625" algn="l"/>
              </a:tabLst>
            </a:pPr>
            <a:fld id="{2F784576-9A15-494F-BF45-03F461F453A2}" type="slidenum">
              <a:rPr lang="es-ES" sz="1200">
                <a:solidFill>
                  <a:srgbClr val="000000"/>
                </a:solidFill>
                <a:latin typeface="Calibri" pitchFamily="34" charset="0"/>
              </a:rPr>
              <a:pPr algn="r" defTabSz="446088">
                <a:buClr>
                  <a:srgbClr val="000000"/>
                </a:buClr>
                <a:buSzPct val="100000"/>
                <a:buFont typeface="Times New Roman" pitchFamily="18" charset="0"/>
                <a:buNone/>
                <a:tabLst>
                  <a:tab pos="0" algn="l"/>
                  <a:tab pos="444500" algn="l"/>
                  <a:tab pos="892175" algn="l"/>
                  <a:tab pos="1338263" algn="l"/>
                  <a:tab pos="1785938" algn="l"/>
                  <a:tab pos="2233613" algn="l"/>
                  <a:tab pos="2681288" algn="l"/>
                  <a:tab pos="3127375" algn="l"/>
                  <a:tab pos="3575050" algn="l"/>
                  <a:tab pos="4021138" algn="l"/>
                  <a:tab pos="4468813" algn="l"/>
                  <a:tab pos="4914900" algn="l"/>
                  <a:tab pos="5362575" algn="l"/>
                  <a:tab pos="5810250" algn="l"/>
                  <a:tab pos="6256338" algn="l"/>
                  <a:tab pos="6704013" algn="l"/>
                  <a:tab pos="7150100" algn="l"/>
                  <a:tab pos="7597775" algn="l"/>
                  <a:tab pos="8043863" algn="l"/>
                  <a:tab pos="8491538" algn="l"/>
                  <a:tab pos="8937625" algn="l"/>
                </a:tabLst>
              </a:pPr>
              <a:t>29</a:t>
            </a:fld>
            <a:endParaRPr lang="es-ES" sz="1200">
              <a:solidFill>
                <a:srgbClr val="000000"/>
              </a:solidFill>
              <a:latin typeface="Calibri" pitchFamily="34" charset="0"/>
            </a:endParaRPr>
          </a:p>
        </p:txBody>
      </p:sp>
      <p:sp>
        <p:nvSpPr>
          <p:cNvPr id="69637" name="Rectangle 3"/>
          <p:cNvSpPr>
            <a:spLocks noGrp="1" noRot="1" noChangeAspect="1" noChangeArrowheads="1" noTextEdit="1"/>
          </p:cNvSpPr>
          <p:nvPr>
            <p:ph type="sldImg"/>
          </p:nvPr>
        </p:nvSpPr>
        <p:spPr bwMode="auto">
          <a:xfrm>
            <a:off x="115888" y="746125"/>
            <a:ext cx="6629400" cy="3729038"/>
          </a:xfrm>
          <a:noFill/>
          <a:ln>
            <a:solidFill>
              <a:srgbClr val="000000"/>
            </a:solidFill>
            <a:miter lim="800000"/>
            <a:headEnd/>
            <a:tailEnd/>
          </a:ln>
        </p:spPr>
      </p:sp>
      <p:sp>
        <p:nvSpPr>
          <p:cNvPr id="69638" name="Rectangle 4"/>
          <p:cNvSpPr>
            <a:spLocks noGrp="1" noChangeArrowheads="1"/>
          </p:cNvSpPr>
          <p:nvPr>
            <p:ph type="body" idx="1"/>
          </p:nvPr>
        </p:nvSpPr>
        <p:spPr bwMode="auto">
          <a:xfrm>
            <a:off x="687389" y="4724202"/>
            <a:ext cx="5481637" cy="4565347"/>
          </a:xfrm>
          <a:noFill/>
        </p:spPr>
        <p:txBody>
          <a:bodyPr wrap="none" lIns="92135" tIns="46067" rIns="92135" bIns="46067" numCol="1" anchor="ctr"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 dirty="0"/>
              <a:t>Esta empresa con sede en Hong Kong ofrece una larga lista de drogas sintéticas en venta - incluyendo algunos disponibles para la importación a los EE.UU.</a:t>
            </a:r>
            <a:endParaRPr lang="ca-E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ea typeface="+mn-ea"/>
                <a:cs typeface="+mn-cs"/>
              </a:rPr>
              <a:t>En el servicio de análisis de ABD-</a:t>
            </a:r>
            <a:r>
              <a:rPr lang="es-ES" sz="1200" kern="1200" dirty="0" err="1">
                <a:solidFill>
                  <a:schemeClr val="tx1"/>
                </a:solidFill>
                <a:latin typeface="+mn-lt"/>
                <a:ea typeface="+mn-ea"/>
                <a:cs typeface="+mn-cs"/>
              </a:rPr>
              <a:t>Energy</a:t>
            </a:r>
            <a:r>
              <a:rPr lang="es-ES" sz="1200" kern="1200" dirty="0">
                <a:solidFill>
                  <a:schemeClr val="tx1"/>
                </a:solidFill>
                <a:latin typeface="+mn-lt"/>
                <a:ea typeface="+mn-ea"/>
                <a:cs typeface="+mn-cs"/>
              </a:rPr>
              <a:t> Control empezamos a recibir a finales de 2010 una serie de productos con nombres como </a:t>
            </a:r>
            <a:r>
              <a:rPr lang="es-ES" sz="1200" kern="1200" dirty="0" err="1">
                <a:solidFill>
                  <a:schemeClr val="tx1"/>
                </a:solidFill>
                <a:latin typeface="+mn-lt"/>
                <a:ea typeface="+mn-ea"/>
                <a:cs typeface="+mn-cs"/>
              </a:rPr>
              <a:t>Ivory</a:t>
            </a:r>
            <a:r>
              <a:rPr lang="es-ES" sz="1200" kern="1200" dirty="0">
                <a:solidFill>
                  <a:schemeClr val="tx1"/>
                </a:solidFill>
                <a:latin typeface="+mn-lt"/>
                <a:ea typeface="+mn-ea"/>
                <a:cs typeface="+mn-cs"/>
              </a:rPr>
              <a:t> Wave, </a:t>
            </a:r>
            <a:r>
              <a:rPr lang="es-ES" sz="1200" kern="1200" dirty="0" err="1">
                <a:solidFill>
                  <a:schemeClr val="tx1"/>
                </a:solidFill>
                <a:latin typeface="+mn-lt"/>
                <a:ea typeface="+mn-ea"/>
                <a:cs typeface="+mn-cs"/>
              </a:rPr>
              <a:t>Vanilla</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Sky</a:t>
            </a:r>
            <a:r>
              <a:rPr lang="es-ES" sz="1200" kern="1200" dirty="0">
                <a:solidFill>
                  <a:schemeClr val="tx1"/>
                </a:solidFill>
                <a:latin typeface="+mn-lt"/>
                <a:ea typeface="+mn-ea"/>
                <a:cs typeface="+mn-cs"/>
              </a:rPr>
              <a:t>, Mojo, </a:t>
            </a:r>
            <a:r>
              <a:rPr lang="es-ES" sz="1200" kern="1200" dirty="0" err="1">
                <a:solidFill>
                  <a:schemeClr val="tx1"/>
                </a:solidFill>
                <a:latin typeface="+mn-lt"/>
                <a:ea typeface="+mn-ea"/>
                <a:cs typeface="+mn-cs"/>
              </a:rPr>
              <a:t>Charge</a:t>
            </a:r>
            <a:r>
              <a:rPr lang="es-ES" sz="1200" kern="1200" dirty="0">
                <a:solidFill>
                  <a:schemeClr val="tx1"/>
                </a:solidFill>
                <a:latin typeface="+mn-lt"/>
                <a:ea typeface="+mn-ea"/>
                <a:cs typeface="+mn-cs"/>
              </a:rPr>
              <a:t> +, </a:t>
            </a:r>
            <a:r>
              <a:rPr lang="es-ES" sz="1200" kern="1200" dirty="0" err="1">
                <a:solidFill>
                  <a:schemeClr val="tx1"/>
                </a:solidFill>
                <a:latin typeface="+mn-lt"/>
                <a:ea typeface="+mn-ea"/>
                <a:cs typeface="+mn-cs"/>
              </a:rPr>
              <a:t>Freedom</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Skunk</a:t>
            </a:r>
            <a:r>
              <a:rPr lang="es-ES" sz="1200" kern="1200" dirty="0">
                <a:solidFill>
                  <a:schemeClr val="tx1"/>
                </a:solidFill>
                <a:latin typeface="+mn-lt"/>
                <a:ea typeface="+mn-ea"/>
                <a:cs typeface="+mn-cs"/>
              </a:rPr>
              <a:t>, etc., y vendidos como sales de baño, incienso, limpiadores de </a:t>
            </a:r>
            <a:r>
              <a:rPr lang="es-ES" sz="1200" kern="1200" dirty="0" err="1">
                <a:solidFill>
                  <a:schemeClr val="tx1"/>
                </a:solidFill>
                <a:latin typeface="+mn-lt"/>
                <a:ea typeface="+mn-ea"/>
                <a:cs typeface="+mn-cs"/>
              </a:rPr>
              <a:t>bongs</a:t>
            </a:r>
            <a:r>
              <a:rPr lang="es-ES" sz="1200" kern="1200" dirty="0">
                <a:solidFill>
                  <a:schemeClr val="tx1"/>
                </a:solidFill>
                <a:latin typeface="+mn-lt"/>
                <a:ea typeface="+mn-ea"/>
                <a:cs typeface="+mn-cs"/>
              </a:rPr>
              <a:t> o como artículos de coleccionista. </a:t>
            </a:r>
          </a:p>
          <a:p>
            <a:endParaRPr lang="es-ES" dirty="0"/>
          </a:p>
        </p:txBody>
      </p:sp>
      <p:sp>
        <p:nvSpPr>
          <p:cNvPr id="4" name="3 Marcador de número de diapositiva"/>
          <p:cNvSpPr>
            <a:spLocks noGrp="1"/>
          </p:cNvSpPr>
          <p:nvPr>
            <p:ph type="sldNum" sz="quarter" idx="10"/>
          </p:nvPr>
        </p:nvSpPr>
        <p:spPr/>
        <p:txBody>
          <a:bodyPr/>
          <a:lstStyle/>
          <a:p>
            <a:fld id="{9F5B129F-825B-4424-B9A9-32B40F18C330}" type="slidenum">
              <a:rPr lang="es-ES" smtClean="0"/>
              <a:pPr/>
              <a:t>30</a:t>
            </a:fld>
            <a:endParaRPr lang="es-ES"/>
          </a:p>
        </p:txBody>
      </p:sp>
    </p:spTree>
    <p:extLst>
      <p:ext uri="{BB962C8B-B14F-4D97-AF65-F5344CB8AC3E}">
        <p14:creationId xmlns:p14="http://schemas.microsoft.com/office/powerpoint/2010/main" val="2325880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a:solidFill>
                  <a:schemeClr val="tx1"/>
                </a:solidFill>
                <a:latin typeface="+mn-lt"/>
                <a:ea typeface="+mn-ea"/>
                <a:cs typeface="+mn-cs"/>
              </a:rPr>
              <a:t>Fuente potencial de problemas es:</a:t>
            </a:r>
          </a:p>
          <a:p>
            <a:r>
              <a:rPr lang="es-ES" sz="1200" kern="1200" dirty="0">
                <a:solidFill>
                  <a:schemeClr val="tx1"/>
                </a:solidFill>
                <a:latin typeface="+mn-lt"/>
                <a:ea typeface="+mn-ea"/>
                <a:cs typeface="+mn-cs"/>
              </a:rPr>
              <a:t>El desconocimiento que estas personas tienen en relación a la composición </a:t>
            </a:r>
          </a:p>
          <a:p>
            <a:r>
              <a:rPr lang="es-ES" sz="1200" kern="1200" dirty="0">
                <a:solidFill>
                  <a:schemeClr val="tx1"/>
                </a:solidFill>
                <a:latin typeface="+mn-lt"/>
                <a:ea typeface="+mn-ea"/>
                <a:cs typeface="+mn-cs"/>
              </a:rPr>
              <a:t>Las pautas de dosificación que deben adoptarse para un consumo de menor riesgo</a:t>
            </a:r>
          </a:p>
          <a:p>
            <a:r>
              <a:rPr lang="es-ES" sz="1200" kern="1200" dirty="0">
                <a:solidFill>
                  <a:schemeClr val="tx1"/>
                </a:solidFill>
                <a:latin typeface="+mn-lt"/>
                <a:ea typeface="+mn-ea"/>
                <a:cs typeface="+mn-cs"/>
              </a:rPr>
              <a:t>Las posibles interacciones o contraindicaciones que desaconsejen su uso. </a:t>
            </a:r>
          </a:p>
          <a:p>
            <a:r>
              <a:rPr lang="es-ES" sz="1200" kern="1200" dirty="0">
                <a:solidFill>
                  <a:schemeClr val="tx1"/>
                </a:solidFill>
                <a:latin typeface="+mn-lt"/>
                <a:ea typeface="+mn-ea"/>
                <a:cs typeface="+mn-cs"/>
              </a:rPr>
              <a:t> </a:t>
            </a:r>
          </a:p>
          <a:p>
            <a:r>
              <a:rPr lang="es-ES" sz="1200" kern="1200" dirty="0">
                <a:solidFill>
                  <a:schemeClr val="tx1"/>
                </a:solidFill>
                <a:latin typeface="+mn-lt"/>
                <a:ea typeface="+mn-ea"/>
                <a:cs typeface="+mn-cs"/>
              </a:rPr>
              <a:t>En su lugar, muchos de estos productos son denominados con diferentes nombres, algunos </a:t>
            </a:r>
          </a:p>
          <a:p>
            <a:r>
              <a:rPr lang="es-ES" sz="1200" kern="1200" dirty="0">
                <a:solidFill>
                  <a:schemeClr val="tx1"/>
                </a:solidFill>
                <a:latin typeface="+mn-lt"/>
                <a:ea typeface="+mn-ea"/>
                <a:cs typeface="+mn-cs"/>
              </a:rPr>
              <a:t>de los cuales hacen referencia a los efectos de drogas ilegales como la MDMA, la cocaína o las anfetaminas (K </a:t>
            </a:r>
            <a:r>
              <a:rPr lang="es-ES" sz="1200" kern="1200" dirty="0" err="1">
                <a:solidFill>
                  <a:schemeClr val="tx1"/>
                </a:solidFill>
                <a:latin typeface="+mn-lt"/>
                <a:ea typeface="+mn-ea"/>
                <a:cs typeface="+mn-cs"/>
              </a:rPr>
              <a:t>Powder</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Sextacy</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Ecstacy</a:t>
            </a:r>
            <a:r>
              <a:rPr lang="es-ES" sz="1200" kern="1200" dirty="0">
                <a:solidFill>
                  <a:schemeClr val="tx1"/>
                </a:solidFill>
                <a:latin typeface="+mn-lt"/>
                <a:ea typeface="+mn-ea"/>
                <a:cs typeface="+mn-cs"/>
              </a:rPr>
              <a:t> X4, </a:t>
            </a:r>
            <a:r>
              <a:rPr lang="es-ES" sz="1200" kern="1200" dirty="0" err="1">
                <a:solidFill>
                  <a:schemeClr val="tx1"/>
                </a:solidFill>
                <a:latin typeface="+mn-lt"/>
                <a:ea typeface="+mn-ea"/>
                <a:cs typeface="+mn-cs"/>
              </a:rPr>
              <a:t>Speed</a:t>
            </a:r>
            <a:r>
              <a:rPr lang="es-ES" sz="1200" kern="1200" dirty="0">
                <a:solidFill>
                  <a:schemeClr val="tx1"/>
                </a:solidFill>
                <a:latin typeface="+mn-lt"/>
                <a:ea typeface="+mn-ea"/>
                <a:cs typeface="+mn-cs"/>
              </a:rPr>
              <a:t> Rush, </a:t>
            </a:r>
            <a:r>
              <a:rPr lang="es-ES" sz="1200" kern="1200" dirty="0" err="1">
                <a:solidFill>
                  <a:schemeClr val="tx1"/>
                </a:solidFill>
                <a:latin typeface="+mn-lt"/>
                <a:ea typeface="+mn-ea"/>
                <a:cs typeface="+mn-cs"/>
              </a:rPr>
              <a:t>Super</a:t>
            </a:r>
            <a:r>
              <a:rPr lang="es-ES" sz="1200" kern="1200" dirty="0">
                <a:solidFill>
                  <a:schemeClr val="tx1"/>
                </a:solidFill>
                <a:latin typeface="+mn-lt"/>
                <a:ea typeface="+mn-ea"/>
                <a:cs typeface="+mn-cs"/>
              </a:rPr>
              <a:t> E. </a:t>
            </a:r>
            <a:r>
              <a:rPr lang="es-ES" sz="1200" kern="1200" dirty="0" err="1">
                <a:solidFill>
                  <a:schemeClr val="tx1"/>
                </a:solidFill>
                <a:latin typeface="+mn-lt"/>
                <a:ea typeface="+mn-ea"/>
                <a:cs typeface="+mn-cs"/>
              </a:rPr>
              <a:t>Skunk</a:t>
            </a:r>
            <a:r>
              <a:rPr lang="es-ES" sz="1200" kern="1200" dirty="0">
                <a:solidFill>
                  <a:schemeClr val="tx1"/>
                </a:solidFill>
                <a:latin typeface="+mn-lt"/>
                <a:ea typeface="+mn-ea"/>
                <a:cs typeface="+mn-cs"/>
              </a:rPr>
              <a:t>). </a:t>
            </a:r>
          </a:p>
          <a:p>
            <a:endParaRPr lang="es-ES" dirty="0"/>
          </a:p>
        </p:txBody>
      </p:sp>
      <p:sp>
        <p:nvSpPr>
          <p:cNvPr id="4" name="3 Marcador de número de diapositiva"/>
          <p:cNvSpPr>
            <a:spLocks noGrp="1"/>
          </p:cNvSpPr>
          <p:nvPr>
            <p:ph type="sldNum" sz="quarter" idx="10"/>
          </p:nvPr>
        </p:nvSpPr>
        <p:spPr/>
        <p:txBody>
          <a:bodyPr/>
          <a:lstStyle/>
          <a:p>
            <a:fld id="{9F5B129F-825B-4424-B9A9-32B40F18C330}" type="slidenum">
              <a:rPr lang="es-ES" smtClean="0"/>
              <a:pPr/>
              <a:t>31</a:t>
            </a:fld>
            <a:endParaRPr lang="es-ES"/>
          </a:p>
        </p:txBody>
      </p:sp>
    </p:spTree>
    <p:extLst>
      <p:ext uri="{BB962C8B-B14F-4D97-AF65-F5344CB8AC3E}">
        <p14:creationId xmlns:p14="http://schemas.microsoft.com/office/powerpoint/2010/main" val="2486503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Las</a:t>
            </a:r>
            <a:r>
              <a:rPr lang="es-ES" baseline="0" dirty="0"/>
              <a:t> NPS representan entre un 7-8% de todas las muestras recibidas en el Servicio de Análisis. </a:t>
            </a:r>
            <a:endParaRPr lang="es-ES" dirty="0"/>
          </a:p>
        </p:txBody>
      </p:sp>
      <p:sp>
        <p:nvSpPr>
          <p:cNvPr id="4" name="3 Marcador de número de diapositiva"/>
          <p:cNvSpPr>
            <a:spLocks noGrp="1"/>
          </p:cNvSpPr>
          <p:nvPr>
            <p:ph type="sldNum" sz="quarter" idx="10"/>
          </p:nvPr>
        </p:nvSpPr>
        <p:spPr/>
        <p:txBody>
          <a:bodyPr/>
          <a:lstStyle/>
          <a:p>
            <a:fld id="{C59BB754-6FBA-431A-8CB1-7C41EF4BE4DE}" type="slidenum">
              <a:rPr lang="es-ES" smtClean="0"/>
              <a:pPr/>
              <a:t>32</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4-FMC</a:t>
            </a:r>
            <a:r>
              <a:rPr lang="es-ES" baseline="0" dirty="0" smtClean="0"/>
              <a:t> </a:t>
            </a:r>
            <a:r>
              <a:rPr lang="es-ES" baseline="0" dirty="0" err="1" smtClean="0"/>
              <a:t>catinona</a:t>
            </a:r>
            <a:endParaRPr lang="es-ES" baseline="0" dirty="0" smtClean="0"/>
          </a:p>
          <a:p>
            <a:r>
              <a:rPr lang="es-ES" b="1" dirty="0" err="1" smtClean="0"/>
              <a:t>metilendioxipirovalerona</a:t>
            </a:r>
            <a:r>
              <a:rPr lang="es-ES" dirty="0" smtClean="0"/>
              <a:t> (MDPV) </a:t>
            </a:r>
            <a:r>
              <a:rPr lang="es-ES" baseline="0" dirty="0" smtClean="0"/>
              <a:t> </a:t>
            </a:r>
            <a:r>
              <a:rPr lang="es-ES" baseline="0" dirty="0" err="1" smtClean="0"/>
              <a:t>catinona</a:t>
            </a:r>
            <a:r>
              <a:rPr lang="es-ES" baseline="0" dirty="0" smtClean="0"/>
              <a:t> (droga </a:t>
            </a:r>
            <a:r>
              <a:rPr lang="es-ES" baseline="0" dirty="0" err="1" smtClean="0"/>
              <a:t>canibal</a:t>
            </a:r>
            <a:r>
              <a:rPr lang="es-ES" baseline="0" dirty="0" smtClean="0"/>
              <a:t>)</a:t>
            </a:r>
          </a:p>
          <a:p>
            <a:endParaRPr lang="es-ES" dirty="0"/>
          </a:p>
        </p:txBody>
      </p:sp>
      <p:sp>
        <p:nvSpPr>
          <p:cNvPr id="4" name="3 Marcador de número de diapositiva"/>
          <p:cNvSpPr>
            <a:spLocks noGrp="1"/>
          </p:cNvSpPr>
          <p:nvPr>
            <p:ph type="sldNum" sz="quarter" idx="10"/>
          </p:nvPr>
        </p:nvSpPr>
        <p:spPr/>
        <p:txBody>
          <a:bodyPr/>
          <a:lstStyle/>
          <a:p>
            <a:fld id="{C59BB754-6FBA-431A-8CB1-7C41EF4BE4DE}" type="slidenum">
              <a:rPr lang="es-ES" smtClean="0"/>
              <a:pPr/>
              <a:t>34</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Qué son las nuevas drogas</a:t>
            </a:r>
          </a:p>
        </p:txBody>
      </p:sp>
      <p:sp>
        <p:nvSpPr>
          <p:cNvPr id="4" name="3 Marcador de número de diapositiva"/>
          <p:cNvSpPr>
            <a:spLocks noGrp="1"/>
          </p:cNvSpPr>
          <p:nvPr>
            <p:ph type="sldNum" sz="quarter" idx="10"/>
          </p:nvPr>
        </p:nvSpPr>
        <p:spPr/>
        <p:txBody>
          <a:bodyPr/>
          <a:lstStyle/>
          <a:p>
            <a:fld id="{C59BB754-6FBA-431A-8CB1-7C41EF4BE4DE}" type="slidenum">
              <a:rPr lang="es-ES" smtClean="0"/>
              <a:pPr/>
              <a:t>36</a:t>
            </a:fld>
            <a:endParaRPr lang="es-ES"/>
          </a:p>
        </p:txBody>
      </p:sp>
    </p:spTree>
    <p:extLst>
      <p:ext uri="{BB962C8B-B14F-4D97-AF65-F5344CB8AC3E}">
        <p14:creationId xmlns:p14="http://schemas.microsoft.com/office/powerpoint/2010/main" val="696053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17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a-ES" dirty="0"/>
              <a:t>Algunes d’aquestes noves substàncies s’estan detectant com adulterants de les substàncies il·legals més habituals, fet que suposa un </a:t>
            </a:r>
            <a:r>
              <a:rPr lang="ca-ES" b="1" dirty="0"/>
              <a:t>fenomen preocupant</a:t>
            </a:r>
            <a:r>
              <a:rPr lang="ca-ES" dirty="0"/>
              <a:t>. </a:t>
            </a:r>
            <a:endParaRPr lang="es-ES" dirty="0"/>
          </a:p>
          <a:p>
            <a:pPr eaLnBrk="1" hangingPunct="1">
              <a:spcBef>
                <a:spcPct val="0"/>
              </a:spcBef>
            </a:pPr>
            <a:endParaRPr lang="es-ES" dirty="0"/>
          </a:p>
          <a:p>
            <a:pPr eaLnBrk="1" hangingPunct="1">
              <a:spcBef>
                <a:spcPct val="0"/>
              </a:spcBef>
            </a:pPr>
            <a:r>
              <a:rPr lang="es-ES" dirty="0">
                <a:solidFill>
                  <a:srgbClr val="FF0000"/>
                </a:solidFill>
              </a:rPr>
              <a:t>POSAR GRÀFIC ESPANYA</a:t>
            </a:r>
          </a:p>
        </p:txBody>
      </p:sp>
      <p:sp>
        <p:nvSpPr>
          <p:cNvPr id="317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981A37-2A5C-4DE9-A473-718CB34003FC}" type="slidenum">
              <a:rPr lang="es-ES" smtClean="0"/>
              <a:pPr/>
              <a:t>39</a:t>
            </a:fld>
            <a:endParaRPr lang="es-ES"/>
          </a:p>
        </p:txBody>
      </p:sp>
    </p:spTree>
    <p:extLst>
      <p:ext uri="{BB962C8B-B14F-4D97-AF65-F5344CB8AC3E}">
        <p14:creationId xmlns:p14="http://schemas.microsoft.com/office/powerpoint/2010/main" val="3355141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4</a:t>
            </a:fld>
            <a:endParaRPr lang="ca-ES"/>
          </a:p>
        </p:txBody>
      </p:sp>
    </p:spTree>
    <p:extLst>
      <p:ext uri="{BB962C8B-B14F-4D97-AF65-F5344CB8AC3E}">
        <p14:creationId xmlns:p14="http://schemas.microsoft.com/office/powerpoint/2010/main" val="3248558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59BB754-6FBA-431A-8CB1-7C41EF4BE4DE}" type="slidenum">
              <a:rPr lang="es-ES" smtClean="0"/>
              <a:pPr/>
              <a:t>40</a:t>
            </a:fld>
            <a:endParaRPr lang="es-ES"/>
          </a:p>
        </p:txBody>
      </p:sp>
    </p:spTree>
    <p:extLst>
      <p:ext uri="{BB962C8B-B14F-4D97-AF65-F5344CB8AC3E}">
        <p14:creationId xmlns:p14="http://schemas.microsoft.com/office/powerpoint/2010/main" val="378103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17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ca-ES" dirty="0"/>
              <a:t>Algunes d’aquestes noves substàncies s’estan detectant com adulterants de les substàncies il·legals més habituals, fet que suposa un </a:t>
            </a:r>
            <a:r>
              <a:rPr lang="ca-ES" b="1" dirty="0"/>
              <a:t>fenomen preocupant</a:t>
            </a:r>
            <a:r>
              <a:rPr lang="ca-ES" dirty="0"/>
              <a:t>. </a:t>
            </a:r>
            <a:endParaRPr lang="es-ES" dirty="0"/>
          </a:p>
          <a:p>
            <a:pPr eaLnBrk="1" hangingPunct="1">
              <a:spcBef>
                <a:spcPct val="0"/>
              </a:spcBef>
            </a:pPr>
            <a:endParaRPr lang="es-ES" dirty="0"/>
          </a:p>
          <a:p>
            <a:pPr eaLnBrk="1" hangingPunct="1">
              <a:spcBef>
                <a:spcPct val="0"/>
              </a:spcBef>
            </a:pPr>
            <a:r>
              <a:rPr lang="es-ES" dirty="0">
                <a:solidFill>
                  <a:srgbClr val="FF0000"/>
                </a:solidFill>
              </a:rPr>
              <a:t>POSAR GRÀFIC ESPANYA</a:t>
            </a:r>
          </a:p>
        </p:txBody>
      </p:sp>
      <p:sp>
        <p:nvSpPr>
          <p:cNvPr id="317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981A37-2A5C-4DE9-A473-718CB34003FC}" type="slidenum">
              <a:rPr lang="es-ES" smtClean="0"/>
              <a:pPr/>
              <a:t>42</a:t>
            </a:fld>
            <a:endParaRPr lang="es-ES"/>
          </a:p>
        </p:txBody>
      </p:sp>
    </p:spTree>
    <p:extLst>
      <p:ext uri="{BB962C8B-B14F-4D97-AF65-F5344CB8AC3E}">
        <p14:creationId xmlns:p14="http://schemas.microsoft.com/office/powerpoint/2010/main" val="446067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Esta</a:t>
            </a:r>
            <a:r>
              <a:rPr lang="es-ES" baseline="0" dirty="0"/>
              <a:t> </a:t>
            </a:r>
            <a:r>
              <a:rPr lang="es-ES" baseline="0" dirty="0" err="1"/>
              <a:t>diapo</a:t>
            </a:r>
            <a:r>
              <a:rPr lang="es-ES" baseline="0" dirty="0"/>
              <a:t> molaría ponerla en relación con la fecha en que fueron apareciendo las sustancias en el mercado para ver lo rápido que se han detectado. Por aquello del </a:t>
            </a:r>
            <a:r>
              <a:rPr lang="es-ES" baseline="0"/>
              <a:t>“tiempo real”.</a:t>
            </a:r>
            <a:endParaRPr lang="es-ES" dirty="0"/>
          </a:p>
        </p:txBody>
      </p:sp>
      <p:sp>
        <p:nvSpPr>
          <p:cNvPr id="4" name="3 Marcador de número de diapositiva"/>
          <p:cNvSpPr>
            <a:spLocks noGrp="1"/>
          </p:cNvSpPr>
          <p:nvPr>
            <p:ph type="sldNum" sz="quarter" idx="10"/>
          </p:nvPr>
        </p:nvSpPr>
        <p:spPr/>
        <p:txBody>
          <a:bodyPr/>
          <a:lstStyle/>
          <a:p>
            <a:fld id="{C59BB754-6FBA-431A-8CB1-7C41EF4BE4DE}" type="slidenum">
              <a:rPr lang="es-ES" smtClean="0"/>
              <a:pPr/>
              <a:t>43</a:t>
            </a:fld>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TextEdit="1"/>
          </p:cNvSpPr>
          <p:nvPr>
            <p:ph type="sldImg"/>
          </p:nvPr>
        </p:nvSpPr>
        <p:spPr bwMode="auto">
          <a:xfrm>
            <a:off x="-69850" y="909638"/>
            <a:ext cx="7961313" cy="4478337"/>
          </a:xfrm>
          <a:noFill/>
          <a:ln>
            <a:solidFill>
              <a:srgbClr val="000000"/>
            </a:solidFill>
            <a:miter lim="800000"/>
            <a:headEnd/>
            <a:tailEnd/>
          </a:ln>
        </p:spPr>
      </p:sp>
      <p:sp>
        <p:nvSpPr>
          <p:cNvPr id="1771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ES"/>
          </a:p>
        </p:txBody>
      </p:sp>
    </p:spTree>
    <p:extLst>
      <p:ext uri="{BB962C8B-B14F-4D97-AF65-F5344CB8AC3E}">
        <p14:creationId xmlns:p14="http://schemas.microsoft.com/office/powerpoint/2010/main" val="1392830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TextEdit="1"/>
          </p:cNvSpPr>
          <p:nvPr>
            <p:ph type="sldImg"/>
          </p:nvPr>
        </p:nvSpPr>
        <p:spPr bwMode="auto">
          <a:xfrm>
            <a:off x="-69850" y="909638"/>
            <a:ext cx="7961313" cy="4478337"/>
          </a:xfrm>
          <a:noFill/>
          <a:ln>
            <a:solidFill>
              <a:srgbClr val="000000"/>
            </a:solidFill>
            <a:miter lim="800000"/>
            <a:headEnd/>
            <a:tailEnd/>
          </a:ln>
        </p:spPr>
      </p:sp>
      <p:sp>
        <p:nvSpPr>
          <p:cNvPr id="1771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ES"/>
          </a:p>
        </p:txBody>
      </p:sp>
    </p:spTree>
    <p:extLst>
      <p:ext uri="{BB962C8B-B14F-4D97-AF65-F5344CB8AC3E}">
        <p14:creationId xmlns:p14="http://schemas.microsoft.com/office/powerpoint/2010/main" val="426753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59BB754-6FBA-431A-8CB1-7C41EF4BE4DE}" type="slidenum">
              <a:rPr lang="es-ES" smtClean="0"/>
              <a:pPr/>
              <a:t>54</a:t>
            </a:fld>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44500" y="1243013"/>
            <a:ext cx="5969000" cy="3357562"/>
          </a:xfrm>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089990B0-BAA8-49EB-A95D-81FB20C2ACAE}" type="slidenum">
              <a:rPr lang="es-ES" smtClean="0"/>
              <a:pPr/>
              <a:t>58</a:t>
            </a:fld>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44500" y="1243013"/>
            <a:ext cx="5969000" cy="3357562"/>
          </a:xfrm>
        </p:spPr>
      </p:sp>
      <p:sp>
        <p:nvSpPr>
          <p:cNvPr id="3" name="Contenidor de notes 2"/>
          <p:cNvSpPr>
            <a:spLocks noGrp="1"/>
          </p:cNvSpPr>
          <p:nvPr>
            <p:ph type="body" idx="1"/>
          </p:nvPr>
        </p:nvSpPr>
        <p:spPr/>
        <p:txBody>
          <a:bodyPr>
            <a:normAutofit/>
          </a:bodyPr>
          <a:lstStyle/>
          <a:p>
            <a:r>
              <a:rPr lang="es-ES" noProof="0" dirty="0"/>
              <a:t>CALCULANDO</a:t>
            </a:r>
            <a:r>
              <a:rPr lang="es-ES" baseline="0" noProof="0" dirty="0"/>
              <a:t> LOS COSTOS:</a:t>
            </a:r>
          </a:p>
          <a:p>
            <a:pPr marL="228600" indent="-228600">
              <a:buAutoNum type="arabicPeriod"/>
            </a:pPr>
            <a:r>
              <a:rPr lang="es-ES" baseline="0" noProof="0" dirty="0"/>
              <a:t>Amenaza a la salud pública y propagación de enfermedades y muerte.</a:t>
            </a:r>
          </a:p>
          <a:p>
            <a:pPr marL="228600" indent="-228600">
              <a:buAutoNum type="arabicPeriod"/>
            </a:pPr>
            <a:r>
              <a:rPr lang="es-ES" baseline="0" noProof="0" dirty="0"/>
              <a:t>Socavando el desarrollo y la seguridad, alimentando el conflicto.</a:t>
            </a:r>
          </a:p>
          <a:p>
            <a:pPr marL="228600" indent="-228600">
              <a:buAutoNum type="arabicPeriod"/>
            </a:pPr>
            <a:r>
              <a:rPr lang="es-ES" baseline="0" noProof="0" dirty="0"/>
              <a:t>Generando delincuencia y enriqueciendo a criminales</a:t>
            </a:r>
          </a:p>
          <a:p>
            <a:pPr marL="228600" indent="-228600">
              <a:buAutoNum type="arabicPeriod"/>
            </a:pPr>
            <a:r>
              <a:rPr lang="es-ES" baseline="0" noProof="0" dirty="0"/>
              <a:t>Socavando los derechos humanos.</a:t>
            </a:r>
          </a:p>
          <a:p>
            <a:pPr marL="228600" indent="-228600">
              <a:buAutoNum type="arabicPeriod"/>
            </a:pPr>
            <a:r>
              <a:rPr lang="es-ES" baseline="0" noProof="0" dirty="0"/>
              <a:t>Promoviendo el estigma y la discriminación</a:t>
            </a:r>
          </a:p>
          <a:p>
            <a:pPr marL="228600" indent="-228600">
              <a:buAutoNum type="arabicPeriod"/>
            </a:pPr>
            <a:r>
              <a:rPr lang="es-ES" baseline="0" noProof="0" dirty="0"/>
              <a:t>Desperdiciando ingentes sumas de dinero y socavando economías.</a:t>
            </a:r>
          </a:p>
          <a:p>
            <a:pPr marL="228600" indent="-228600">
              <a:buAutoNum type="arabicPeriod"/>
            </a:pPr>
            <a:r>
              <a:rPr lang="es-ES" baseline="0" noProof="0" dirty="0"/>
              <a:t>Causando deforestación y contaminación.</a:t>
            </a:r>
            <a:endParaRPr lang="es-ES" noProof="0" dirty="0"/>
          </a:p>
        </p:txBody>
      </p:sp>
      <p:sp>
        <p:nvSpPr>
          <p:cNvPr id="4" name="Contenidor de número de diapositiva 3"/>
          <p:cNvSpPr>
            <a:spLocks noGrp="1"/>
          </p:cNvSpPr>
          <p:nvPr>
            <p:ph type="sldNum" sz="quarter" idx="10"/>
          </p:nvPr>
        </p:nvSpPr>
        <p:spPr/>
        <p:txBody>
          <a:bodyPr/>
          <a:lstStyle/>
          <a:p>
            <a:fld id="{089990B0-BAA8-49EB-A95D-81FB20C2ACAE}" type="slidenum">
              <a:rPr lang="es-ES" smtClean="0"/>
              <a:pPr/>
              <a:t>59</a:t>
            </a:fld>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44500" y="1243013"/>
            <a:ext cx="5969000" cy="3357562"/>
          </a:xfrm>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089990B0-BAA8-49EB-A95D-81FB20C2ACAE}" type="slidenum">
              <a:rPr lang="es-ES" smtClean="0"/>
              <a:pPr/>
              <a:t>60</a:t>
            </a:fld>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44500" y="1243013"/>
            <a:ext cx="5969000" cy="3357562"/>
          </a:xfrm>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089990B0-BAA8-49EB-A95D-81FB20C2ACAE}" type="slidenum">
              <a:rPr lang="es-ES" smtClean="0"/>
              <a:pPr/>
              <a:t>61</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Arial" charset="0"/>
              <a:buNone/>
            </a:pPr>
            <a:r>
              <a:rPr lang="es-ES" sz="1200" b="0" i="0" kern="1200" dirty="0">
                <a:solidFill>
                  <a:schemeClr val="tx1"/>
                </a:solidFill>
                <a:effectLst/>
                <a:latin typeface="+mn-lt"/>
                <a:ea typeface="+mn-ea"/>
                <a:cs typeface="+mn-cs"/>
              </a:rPr>
              <a:t>Se trata de la aparición de los </a:t>
            </a:r>
            <a:r>
              <a:rPr lang="es-ES" sz="1200" b="1" i="0" kern="1200" dirty="0">
                <a:solidFill>
                  <a:schemeClr val="tx1"/>
                </a:solidFill>
                <a:effectLst/>
                <a:latin typeface="+mn-lt"/>
                <a:ea typeface="+mn-ea"/>
                <a:cs typeface="+mn-cs"/>
              </a:rPr>
              <a:t>mercados online </a:t>
            </a:r>
            <a:r>
              <a:rPr lang="es-ES" sz="1200" b="0" i="0" kern="1200" dirty="0">
                <a:solidFill>
                  <a:schemeClr val="tx1"/>
                </a:solidFill>
                <a:effectLst/>
                <a:latin typeface="+mn-lt"/>
                <a:ea typeface="+mn-ea"/>
                <a:cs typeface="+mn-cs"/>
              </a:rPr>
              <a:t>en los que se pueden adquirir sustancias que van desde las nuevas sustancias psicoactivas o NPS (del inglés new </a:t>
            </a:r>
            <a:r>
              <a:rPr lang="es-ES" sz="1200" b="0" i="0" kern="1200" dirty="0" err="1">
                <a:solidFill>
                  <a:schemeClr val="tx1"/>
                </a:solidFill>
                <a:effectLst/>
                <a:latin typeface="+mn-lt"/>
                <a:ea typeface="+mn-ea"/>
                <a:cs typeface="+mn-cs"/>
              </a:rPr>
              <a:t>psychoactive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substances</a:t>
            </a:r>
            <a:r>
              <a:rPr lang="es-ES" sz="1200" b="0" i="0" kern="1200" dirty="0">
                <a:solidFill>
                  <a:schemeClr val="tx1"/>
                </a:solidFill>
                <a:effectLst/>
                <a:latin typeface="+mn-lt"/>
                <a:ea typeface="+mn-ea"/>
                <a:cs typeface="+mn-cs"/>
              </a:rPr>
              <a:t>) a sustancias ilegales como marihuana, cocaína o anfetaminas, pasando por medicamentos como las benzodiacepinas. </a:t>
            </a:r>
            <a:r>
              <a:rPr lang="es-ES" sz="1200" dirty="0">
                <a:solidFill>
                  <a:schemeClr val="bg1"/>
                </a:solidFill>
                <a:latin typeface="Arial" pitchFamily="34" charset="0"/>
                <a:cs typeface="Arial" pitchFamily="34" charset="0"/>
              </a:rPr>
              <a:t>Los mercados de drogas en línea prosperan y los consumidores tienen altas expectativas en relación a la calidad y su precio ventajoso.</a:t>
            </a:r>
          </a:p>
          <a:p>
            <a:pPr>
              <a:buFont typeface="Arial" charset="0"/>
              <a:buNone/>
            </a:pPr>
            <a:endParaRPr lang="es-ES" sz="1200" dirty="0">
              <a:solidFill>
                <a:schemeClr val="bg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s-ES" sz="1200" dirty="0">
                <a:solidFill>
                  <a:schemeClr val="bg1"/>
                </a:solidFill>
                <a:latin typeface="Arial" pitchFamily="34" charset="0"/>
                <a:cs typeface="Arial" pitchFamily="34" charset="0"/>
              </a:rPr>
              <a:t>Navegador TOR (software abierto) </a:t>
            </a:r>
            <a:r>
              <a:rPr lang="es-ES" dirty="0">
                <a:solidFill>
                  <a:schemeClr val="bg1"/>
                </a:solidFill>
              </a:rPr>
              <a:t>sistema para enviar y recibir información que </a:t>
            </a:r>
            <a:r>
              <a:rPr lang="es-ES" b="0" i="0" baseline="0" dirty="0">
                <a:solidFill>
                  <a:schemeClr val="bg1"/>
                </a:solidFill>
              </a:rPr>
              <a:t>se estructura en forma de capas (como una cebolla, de aquí el nombre .</a:t>
            </a:r>
            <a:r>
              <a:rPr lang="es-ES" b="0" i="0" baseline="0" dirty="0" err="1">
                <a:solidFill>
                  <a:schemeClr val="bg1"/>
                </a:solidFill>
              </a:rPr>
              <a:t>onion</a:t>
            </a:r>
            <a:r>
              <a:rPr lang="es-ES" b="0" i="0" baseline="0" dirty="0">
                <a:solidFill>
                  <a:schemeClr val="bg1"/>
                </a:solidFill>
              </a:rPr>
              <a:t>) y que, en la práctica, evita que se pueda localizar al usuario de Internet a través de su dirección IP</a:t>
            </a:r>
            <a:endParaRPr lang="ca-ES" b="0" i="0" baseline="0" dirty="0">
              <a:solidFill>
                <a:schemeClr val="bg1"/>
              </a:solidFill>
            </a:endParaRPr>
          </a:p>
          <a:p>
            <a:pPr>
              <a:buFont typeface="Arial" charset="0"/>
              <a:buNone/>
            </a:pPr>
            <a:endParaRPr lang="es-ES" sz="1200" dirty="0">
              <a:solidFill>
                <a:schemeClr val="bg1"/>
              </a:solidFill>
              <a:latin typeface="Arial" pitchFamily="34" charset="0"/>
              <a:cs typeface="Arial" pitchFamily="34" charset="0"/>
            </a:endParaRPr>
          </a:p>
          <a:p>
            <a:pPr>
              <a:buFont typeface="Arial" charset="0"/>
              <a:buNone/>
            </a:pPr>
            <a:r>
              <a:rPr lang="es-ES" sz="1200" dirty="0">
                <a:solidFill>
                  <a:schemeClr val="bg1"/>
                </a:solidFill>
                <a:latin typeface="Arial" pitchFamily="34" charset="0"/>
                <a:cs typeface="Arial" pitchFamily="34" charset="0"/>
              </a:rPr>
              <a:t>Bitcoin: Moneda descentralizada, Basada en red, Se puede comprar y vender a través de Internet, Permite transacciones económicas instantáneas y anónimas, Elevada fluctuación, Presencia en los MM.CC. </a:t>
            </a:r>
          </a:p>
          <a:p>
            <a:pPr>
              <a:buFont typeface="Arial" charset="0"/>
              <a:buNone/>
            </a:pPr>
            <a:endParaRPr lang="es-ES" sz="1200" dirty="0">
              <a:solidFill>
                <a:schemeClr val="bg1"/>
              </a:solidFill>
              <a:latin typeface="Arial" pitchFamily="34" charset="0"/>
              <a:cs typeface="Arial" pitchFamily="34" charset="0"/>
            </a:endParaRPr>
          </a:p>
          <a:p>
            <a:pPr>
              <a:buFont typeface="Arial" charset="0"/>
              <a:buNone/>
            </a:pPr>
            <a:r>
              <a:rPr lang="es-ES" sz="1200" dirty="0">
                <a:solidFill>
                  <a:schemeClr val="bg1"/>
                </a:solidFill>
                <a:latin typeface="Arial" pitchFamily="34" charset="0"/>
                <a:cs typeface="Arial" pitchFamily="34" charset="0"/>
              </a:rPr>
              <a:t>Privacidad PGP: Cifrado y compresión de datos con una clave</a:t>
            </a:r>
          </a:p>
          <a:p>
            <a:pPr>
              <a:buFont typeface="Arial" charset="0"/>
              <a:buNone/>
            </a:pPr>
            <a:endParaRPr lang="es-ES" sz="1200" dirty="0">
              <a:solidFill>
                <a:schemeClr val="bg1"/>
              </a:solidFill>
              <a:latin typeface="Arial" pitchFamily="34" charset="0"/>
              <a:cs typeface="Arial" pitchFamily="34" charset="0"/>
            </a:endParaRPr>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5</a:t>
            </a:fld>
            <a:endParaRPr lang="ca-ES"/>
          </a:p>
        </p:txBody>
      </p:sp>
    </p:spTree>
    <p:extLst>
      <p:ext uri="{BB962C8B-B14F-4D97-AF65-F5344CB8AC3E}">
        <p14:creationId xmlns:p14="http://schemas.microsoft.com/office/powerpoint/2010/main" val="23656237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44500" y="1243013"/>
            <a:ext cx="5969000" cy="3357562"/>
          </a:xfrm>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089990B0-BAA8-49EB-A95D-81FB20C2ACAE}" type="slidenum">
              <a:rPr lang="es-ES" smtClean="0"/>
              <a:pPr/>
              <a:t>62</a:t>
            </a:fld>
            <a:endParaRPr 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44500" y="1243013"/>
            <a:ext cx="5969000" cy="3357562"/>
          </a:xfrm>
        </p:spPr>
      </p:sp>
      <p:sp>
        <p:nvSpPr>
          <p:cNvPr id="3" name="2 Marcador de notas"/>
          <p:cNvSpPr>
            <a:spLocks noGrp="1"/>
          </p:cNvSpPr>
          <p:nvPr>
            <p:ph type="body" idx="1"/>
          </p:nvPr>
        </p:nvSpPr>
        <p:spPr/>
        <p:txBody>
          <a:bodyPr>
            <a:normAutofit/>
          </a:bodyPr>
          <a:lstStyle/>
          <a:p>
            <a:r>
              <a:rPr lang="es-ES" dirty="0"/>
              <a:t>El lucro es siempre un factor de incremento de riesgos- No se debería hacer como el</a:t>
            </a:r>
            <a:r>
              <a:rPr lang="es-ES" baseline="0" dirty="0"/>
              <a:t> alcohol y el tabaco.</a:t>
            </a:r>
          </a:p>
          <a:p>
            <a:r>
              <a:rPr lang="es-ES" baseline="0" dirty="0"/>
              <a:t>Aun para el cannabis los riesgos puedan ser menores (</a:t>
            </a:r>
            <a:r>
              <a:rPr lang="es-ES" baseline="0" dirty="0" err="1"/>
              <a:t>Obama</a:t>
            </a:r>
            <a:r>
              <a:rPr lang="es-ES" baseline="0" dirty="0"/>
              <a:t> – estudios) estos no son despreciables.</a:t>
            </a:r>
            <a:endParaRPr lang="es-ES" dirty="0"/>
          </a:p>
        </p:txBody>
      </p:sp>
      <p:sp>
        <p:nvSpPr>
          <p:cNvPr id="4" name="3 Marcador de número de diapositiva"/>
          <p:cNvSpPr>
            <a:spLocks noGrp="1"/>
          </p:cNvSpPr>
          <p:nvPr>
            <p:ph type="sldNum" sz="quarter" idx="10"/>
          </p:nvPr>
        </p:nvSpPr>
        <p:spPr/>
        <p:txBody>
          <a:bodyPr/>
          <a:lstStyle/>
          <a:p>
            <a:fld id="{089990B0-BAA8-49EB-A95D-81FB20C2ACAE}" type="slidenum">
              <a:rPr lang="es-ES" smtClean="0"/>
              <a:pPr/>
              <a:t>63</a:t>
            </a:fld>
            <a:endParaRPr 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342900" indent="-342900">
              <a:spcBef>
                <a:spcPts val="600"/>
              </a:spcBef>
              <a:buFont typeface="+mj-lt"/>
              <a:buAutoNum type="arabicPeriod"/>
            </a:pPr>
            <a:r>
              <a:rPr lang="ca-ES" dirty="0"/>
              <a:t>Un sistema de mercat de cànnabis més eficaç i estanc en objectius de salut.</a:t>
            </a:r>
          </a:p>
          <a:p>
            <a:pPr marL="342900" indent="-342900">
              <a:spcBef>
                <a:spcPts val="600"/>
              </a:spcBef>
              <a:buFont typeface="+mj-lt"/>
              <a:buAutoNum type="arabicPeriod"/>
            </a:pPr>
            <a:r>
              <a:rPr lang="ca-ES" dirty="0"/>
              <a:t>Obtenir més informació de la realitat del fenomen per intervenir en perspectives preventives </a:t>
            </a:r>
          </a:p>
          <a:p>
            <a:pPr marL="342900" indent="-342900">
              <a:spcBef>
                <a:spcPts val="600"/>
              </a:spcBef>
              <a:buFont typeface="+mj-lt"/>
              <a:buAutoNum type="arabicPeriod"/>
            </a:pPr>
            <a:r>
              <a:rPr lang="ca-ES" dirty="0"/>
              <a:t>Accedir a la població usuària per establir mètodes de detecció precoç i prevenció de riscos i danys.</a:t>
            </a:r>
          </a:p>
          <a:p>
            <a:pPr marL="342900" indent="-342900">
              <a:spcBef>
                <a:spcPts val="600"/>
              </a:spcBef>
              <a:buFont typeface="+mj-lt"/>
              <a:buAutoNum type="arabicPeriod"/>
            </a:pPr>
            <a:r>
              <a:rPr lang="ca-ES" dirty="0"/>
              <a:t>Evitar / reduir el contacte de la població consumidora amb el mercat il·legal i altres drogues il·lícites.</a:t>
            </a:r>
          </a:p>
          <a:p>
            <a:pPr marL="342900" indent="-342900">
              <a:spcBef>
                <a:spcPts val="600"/>
              </a:spcBef>
              <a:buFont typeface="+mj-lt"/>
              <a:buAutoNum type="arabicPeriod"/>
            </a:pPr>
            <a:r>
              <a:rPr lang="ca-ES" dirty="0"/>
              <a:t>Fer possible tenir un control sobre la composició i potència del cànnabis. </a:t>
            </a:r>
          </a:p>
          <a:p>
            <a:pPr marL="342900" indent="-342900">
              <a:spcBef>
                <a:spcPts val="600"/>
              </a:spcBef>
              <a:buFont typeface="+mj-lt"/>
              <a:buAutoNum type="arabicPeriod"/>
            </a:pPr>
            <a:r>
              <a:rPr lang="ca-ES" dirty="0"/>
              <a:t>Involucrar usuaris consumidors en propostes factibles d'organització responsable, però també de reducció de riscos i danys.</a:t>
            </a:r>
          </a:p>
          <a:p>
            <a:pPr marL="342900" indent="-342900">
              <a:spcBef>
                <a:spcPts val="600"/>
              </a:spcBef>
              <a:buFont typeface="+mj-lt"/>
              <a:buAutoNum type="arabicPeriod"/>
            </a:pPr>
            <a:r>
              <a:rPr lang="ca-ES" dirty="0"/>
              <a:t>Possibilitar un model restrictiu de clubs (entre altres variables) a través d'un òrgan regulador.</a:t>
            </a:r>
            <a:endParaRPr lang="es-ES" dirty="0"/>
          </a:p>
          <a:p>
            <a:endParaRPr lang="es-ES" dirty="0"/>
          </a:p>
        </p:txBody>
      </p:sp>
      <p:sp>
        <p:nvSpPr>
          <p:cNvPr id="4" name="3 Marcador de número de diapositiva"/>
          <p:cNvSpPr>
            <a:spLocks noGrp="1"/>
          </p:cNvSpPr>
          <p:nvPr>
            <p:ph type="sldNum" sz="quarter" idx="10"/>
          </p:nvPr>
        </p:nvSpPr>
        <p:spPr/>
        <p:txBody>
          <a:bodyPr/>
          <a:lstStyle/>
          <a:p>
            <a:fld id="{5E57C0E8-62DC-4729-8AEE-77A24E3E820B}" type="slidenum">
              <a:rPr lang="ca-ES" smtClean="0"/>
              <a:pPr/>
              <a:t>64</a:t>
            </a:fld>
            <a:endParaRPr lang="ca-ES"/>
          </a:p>
        </p:txBody>
      </p:sp>
    </p:spTree>
    <p:extLst>
      <p:ext uri="{BB962C8B-B14F-4D97-AF65-F5344CB8AC3E}">
        <p14:creationId xmlns:p14="http://schemas.microsoft.com/office/powerpoint/2010/main" val="3150279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buenas prácticas propuestas para las asociaciones </a:t>
            </a:r>
            <a:r>
              <a:rPr lang="es-ES" sz="1200" kern="1200" dirty="0" err="1" smtClean="0">
                <a:solidFill>
                  <a:schemeClr val="tx1"/>
                </a:solidFill>
                <a:latin typeface="+mn-lt"/>
                <a:ea typeface="+mn-ea"/>
                <a:cs typeface="+mn-cs"/>
              </a:rPr>
              <a:t>cannábicas</a:t>
            </a:r>
            <a:r>
              <a:rPr lang="es-ES" sz="1200" kern="1200" dirty="0" smtClean="0">
                <a:solidFill>
                  <a:schemeClr val="tx1"/>
                </a:solidFill>
                <a:latin typeface="+mn-lt"/>
                <a:ea typeface="+mn-ea"/>
                <a:cs typeface="+mn-cs"/>
              </a:rPr>
              <a:t>, dirigidas a: las y los socios ,y a los miembros de la asociación y que realicen labores de atención a las y los socios.</a:t>
            </a:r>
          </a:p>
          <a:p>
            <a:r>
              <a:rPr lang="es-ES" dirty="0" smtClean="0"/>
              <a:t>1. </a:t>
            </a:r>
            <a:r>
              <a:rPr lang="es-ES" dirty="0" err="1" smtClean="0"/>
              <a:t>Formació</a:t>
            </a:r>
            <a:r>
              <a:rPr lang="es-ES" dirty="0" smtClean="0"/>
              <a:t>:</a:t>
            </a:r>
          </a:p>
          <a:p>
            <a:endParaRPr lang="es-ES" dirty="0"/>
          </a:p>
        </p:txBody>
      </p:sp>
      <p:sp>
        <p:nvSpPr>
          <p:cNvPr id="4" name="3 Marcador de número de diapositiva"/>
          <p:cNvSpPr>
            <a:spLocks noGrp="1"/>
          </p:cNvSpPr>
          <p:nvPr>
            <p:ph type="sldNum" sz="quarter" idx="10"/>
          </p:nvPr>
        </p:nvSpPr>
        <p:spPr/>
        <p:txBody>
          <a:bodyPr/>
          <a:lstStyle/>
          <a:p>
            <a:fld id="{1592E0D3-BCDB-4F08-8DC4-4BD88AE3A78E}" type="slidenum">
              <a:rPr lang="es-ES" smtClean="0"/>
              <a:pPr/>
              <a:t>65</a:t>
            </a:fld>
            <a:endParaRPr lang="es-ES"/>
          </a:p>
        </p:txBody>
      </p:sp>
    </p:spTree>
    <p:extLst>
      <p:ext uri="{BB962C8B-B14F-4D97-AF65-F5344CB8AC3E}">
        <p14:creationId xmlns:p14="http://schemas.microsoft.com/office/powerpoint/2010/main" val="24396715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spcAft>
                <a:spcPts val="1200"/>
              </a:spcAft>
            </a:pPr>
            <a:r>
              <a:rPr lang="es-ES" dirty="0" smtClean="0"/>
              <a:t>No existe evidencia que la represión o criminalización reduzca el consumo ni disponibilidad de las sustancias.</a:t>
            </a:r>
          </a:p>
          <a:p>
            <a:pPr>
              <a:spcAft>
                <a:spcPts val="1200"/>
              </a:spcAft>
            </a:pPr>
            <a:r>
              <a:rPr lang="es-ES" dirty="0" smtClean="0"/>
              <a:t>Hallazgos de valoración de medidas de regulación muestran:</a:t>
            </a:r>
          </a:p>
          <a:p>
            <a:pPr lvl="1">
              <a:spcAft>
                <a:spcPts val="1200"/>
              </a:spcAft>
            </a:pPr>
            <a:r>
              <a:rPr lang="es-ES" dirty="0" smtClean="0"/>
              <a:t> No contribuir a un aumento de consumo, y especialmente en problemática referida al mismo.</a:t>
            </a:r>
          </a:p>
          <a:p>
            <a:pPr lvl="1">
              <a:spcAft>
                <a:spcPts val="1200"/>
              </a:spcAft>
            </a:pPr>
            <a:r>
              <a:rPr lang="es-ES" dirty="0" smtClean="0"/>
              <a:t>Cuando, si limitan efectos indeseables de la prohibición.</a:t>
            </a:r>
          </a:p>
          <a:p>
            <a:pPr>
              <a:spcAft>
                <a:spcPts val="1200"/>
              </a:spcAft>
            </a:pPr>
            <a:r>
              <a:rPr lang="es-ES" dirty="0" smtClean="0"/>
              <a:t>Los modelos de regulación responsable, políticas de salud pública, desarrollo comunitario… son las que nos pueden aportar mayores niveles de eficacia en disminución de criminalidad y problemática de drogas</a:t>
            </a:r>
            <a:endParaRPr lang="es-ES" dirty="0"/>
          </a:p>
        </p:txBody>
      </p:sp>
      <p:sp>
        <p:nvSpPr>
          <p:cNvPr id="4" name="3 Marcador de número de diapositiva"/>
          <p:cNvSpPr>
            <a:spLocks noGrp="1"/>
          </p:cNvSpPr>
          <p:nvPr>
            <p:ph type="sldNum" sz="quarter" idx="10"/>
          </p:nvPr>
        </p:nvSpPr>
        <p:spPr/>
        <p:txBody>
          <a:bodyPr/>
          <a:lstStyle/>
          <a:p>
            <a:fld id="{040098E3-04B3-42D7-BED3-014E885E4304}" type="slidenum">
              <a:rPr lang="es-ES" smtClean="0"/>
              <a:pPr/>
              <a:t>68</a:t>
            </a:fld>
            <a:endParaRPr lang="es-ES"/>
          </a:p>
        </p:txBody>
      </p:sp>
    </p:spTree>
    <p:extLst>
      <p:ext uri="{BB962C8B-B14F-4D97-AF65-F5344CB8AC3E}">
        <p14:creationId xmlns:p14="http://schemas.microsoft.com/office/powerpoint/2010/main" val="2786520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6</a:t>
            </a:fld>
            <a:endParaRPr lang="ca-ES"/>
          </a:p>
        </p:txBody>
      </p:sp>
    </p:spTree>
    <p:extLst>
      <p:ext uri="{BB962C8B-B14F-4D97-AF65-F5344CB8AC3E}">
        <p14:creationId xmlns:p14="http://schemas.microsoft.com/office/powerpoint/2010/main" val="1562627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D49DD72-857D-4961-98D4-996CE2E03277}" type="slidenum">
              <a:rPr lang="ca-ES" altLang="ca-ES"/>
              <a:pPr/>
              <a:t>7</a:t>
            </a:fld>
            <a:endParaRPr lang="ca-ES" altLang="ca-ES"/>
          </a:p>
        </p:txBody>
      </p:sp>
      <p:sp>
        <p:nvSpPr>
          <p:cNvPr id="131073" name="Rectangle 1"/>
          <p:cNvSpPr txBox="1">
            <a:spLocks noGrp="1" noRot="1" noChangeAspect="1" noChangeArrowheads="1"/>
          </p:cNvSpPr>
          <p:nvPr>
            <p:ph type="sldImg"/>
          </p:nvPr>
        </p:nvSpPr>
        <p:spPr bwMode="auto">
          <a:xfrm>
            <a:off x="141288" y="777875"/>
            <a:ext cx="6818312" cy="38369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709613" y="4860925"/>
            <a:ext cx="5681662" cy="4603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a-ES" altLang="ca-ES"/>
          </a:p>
        </p:txBody>
      </p:sp>
    </p:spTree>
    <p:extLst>
      <p:ext uri="{BB962C8B-B14F-4D97-AF65-F5344CB8AC3E}">
        <p14:creationId xmlns:p14="http://schemas.microsoft.com/office/powerpoint/2010/main" val="882891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a:t>Ros </a:t>
            </a:r>
            <a:r>
              <a:rPr lang="ca-ES" dirty="0" err="1"/>
              <a:t>Ulbricht</a:t>
            </a:r>
            <a:r>
              <a:rPr lang="ca-ES" dirty="0"/>
              <a:t>: </a:t>
            </a:r>
            <a:r>
              <a:rPr lang="ca-ES" dirty="0" err="1"/>
              <a:t>Lejos</a:t>
            </a:r>
            <a:r>
              <a:rPr lang="ca-ES" dirty="0"/>
              <a:t> de la calles y </a:t>
            </a:r>
            <a:r>
              <a:rPr lang="ca-ES" dirty="0" err="1"/>
              <a:t>callejones</a:t>
            </a:r>
            <a:r>
              <a:rPr lang="ca-ES" dirty="0"/>
              <a:t> </a:t>
            </a:r>
            <a:r>
              <a:rPr lang="ca-ES" dirty="0" err="1"/>
              <a:t>oscuros</a:t>
            </a:r>
            <a:endParaRPr lang="ca-ES" dirty="0"/>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8</a:t>
            </a:fld>
            <a:endParaRPr lang="ca-ES"/>
          </a:p>
        </p:txBody>
      </p:sp>
    </p:spTree>
    <p:extLst>
      <p:ext uri="{BB962C8B-B14F-4D97-AF65-F5344CB8AC3E}">
        <p14:creationId xmlns:p14="http://schemas.microsoft.com/office/powerpoint/2010/main" val="821524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9</a:t>
            </a:fld>
            <a:endParaRPr lang="ca-ES"/>
          </a:p>
        </p:txBody>
      </p:sp>
    </p:spTree>
    <p:extLst>
      <p:ext uri="{BB962C8B-B14F-4D97-AF65-F5344CB8AC3E}">
        <p14:creationId xmlns:p14="http://schemas.microsoft.com/office/powerpoint/2010/main" val="3160760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5E57C0E8-62DC-4729-8AEE-77A24E3E820B}" type="slidenum">
              <a:rPr lang="ca-ES" smtClean="0"/>
              <a:pPr/>
              <a:t>10</a:t>
            </a:fld>
            <a:endParaRPr lang="ca-ES"/>
          </a:p>
        </p:txBody>
      </p:sp>
    </p:spTree>
    <p:extLst>
      <p:ext uri="{BB962C8B-B14F-4D97-AF65-F5344CB8AC3E}">
        <p14:creationId xmlns:p14="http://schemas.microsoft.com/office/powerpoint/2010/main" val="754505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E04959EE-DFFF-4196-A645-381D15756E7C}" type="datetimeFigureOut">
              <a:rPr lang="ca-ES" smtClean="0"/>
              <a:pPr/>
              <a:t>18/7/2017</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1143951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E04959EE-DFFF-4196-A645-381D15756E7C}" type="datetimeFigureOut">
              <a:rPr lang="ca-ES" smtClean="0"/>
              <a:pPr/>
              <a:t>18/7/2017</a:t>
            </a:fld>
            <a:endParaRPr lang="ca-ES"/>
          </a:p>
        </p:txBody>
      </p:sp>
      <p:sp>
        <p:nvSpPr>
          <p:cNvPr id="6" name="Footer Placeholder 5"/>
          <p:cNvSpPr>
            <a:spLocks noGrp="1"/>
          </p:cNvSpPr>
          <p:nvPr>
            <p:ph type="ftr" sz="quarter" idx="11"/>
          </p:nvPr>
        </p:nvSpPr>
        <p:spPr/>
        <p:txBody>
          <a:bodyPr/>
          <a:lstStyle/>
          <a:p>
            <a:endParaRPr lang="ca-ES"/>
          </a:p>
        </p:txBody>
      </p:sp>
      <p:sp>
        <p:nvSpPr>
          <p:cNvPr id="7" name="Slide Number Placeholder 6"/>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3281159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4" name="Date Placeholder 3"/>
          <p:cNvSpPr>
            <a:spLocks noGrp="1"/>
          </p:cNvSpPr>
          <p:nvPr>
            <p:ph type="dt" sz="half" idx="10"/>
          </p:nvPr>
        </p:nvSpPr>
        <p:spPr/>
        <p:txBody>
          <a:bodyPr/>
          <a:lstStyle/>
          <a:p>
            <a:fld id="{E04959EE-DFFF-4196-A645-381D15756E7C}" type="datetimeFigureOut">
              <a:rPr lang="ca-ES" smtClean="0"/>
              <a:pPr/>
              <a:t>18/7/2017</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107488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Editar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4" name="Date Placeholder 3"/>
          <p:cNvSpPr>
            <a:spLocks noGrp="1"/>
          </p:cNvSpPr>
          <p:nvPr>
            <p:ph type="dt" sz="half" idx="10"/>
          </p:nvPr>
        </p:nvSpPr>
        <p:spPr/>
        <p:txBody>
          <a:bodyPr/>
          <a:lstStyle/>
          <a:p>
            <a:fld id="{E04959EE-DFFF-4196-A645-381D15756E7C}" type="datetimeFigureOut">
              <a:rPr lang="ca-ES" smtClean="0"/>
              <a:pPr/>
              <a:t>18/7/2017</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34F7AAFF-9391-483B-AA02-E90CD881C0BE}" type="slidenum">
              <a:rPr lang="ca-ES" smtClean="0"/>
              <a:pPr/>
              <a:t>‹Nº›</a:t>
            </a:fld>
            <a:endParaRPr lang="ca-E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29654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04959EE-DFFF-4196-A645-381D15756E7C}" type="datetimeFigureOut">
              <a:rPr lang="ca-ES" smtClean="0"/>
              <a:pPr/>
              <a:t>18/7/2017</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1886463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04959EE-DFFF-4196-A645-381D15756E7C}" type="datetimeFigureOut">
              <a:rPr lang="ca-ES" smtClean="0"/>
              <a:pPr/>
              <a:t>18/7/2017</a:t>
            </a:fld>
            <a:endParaRPr lang="ca-ES"/>
          </a:p>
        </p:txBody>
      </p:sp>
      <p:sp>
        <p:nvSpPr>
          <p:cNvPr id="4"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2836058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04959EE-DFFF-4196-A645-381D15756E7C}" type="datetimeFigureOut">
              <a:rPr lang="ca-ES" smtClean="0"/>
              <a:pPr/>
              <a:t>18/7/2017</a:t>
            </a:fld>
            <a:endParaRPr lang="ca-ES"/>
          </a:p>
        </p:txBody>
      </p:sp>
      <p:sp>
        <p:nvSpPr>
          <p:cNvPr id="4"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2852706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04959EE-DFFF-4196-A645-381D15756E7C}" type="datetimeFigureOut">
              <a:rPr lang="ca-ES" smtClean="0"/>
              <a:pPr/>
              <a:t>18/7/2017</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2029282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04959EE-DFFF-4196-A645-381D15756E7C}" type="datetimeFigureOut">
              <a:rPr lang="ca-ES" smtClean="0"/>
              <a:pPr/>
              <a:t>18/7/2017</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3089024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E04959EE-DFFF-4196-A645-381D15756E7C}" type="datetimeFigureOut">
              <a:rPr lang="ca-ES" smtClean="0"/>
              <a:pPr/>
              <a:t>18/7/2017</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3333400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04959EE-DFFF-4196-A645-381D15756E7C}" type="datetimeFigureOut">
              <a:rPr lang="ca-ES" smtClean="0"/>
              <a:pPr/>
              <a:t>18/7/2017</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2625152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04959EE-DFFF-4196-A645-381D15756E7C}" type="datetimeFigureOut">
              <a:rPr lang="ca-ES" smtClean="0"/>
              <a:pPr/>
              <a:t>18/7/2017</a:t>
            </a:fld>
            <a:endParaRPr lang="ca-ES"/>
          </a:p>
        </p:txBody>
      </p:sp>
      <p:sp>
        <p:nvSpPr>
          <p:cNvPr id="6" name="Footer Placeholder 5"/>
          <p:cNvSpPr>
            <a:spLocks noGrp="1"/>
          </p:cNvSpPr>
          <p:nvPr>
            <p:ph type="ftr" sz="quarter" idx="11"/>
          </p:nvPr>
        </p:nvSpPr>
        <p:spPr/>
        <p:txBody>
          <a:bodyPr/>
          <a:lstStyle/>
          <a:p>
            <a:endParaRPr lang="ca-ES"/>
          </a:p>
        </p:txBody>
      </p:sp>
      <p:sp>
        <p:nvSpPr>
          <p:cNvPr id="7" name="Slide Number Placeholder 6"/>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1057661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04959EE-DFFF-4196-A645-381D15756E7C}" type="datetimeFigureOut">
              <a:rPr lang="ca-ES" smtClean="0"/>
              <a:pPr/>
              <a:t>18/7/2017</a:t>
            </a:fld>
            <a:endParaRPr lang="ca-ES"/>
          </a:p>
        </p:txBody>
      </p:sp>
      <p:sp>
        <p:nvSpPr>
          <p:cNvPr id="8" name="Footer Placeholder 7"/>
          <p:cNvSpPr>
            <a:spLocks noGrp="1"/>
          </p:cNvSpPr>
          <p:nvPr>
            <p:ph type="ftr" sz="quarter" idx="11"/>
          </p:nvPr>
        </p:nvSpPr>
        <p:spPr/>
        <p:txBody>
          <a:bodyPr/>
          <a:lstStyle/>
          <a:p>
            <a:endParaRPr lang="ca-ES"/>
          </a:p>
        </p:txBody>
      </p:sp>
      <p:sp>
        <p:nvSpPr>
          <p:cNvPr id="9" name="Slide Number Placeholder 8"/>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347374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E04959EE-DFFF-4196-A645-381D15756E7C}" type="datetimeFigureOut">
              <a:rPr lang="ca-ES" smtClean="0"/>
              <a:pPr/>
              <a:t>18/7/2017</a:t>
            </a:fld>
            <a:endParaRPr lang="ca-ES"/>
          </a:p>
        </p:txBody>
      </p:sp>
      <p:sp>
        <p:nvSpPr>
          <p:cNvPr id="5" name="Footer Placeholder 3"/>
          <p:cNvSpPr>
            <a:spLocks noGrp="1"/>
          </p:cNvSpPr>
          <p:nvPr>
            <p:ph type="ftr" sz="quarter" idx="11"/>
          </p:nvPr>
        </p:nvSpPr>
        <p:spPr/>
        <p:txBody>
          <a:bodyPr/>
          <a:lstStyle/>
          <a:p>
            <a:endParaRPr lang="ca-ES"/>
          </a:p>
        </p:txBody>
      </p:sp>
      <p:sp>
        <p:nvSpPr>
          <p:cNvPr id="6" name="Slide Number Placeholder 4"/>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3052757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04959EE-DFFF-4196-A645-381D15756E7C}" type="datetimeFigureOut">
              <a:rPr lang="ca-ES" smtClean="0"/>
              <a:pPr/>
              <a:t>18/7/2017</a:t>
            </a:fld>
            <a:endParaRPr lang="ca-ES"/>
          </a:p>
        </p:txBody>
      </p:sp>
      <p:sp>
        <p:nvSpPr>
          <p:cNvPr id="5" name="Footer Placeholder 2"/>
          <p:cNvSpPr>
            <a:spLocks noGrp="1"/>
          </p:cNvSpPr>
          <p:nvPr>
            <p:ph type="ftr" sz="quarter" idx="11"/>
          </p:nvPr>
        </p:nvSpPr>
        <p:spPr/>
        <p:txBody>
          <a:bodyPr/>
          <a:lstStyle/>
          <a:p>
            <a:endParaRPr lang="ca-ES"/>
          </a:p>
        </p:txBody>
      </p:sp>
      <p:sp>
        <p:nvSpPr>
          <p:cNvPr id="6" name="Slide Number Placeholder 3"/>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936083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7" name="Date Placeholder 4"/>
          <p:cNvSpPr>
            <a:spLocks noGrp="1"/>
          </p:cNvSpPr>
          <p:nvPr>
            <p:ph type="dt" sz="half" idx="10"/>
          </p:nvPr>
        </p:nvSpPr>
        <p:spPr/>
        <p:txBody>
          <a:bodyPr/>
          <a:lstStyle/>
          <a:p>
            <a:fld id="{E04959EE-DFFF-4196-A645-381D15756E7C}" type="datetimeFigureOut">
              <a:rPr lang="ca-ES" smtClean="0"/>
              <a:pPr/>
              <a:t>18/7/2017</a:t>
            </a:fld>
            <a:endParaRPr lang="ca-ES"/>
          </a:p>
        </p:txBody>
      </p:sp>
      <p:sp>
        <p:nvSpPr>
          <p:cNvPr id="5" name="Footer Placeholder 5"/>
          <p:cNvSpPr>
            <a:spLocks noGrp="1"/>
          </p:cNvSpPr>
          <p:nvPr>
            <p:ph type="ftr" sz="quarter" idx="11"/>
          </p:nvPr>
        </p:nvSpPr>
        <p:spPr/>
        <p:txBody>
          <a:bodyPr/>
          <a:lstStyle/>
          <a:p>
            <a:endParaRPr lang="ca-ES"/>
          </a:p>
        </p:txBody>
      </p:sp>
      <p:sp>
        <p:nvSpPr>
          <p:cNvPr id="6" name="Slide Number Placeholder 6"/>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314847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E04959EE-DFFF-4196-A645-381D15756E7C}" type="datetimeFigureOut">
              <a:rPr lang="ca-ES" smtClean="0"/>
              <a:pPr/>
              <a:t>18/7/2017</a:t>
            </a:fld>
            <a:endParaRPr lang="ca-E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7AAFF-9391-483B-AA02-E90CD881C0BE}" type="slidenum">
              <a:rPr lang="ca-ES" smtClean="0"/>
              <a:pPr/>
              <a:t>‹Nº›</a:t>
            </a:fld>
            <a:endParaRPr lang="ca-ES"/>
          </a:p>
        </p:txBody>
      </p:sp>
    </p:spTree>
    <p:extLst>
      <p:ext uri="{BB962C8B-B14F-4D97-AF65-F5344CB8AC3E}">
        <p14:creationId xmlns:p14="http://schemas.microsoft.com/office/powerpoint/2010/main" val="284843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04959EE-DFFF-4196-A645-381D15756E7C}" type="datetimeFigureOut">
              <a:rPr lang="ca-ES" smtClean="0"/>
              <a:pPr/>
              <a:t>18/7/2017</a:t>
            </a:fld>
            <a:endParaRPr lang="ca-E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ca-E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4F7AAFF-9391-483B-AA02-E90CD881C0BE}" type="slidenum">
              <a:rPr lang="ca-ES" smtClean="0"/>
              <a:pPr/>
              <a:t>‹Nº›</a:t>
            </a:fld>
            <a:endParaRPr lang="ca-ES"/>
          </a:p>
        </p:txBody>
      </p:sp>
    </p:spTree>
    <p:extLst>
      <p:ext uri="{BB962C8B-B14F-4D97-AF65-F5344CB8AC3E}">
        <p14:creationId xmlns:p14="http://schemas.microsoft.com/office/powerpoint/2010/main" val="3663938523"/>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chart" Target="../charts/chart2.xml"/><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7.tiff"/><Relationship Id="rId5" Type="http://schemas.openxmlformats.org/officeDocument/2006/relationships/image" Target="../media/image85.jpe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9.jpe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93.jpeg"/><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image" Target="../media/image85.jpeg"/><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chart" Target="../charts/chart6.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85.jpeg"/><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8" Type="http://schemas.openxmlformats.org/officeDocument/2006/relationships/hyperlink" Target="http://www.independent.co.uk/news/uk/home-news/inquest-hears-of-teenagers-mephedrone-tragedy-2031950.html" TargetMode="External"/><Relationship Id="rId3" Type="http://schemas.openxmlformats.org/officeDocument/2006/relationships/image" Target="../media/image104.png"/><Relationship Id="rId7" Type="http://schemas.openxmlformats.org/officeDocument/2006/relationships/hyperlink" Target="http://blogs.telegraph.co.uk/news/andrewmcfbrown/100041490/professor-david-nutt-police-conjecture-boosted-mephedrone-hysteria/" TargetMode="Externa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hyperlink" Target="http://www.mercurynews.com/business/ci_14777848" TargetMode="External"/><Relationship Id="rId5" Type="http://schemas.openxmlformats.org/officeDocument/2006/relationships/hyperlink" Target="http://www.dailymail.co.uk/news/article-1231538/Mephedrone-menace-The-deadly-drug-thats-cheap-easy-order-pizza--totally-legal.html" TargetMode="External"/><Relationship Id="rId10" Type="http://schemas.openxmlformats.org/officeDocument/2006/relationships/image" Target="../media/image105.png"/><Relationship Id="rId4" Type="http://schemas.openxmlformats.org/officeDocument/2006/relationships/hyperlink" Target="http://www.nme.com/blog/index.php?blog=123&amp;title=the_ups_and_downs_of_mephedrone&amp;more=1&amp;c=1&amp;tb=1&amp;pb=1" TargetMode="External"/><Relationship Id="rId9" Type="http://schemas.openxmlformats.org/officeDocument/2006/relationships/hyperlink" Target="http://www.belfasttelegraph.co.uk/news/local-national/northern-ireland/mephedrone-ban-has-not-worked-14965686.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50.xml.rels><?xml version="1.0" encoding="UTF-8" standalone="yes"?>
<Relationships xmlns="http://schemas.openxmlformats.org/package/2006/relationships"><Relationship Id="rId8" Type="http://schemas.openxmlformats.org/officeDocument/2006/relationships/hyperlink" Target="http://energycontrol.org/infodrogas/otras/rcs-legal-highs-nuevas-sustancias-de-sintesis/articulos-generales/378-clasificacion.html?start=3" TargetMode="External"/><Relationship Id="rId3" Type="http://schemas.openxmlformats.org/officeDocument/2006/relationships/image" Target="../media/image110.png"/><Relationship Id="rId7" Type="http://schemas.openxmlformats.org/officeDocument/2006/relationships/hyperlink" Target="http://www.energycontrol.org/infodrogas/otras/rcs-legal-highs-nuevas-sustancias-de-sintesis/articulos-generales/378-clasificacion.html?start=4"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energycontrol.org/infodrogas/otras/rcs-legal-highs-nuevas-sustancias-de-sintesis/articulos-generales/387-diversidad-de-efectos.html?start=3" TargetMode="External"/><Relationship Id="rId5" Type="http://schemas.openxmlformats.org/officeDocument/2006/relationships/image" Target="../media/image34.jpeg"/><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85.jpeg"/><Relationship Id="rId4" Type="http://schemas.openxmlformats.org/officeDocument/2006/relationships/image" Target="../media/image8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countthecosts.org/e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jpeg"/></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www.boe.es/boe/dias/2015/03/31/pdfs/BOE-A-2015-3442.pdf" TargetMode="External"/><Relationship Id="rId5" Type="http://schemas.openxmlformats.org/officeDocument/2006/relationships/image" Target="../media/image124.png"/><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www.tdpf.org.uk/"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www3.weforum.org/docs/WEF_State_of_the_Illicit_Economy_2015_2.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89955" y="876950"/>
            <a:ext cx="8825658" cy="3329581"/>
          </a:xfrm>
        </p:spPr>
        <p:txBody>
          <a:bodyPr/>
          <a:lstStyle/>
          <a:p>
            <a:r>
              <a:rPr lang="es-ES" sz="4400" i="1" dirty="0"/>
              <a:t>Escenarios de futuro en los consumos de drogas y su prevención</a:t>
            </a:r>
            <a:r>
              <a:rPr lang="es-ES" sz="4400" dirty="0"/>
              <a:t> </a:t>
            </a:r>
            <a:endParaRPr lang="ca-ES" sz="4400" dirty="0"/>
          </a:p>
        </p:txBody>
      </p:sp>
      <p:sp>
        <p:nvSpPr>
          <p:cNvPr id="3" name="Subtítulo 2"/>
          <p:cNvSpPr>
            <a:spLocks noGrp="1"/>
          </p:cNvSpPr>
          <p:nvPr>
            <p:ph type="subTitle" idx="1"/>
          </p:nvPr>
        </p:nvSpPr>
        <p:spPr>
          <a:xfrm>
            <a:off x="1967755" y="4777380"/>
            <a:ext cx="8825658" cy="861420"/>
          </a:xfrm>
        </p:spPr>
        <p:txBody>
          <a:bodyPr/>
          <a:lstStyle/>
          <a:p>
            <a:r>
              <a:rPr lang="es-ES" b="1" dirty="0"/>
              <a:t>D. Josep Rovira </a:t>
            </a:r>
            <a:r>
              <a:rPr lang="es-ES" b="1" dirty="0" err="1"/>
              <a:t>guardiola</a:t>
            </a:r>
            <a:endParaRPr lang="es-ES" b="1" dirty="0"/>
          </a:p>
          <a:p>
            <a:r>
              <a:rPr lang="es-ES" b="1" dirty="0">
                <a:solidFill>
                  <a:schemeClr val="accent2"/>
                </a:solidFill>
              </a:rPr>
              <a:t>Asociación bienestar y desarrollo (</a:t>
            </a:r>
            <a:r>
              <a:rPr lang="es-ES" b="1" dirty="0" err="1">
                <a:solidFill>
                  <a:schemeClr val="accent2"/>
                </a:solidFill>
              </a:rPr>
              <a:t>abd</a:t>
            </a:r>
            <a:r>
              <a:rPr lang="es-ES" b="1" dirty="0">
                <a:solidFill>
                  <a:schemeClr val="accent2"/>
                </a:solidFill>
              </a:rPr>
              <a:t>)</a:t>
            </a:r>
          </a:p>
        </p:txBody>
      </p:sp>
      <p:pic>
        <p:nvPicPr>
          <p:cNvPr id="5" name="Picture 3"/>
          <p:cNvPicPr>
            <a:picLocks noChangeAspect="1" noChangeArrowheads="1"/>
          </p:cNvPicPr>
          <p:nvPr/>
        </p:nvPicPr>
        <p:blipFill>
          <a:blip r:embed="rId3" cstate="print"/>
          <a:srcRect/>
          <a:stretch>
            <a:fillRect/>
          </a:stretch>
        </p:blipFill>
        <p:spPr bwMode="auto">
          <a:xfrm>
            <a:off x="8615231" y="4777379"/>
            <a:ext cx="720080" cy="1326463"/>
          </a:xfrm>
          <a:prstGeom prst="rect">
            <a:avLst/>
          </a:prstGeom>
          <a:noFill/>
          <a:ln w="9525">
            <a:noFill/>
            <a:round/>
            <a:headEnd/>
            <a:tailEnd/>
          </a:ln>
        </p:spPr>
      </p:pic>
      <p:sp>
        <p:nvSpPr>
          <p:cNvPr id="6" name="Rectangle 2">
            <a:extLst>
              <a:ext uri="{FF2B5EF4-FFF2-40B4-BE49-F238E27FC236}">
                <a16:creationId xmlns:a16="http://schemas.microsoft.com/office/drawing/2014/main" xmlns="" id="{585796EB-18B1-40BC-B22A-5E53574061C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a:p>
        </p:txBody>
      </p:sp>
      <p:pic>
        <p:nvPicPr>
          <p:cNvPr id="1025" name="Picture 1" descr="CÓDIGO BANDERA V R">
            <a:extLst>
              <a:ext uri="{FF2B5EF4-FFF2-40B4-BE49-F238E27FC236}">
                <a16:creationId xmlns:a16="http://schemas.microsoft.com/office/drawing/2014/main" xmlns="" id="{B153B817-6CC2-4082-A06F-4706C9B4E7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7201"/>
            <a:ext cx="3207657" cy="570848"/>
          </a:xfrm>
          <a:prstGeom prst="rect">
            <a:avLst/>
          </a:prstGeom>
          <a:noFill/>
          <a:extLst>
            <a:ext uri="{909E8E84-426E-40DD-AFC4-6F175D3DCCD1}">
              <a14:hiddenFill xmlns:a14="http://schemas.microsoft.com/office/drawing/2010/main">
                <a:solidFill>
                  <a:srgbClr val="FFFFFF"/>
                </a:solidFill>
              </a14:hiddenFill>
            </a:ext>
          </a:extLst>
        </p:spPr>
      </p:pic>
      <p:sp>
        <p:nvSpPr>
          <p:cNvPr id="7" name="QuadreDeText 6">
            <a:extLst>
              <a:ext uri="{FF2B5EF4-FFF2-40B4-BE49-F238E27FC236}">
                <a16:creationId xmlns:a16="http://schemas.microsoft.com/office/drawing/2014/main" xmlns="" id="{CC1FCC36-93D0-4C96-8E1E-131392B79512}"/>
              </a:ext>
            </a:extLst>
          </p:cNvPr>
          <p:cNvSpPr txBox="1"/>
          <p:nvPr/>
        </p:nvSpPr>
        <p:spPr>
          <a:xfrm>
            <a:off x="3352800" y="457200"/>
            <a:ext cx="6691313" cy="646331"/>
          </a:xfrm>
          <a:prstGeom prst="rect">
            <a:avLst/>
          </a:prstGeom>
          <a:noFill/>
        </p:spPr>
        <p:txBody>
          <a:bodyPr wrap="square" rtlCol="0">
            <a:spAutoFit/>
          </a:bodyPr>
          <a:lstStyle/>
          <a:p>
            <a:r>
              <a:rPr lang="es-ES" b="1" dirty="0"/>
              <a:t>I JORNADA DE PREVENCIÓN DE ADICCIONES EN EXTREMADURA</a:t>
            </a:r>
            <a:endParaRPr lang="ca-ES" dirty="0"/>
          </a:p>
        </p:txBody>
      </p:sp>
    </p:spTree>
    <p:extLst>
      <p:ext uri="{BB962C8B-B14F-4D97-AF65-F5344CB8AC3E}">
        <p14:creationId xmlns:p14="http://schemas.microsoft.com/office/powerpoint/2010/main" val="1749905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18" name="Picture 17"/>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0" name="Picture 19"/>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2" name="Oval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4" name="Picture 2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5" cstate="print">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6" name="Picture 25"/>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6" cstate="print">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8" name="Rectangle 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2" name="Freeform 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34" name="Rectangle 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36" name="Freeform: Shape 3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5 Imagen" descr="Which-drugs-were-bought-through-dark-net.jpg"/>
          <p:cNvPicPr/>
          <p:nvPr/>
        </p:nvPicPr>
        <p:blipFill>
          <a:blip r:embed="rId7" cstate="print"/>
          <a:stretch>
            <a:fillRect/>
          </a:stretch>
        </p:blipFill>
        <p:spPr>
          <a:xfrm>
            <a:off x="262853" y="1363619"/>
            <a:ext cx="7127306" cy="3817981"/>
          </a:xfrm>
          <a:prstGeom prst="rect">
            <a:avLst/>
          </a:prstGeom>
          <a:effectLst/>
        </p:spPr>
      </p:pic>
      <p:sp>
        <p:nvSpPr>
          <p:cNvPr id="6" name="1 Título"/>
          <p:cNvSpPr txBox="1">
            <a:spLocks/>
          </p:cNvSpPr>
          <p:nvPr/>
        </p:nvSpPr>
        <p:spPr>
          <a:xfrm>
            <a:off x="8001425" y="1764031"/>
            <a:ext cx="4000075" cy="1779270"/>
          </a:xfrm>
          <a:prstGeom prst="rect">
            <a:avLst/>
          </a:prstGeom>
        </p:spPr>
        <p:txBody>
          <a:bodyPr vert="horz" lIns="91440" tIns="45720" rIns="91440" bIns="45720" rtlCol="0" anchor="b" anchorCtr="0">
            <a:normAutofit/>
          </a:bodyPr>
          <a:lstStyle/>
          <a:p>
            <a:pPr>
              <a:lnSpc>
                <a:spcPct val="80000"/>
              </a:lnSpc>
              <a:spcBef>
                <a:spcPct val="0"/>
              </a:spcBef>
              <a:defRPr/>
            </a:pPr>
            <a:r>
              <a:rPr lang="en-US" altLang="ja-JP" sz="2800" b="0" i="0" kern="1200" dirty="0">
                <a:solidFill>
                  <a:srgbClr val="EBEBEB"/>
                </a:solidFill>
                <a:latin typeface="+mj-lt"/>
                <a:ea typeface="+mj-ea"/>
                <a:cs typeface="+mj-cs"/>
              </a:rPr>
              <a:t>¿QUÉ DROGAS COMPRARON A TRAVÉS DE RED PROFUNDA? - 2015</a:t>
            </a:r>
          </a:p>
        </p:txBody>
      </p:sp>
      <p:sp>
        <p:nvSpPr>
          <p:cNvPr id="3" name="CuadroTexto 2"/>
          <p:cNvSpPr txBox="1"/>
          <p:nvPr/>
        </p:nvSpPr>
        <p:spPr>
          <a:xfrm>
            <a:off x="8439150" y="4724400"/>
            <a:ext cx="2989262" cy="1754326"/>
          </a:xfrm>
          <a:prstGeom prst="rect">
            <a:avLst/>
          </a:prstGeom>
          <a:noFill/>
        </p:spPr>
        <p:txBody>
          <a:bodyPr wrap="square" rtlCol="0">
            <a:spAutoFit/>
          </a:bodyPr>
          <a:lstStyle/>
          <a:p>
            <a:r>
              <a:rPr lang="es-ES" dirty="0">
                <a:solidFill>
                  <a:schemeClr val="bg1"/>
                </a:solidFill>
              </a:rPr>
              <a:t>5% de los encuestados declararon que no consumían drogas antes de acceder a la red profunda.</a:t>
            </a:r>
            <a:endParaRPr lang="ca-ES" dirty="0">
              <a:solidFill>
                <a:schemeClr val="bg1"/>
              </a:solidFill>
            </a:endParaRPr>
          </a:p>
          <a:p>
            <a:endParaRPr lang="ca-ES" dirty="0"/>
          </a:p>
        </p:txBody>
      </p:sp>
    </p:spTree>
    <p:extLst>
      <p:ext uri="{BB962C8B-B14F-4D97-AF65-F5344CB8AC3E}">
        <p14:creationId xmlns:p14="http://schemas.microsoft.com/office/powerpoint/2010/main" val="158984974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1981200" y="274638"/>
            <a:ext cx="8229600" cy="601662"/>
          </a:xfrm>
          <a:prstGeom prst="rect">
            <a:avLst/>
          </a:prstGeom>
        </p:spPr>
        <p:txBody>
          <a:bodyPr rtlCol="0" anchor="ctr" anchorCtr="0">
            <a:normAutofit fontScale="97500"/>
          </a:bodyPr>
          <a:lstStyle>
            <a:defPPr>
              <a:defRPr lang="en-US"/>
            </a:defPPr>
            <a:lvl1pPr>
              <a:spcBef>
                <a:spcPct val="0"/>
              </a:spcBef>
              <a:defRPr sz="2600" b="1">
                <a:solidFill>
                  <a:schemeClr val="accent2"/>
                </a:solidFill>
                <a:latin typeface="Arial" pitchFamily="34" charset="0"/>
                <a:cs typeface="Arial" pitchFamily="34" charset="0"/>
              </a:defRPr>
            </a:lvl1pPr>
          </a:lstStyle>
          <a:p>
            <a:r>
              <a:rPr lang="es-ES_tradnl" dirty="0"/>
              <a:t>NPS en los mercados de la Deep web</a:t>
            </a:r>
          </a:p>
        </p:txBody>
      </p:sp>
      <p:pic>
        <p:nvPicPr>
          <p:cNvPr id="5" name="4 Imagen" descr="logo Energy Control vectorizado_Sin trazado.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61808" y="6190378"/>
            <a:ext cx="2111778" cy="531897"/>
          </a:xfrm>
          <a:prstGeom prst="rect">
            <a:avLst/>
          </a:prstGeom>
        </p:spPr>
      </p:pic>
      <p:pic>
        <p:nvPicPr>
          <p:cNvPr id="3074" name="Picture 2" descr="C:\Users\mventura\AppData\Local\Temp\AB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2019" y="1739900"/>
            <a:ext cx="5219068" cy="3058523"/>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096181" y="4844420"/>
            <a:ext cx="3676261" cy="307777"/>
          </a:xfrm>
          <a:prstGeom prst="rect">
            <a:avLst/>
          </a:prstGeom>
          <a:noFill/>
        </p:spPr>
        <p:txBody>
          <a:bodyPr wrap="square" rtlCol="0">
            <a:spAutoFit/>
          </a:bodyPr>
          <a:lstStyle/>
          <a:p>
            <a:r>
              <a:rPr lang="es-ES" sz="1400" dirty="0" err="1"/>
              <a:t>Source</a:t>
            </a:r>
            <a:r>
              <a:rPr lang="es-ES" sz="1400" dirty="0"/>
              <a:t>: </a:t>
            </a:r>
            <a:r>
              <a:rPr lang="es-ES" sz="1400" dirty="0" err="1"/>
              <a:t>Alphabay</a:t>
            </a:r>
            <a:endParaRPr lang="es-ES" sz="1400" dirty="0"/>
          </a:p>
        </p:txBody>
      </p:sp>
      <p:sp>
        <p:nvSpPr>
          <p:cNvPr id="6" name="5 CuadroTexto"/>
          <p:cNvSpPr txBox="1"/>
          <p:nvPr/>
        </p:nvSpPr>
        <p:spPr>
          <a:xfrm>
            <a:off x="6665667" y="4844420"/>
            <a:ext cx="2664103" cy="307777"/>
          </a:xfrm>
          <a:prstGeom prst="rect">
            <a:avLst/>
          </a:prstGeom>
          <a:noFill/>
        </p:spPr>
        <p:txBody>
          <a:bodyPr wrap="square" rtlCol="0">
            <a:spAutoFit/>
          </a:bodyPr>
          <a:lstStyle/>
          <a:p>
            <a:r>
              <a:rPr lang="es-ES" sz="1400" dirty="0" err="1"/>
              <a:t>Source</a:t>
            </a:r>
            <a:r>
              <a:rPr lang="es-ES" sz="1400" dirty="0"/>
              <a:t>: </a:t>
            </a:r>
            <a:r>
              <a:rPr lang="es-ES" sz="1400" dirty="0" err="1"/>
              <a:t>Alphabay</a:t>
            </a:r>
            <a:endParaRPr lang="es-ES" dirty="0"/>
          </a:p>
        </p:txBody>
      </p:sp>
      <p:pic>
        <p:nvPicPr>
          <p:cNvPr id="7" name="Picture 7" descr="C:\Users\mventura\Downloads\AB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5667" y="1739900"/>
            <a:ext cx="3950161" cy="3058523"/>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81200" y="1036280"/>
            <a:ext cx="8114620" cy="1015663"/>
          </a:xfrm>
          <a:prstGeom prst="rect">
            <a:avLst/>
          </a:prstGeom>
        </p:spPr>
        <p:txBody>
          <a:bodyPr wrap="square">
            <a:spAutoFit/>
          </a:bodyPr>
          <a:lstStyle/>
          <a:p>
            <a:pPr marL="342900" indent="-342900">
              <a:buFont typeface="Arial" panose="020B0604020202020204" pitchFamily="34" charset="0"/>
              <a:buChar char="•"/>
            </a:pPr>
            <a:r>
              <a:rPr lang="es-ES" sz="2000" dirty="0"/>
              <a:t>El número de usuarios que compran NPS desde </a:t>
            </a:r>
            <a:r>
              <a:rPr lang="es-ES" sz="2000" dirty="0" err="1"/>
              <a:t>criptomarkets</a:t>
            </a:r>
            <a:r>
              <a:rPr lang="es-ES" sz="2000" dirty="0"/>
              <a:t> es alto.</a:t>
            </a:r>
            <a:endParaRPr lang="en-US" sz="2000" dirty="0"/>
          </a:p>
          <a:p>
            <a:r>
              <a:rPr lang="en-US" sz="2000" dirty="0"/>
              <a:t> </a:t>
            </a:r>
          </a:p>
        </p:txBody>
      </p:sp>
      <p:sp>
        <p:nvSpPr>
          <p:cNvPr id="4" name="3 Rectángulo"/>
          <p:cNvSpPr/>
          <p:nvPr/>
        </p:nvSpPr>
        <p:spPr>
          <a:xfrm>
            <a:off x="2096179" y="5255998"/>
            <a:ext cx="8003178" cy="707886"/>
          </a:xfrm>
          <a:prstGeom prst="rect">
            <a:avLst/>
          </a:prstGeom>
        </p:spPr>
        <p:txBody>
          <a:bodyPr wrap="square">
            <a:spAutoFit/>
          </a:bodyPr>
          <a:lstStyle/>
          <a:p>
            <a:pPr marL="285750" indent="-285750">
              <a:buFont typeface="Arial" panose="020B0604020202020204" pitchFamily="34" charset="0"/>
              <a:buChar char="•"/>
            </a:pPr>
            <a:r>
              <a:rPr lang="es-ES" sz="2000" dirty="0"/>
              <a:t>La Deep web parece ser el lugar donde se pueden vender NPS en países donde están prohibidos</a:t>
            </a:r>
          </a:p>
        </p:txBody>
      </p:sp>
      <p:sp>
        <p:nvSpPr>
          <p:cNvPr id="10" name="9 Elipse"/>
          <p:cNvSpPr/>
          <p:nvPr/>
        </p:nvSpPr>
        <p:spPr>
          <a:xfrm>
            <a:off x="3344091" y="2525485"/>
            <a:ext cx="1602378" cy="174172"/>
          </a:xfrm>
          <a:prstGeom prst="ellipse">
            <a:avLst/>
          </a:prstGeom>
          <a:noFill/>
          <a:ln w="28575">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11 Elipse"/>
          <p:cNvSpPr/>
          <p:nvPr/>
        </p:nvSpPr>
        <p:spPr>
          <a:xfrm>
            <a:off x="8717279" y="2259853"/>
            <a:ext cx="1180249" cy="174172"/>
          </a:xfrm>
          <a:prstGeom prst="ellipse">
            <a:avLst/>
          </a:prstGeom>
          <a:noFill/>
          <a:ln w="28575">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191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1 Imagen" descr="darknet-and-alt-source.jpg"/>
          <p:cNvPicPr/>
          <p:nvPr/>
        </p:nvPicPr>
        <p:blipFill>
          <a:blip r:embed="rId3" cstate="print"/>
          <a:stretch>
            <a:fillRect/>
          </a:stretch>
        </p:blipFill>
        <p:spPr>
          <a:xfrm>
            <a:off x="5479200" y="648953"/>
            <a:ext cx="5818583" cy="5560094"/>
          </a:xfrm>
          <a:prstGeom prst="rect">
            <a:avLst/>
          </a:prstGeom>
        </p:spPr>
      </p:pic>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1 Título"/>
          <p:cNvSpPr txBox="1">
            <a:spLocks/>
          </p:cNvSpPr>
          <p:nvPr/>
        </p:nvSpPr>
        <p:spPr>
          <a:xfrm>
            <a:off x="282711" y="540199"/>
            <a:ext cx="6350318" cy="1114429"/>
          </a:xfrm>
          <a:prstGeom prst="rect">
            <a:avLst/>
          </a:prstGeom>
        </p:spPr>
        <p:txBody>
          <a:bodyPr rtlCol="0" anchor="ctr" anchorCtr="0">
            <a:normAutofit fontScale="90000"/>
          </a:bodyPr>
          <a:lstStyle/>
          <a:p>
            <a:pPr algn="ctr" defTabSz="914400">
              <a:spcBef>
                <a:spcPct val="0"/>
              </a:spcBef>
              <a:defRPr/>
            </a:pPr>
            <a:r>
              <a:rPr lang="es-ES" altLang="ja-JP" sz="2800" b="1" dirty="0">
                <a:solidFill>
                  <a:schemeClr val="accent2"/>
                </a:solidFill>
                <a:latin typeface="Arial" pitchFamily="34" charset="0"/>
                <a:cs typeface="Arial" pitchFamily="34" charset="0"/>
              </a:rPr>
              <a:t>COMPARACIÓN DE PROBLEMAS ENTRE DEPP WEB O OTROS MEDIOS</a:t>
            </a:r>
          </a:p>
        </p:txBody>
      </p:sp>
      <p:sp>
        <p:nvSpPr>
          <p:cNvPr id="3" name="CuadroTexto 2"/>
          <p:cNvSpPr txBox="1"/>
          <p:nvPr/>
        </p:nvSpPr>
        <p:spPr>
          <a:xfrm>
            <a:off x="740229" y="2656114"/>
            <a:ext cx="4325257" cy="1477328"/>
          </a:xfrm>
          <a:prstGeom prst="rect">
            <a:avLst/>
          </a:prstGeom>
          <a:noFill/>
        </p:spPr>
        <p:txBody>
          <a:bodyPr wrap="square" rtlCol="0">
            <a:spAutoFit/>
          </a:bodyPr>
          <a:lstStyle/>
          <a:p>
            <a:pPr algn="just"/>
            <a:r>
              <a:rPr lang="es-ES" b="1" dirty="0">
                <a:solidFill>
                  <a:schemeClr val="accent2"/>
                </a:solidFill>
              </a:rPr>
              <a:t>Reducción de las tasas de exposición a la violencia, menos drogas adulteradas, más confianza en la calidad del producto y la eliminación de tráfico de la calle </a:t>
            </a:r>
            <a:endParaRPr lang="ca-ES" b="1" dirty="0">
              <a:solidFill>
                <a:schemeClr val="accent2"/>
              </a:solidFill>
            </a:endParaRPr>
          </a:p>
        </p:txBody>
      </p:sp>
    </p:spTree>
    <p:extLst>
      <p:ext uri="{BB962C8B-B14F-4D97-AF65-F5344CB8AC3E}">
        <p14:creationId xmlns:p14="http://schemas.microsoft.com/office/powerpoint/2010/main" val="3686221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2 Marcador de contenido"/>
          <p:cNvSpPr>
            <a:spLocks noGrp="1"/>
          </p:cNvSpPr>
          <p:nvPr>
            <p:ph sz="half" idx="1"/>
          </p:nvPr>
        </p:nvSpPr>
        <p:spPr>
          <a:xfrm>
            <a:off x="2667001" y="1351310"/>
            <a:ext cx="3456385" cy="4525962"/>
          </a:xfrm>
        </p:spPr>
        <p:txBody>
          <a:bodyPr>
            <a:normAutofit/>
          </a:bodyPr>
          <a:lstStyle/>
          <a:p>
            <a:r>
              <a:rPr lang="es-ES" dirty="0">
                <a:latin typeface="Arial" pitchFamily="34" charset="0"/>
                <a:cs typeface="Arial" pitchFamily="34" charset="0"/>
              </a:rPr>
              <a:t>Ventajas para vendedor:</a:t>
            </a:r>
          </a:p>
          <a:p>
            <a:pPr>
              <a:buFont typeface="Wingdings 2" pitchFamily="18" charset="2"/>
              <a:buNone/>
            </a:pPr>
            <a:endParaRPr lang="es-ES" dirty="0">
              <a:latin typeface="Arial" pitchFamily="34" charset="0"/>
              <a:cs typeface="Arial" pitchFamily="34" charset="0"/>
            </a:endParaRPr>
          </a:p>
          <a:p>
            <a:pPr lvl="1"/>
            <a:r>
              <a:rPr lang="es-ES" sz="2000" dirty="0">
                <a:latin typeface="Arial" pitchFamily="34" charset="0"/>
                <a:cs typeface="Arial" pitchFamily="34" charset="0"/>
              </a:rPr>
              <a:t>Evita interactuar físicamente con comprador</a:t>
            </a:r>
          </a:p>
          <a:p>
            <a:pPr lvl="1"/>
            <a:r>
              <a:rPr lang="es-ES" sz="2000" dirty="0">
                <a:latin typeface="Arial" pitchFamily="34" charset="0"/>
                <a:cs typeface="Arial" pitchFamily="34" charset="0"/>
              </a:rPr>
              <a:t>Menos riesgos de ser detenido y detectado</a:t>
            </a:r>
          </a:p>
          <a:p>
            <a:pPr lvl="1"/>
            <a:r>
              <a:rPr lang="es-ES" sz="2000" dirty="0">
                <a:latin typeface="Arial" pitchFamily="34" charset="0"/>
                <a:cs typeface="Arial" pitchFamily="34" charset="0"/>
              </a:rPr>
              <a:t>Transacciones económicas fáciles</a:t>
            </a:r>
          </a:p>
          <a:p>
            <a:pPr lvl="1"/>
            <a:endParaRPr lang="es-ES" dirty="0">
              <a:solidFill>
                <a:schemeClr val="bg1"/>
              </a:solidFill>
            </a:endParaRPr>
          </a:p>
        </p:txBody>
      </p:sp>
      <p:sp>
        <p:nvSpPr>
          <p:cNvPr id="69635" name="3 Marcador de contenido"/>
          <p:cNvSpPr>
            <a:spLocks noGrp="1"/>
          </p:cNvSpPr>
          <p:nvPr>
            <p:ph sz="half" idx="2"/>
          </p:nvPr>
        </p:nvSpPr>
        <p:spPr>
          <a:xfrm>
            <a:off x="6252542" y="1351310"/>
            <a:ext cx="3371850" cy="4958011"/>
          </a:xfrm>
        </p:spPr>
        <p:txBody>
          <a:bodyPr>
            <a:normAutofit/>
          </a:bodyPr>
          <a:lstStyle/>
          <a:p>
            <a:r>
              <a:rPr lang="es-ES" dirty="0">
                <a:latin typeface="Arial" pitchFamily="34" charset="0"/>
                <a:cs typeface="Arial" pitchFamily="34" charset="0"/>
              </a:rPr>
              <a:t>Ventajas para comprador:</a:t>
            </a:r>
          </a:p>
          <a:p>
            <a:pPr>
              <a:buFont typeface="Wingdings 2" pitchFamily="18" charset="2"/>
              <a:buNone/>
            </a:pPr>
            <a:endParaRPr lang="es-ES" dirty="0">
              <a:latin typeface="Arial" pitchFamily="34" charset="0"/>
              <a:cs typeface="Arial" pitchFamily="34" charset="0"/>
            </a:endParaRPr>
          </a:p>
          <a:p>
            <a:pPr lvl="1"/>
            <a:r>
              <a:rPr lang="es-ES" sz="2000" dirty="0">
                <a:latin typeface="Arial" pitchFamily="34" charset="0"/>
                <a:cs typeface="Arial" pitchFamily="34" charset="0"/>
              </a:rPr>
              <a:t>Acceso sencillo a gran variedad de sustancias</a:t>
            </a:r>
          </a:p>
          <a:p>
            <a:pPr lvl="1"/>
            <a:r>
              <a:rPr lang="es-ES" sz="2000" dirty="0">
                <a:latin typeface="Arial" pitchFamily="34" charset="0"/>
                <a:cs typeface="Arial" pitchFamily="34" charset="0"/>
              </a:rPr>
              <a:t>Precios competitivos en relación con mercado negro</a:t>
            </a:r>
          </a:p>
          <a:p>
            <a:pPr lvl="1"/>
            <a:r>
              <a:rPr lang="es-ES" sz="2000" dirty="0">
                <a:latin typeface="Arial" pitchFamily="34" charset="0"/>
                <a:cs typeface="Arial" pitchFamily="34" charset="0"/>
              </a:rPr>
              <a:t>Relativo control sobre calidad de productos</a:t>
            </a:r>
          </a:p>
          <a:p>
            <a:pPr lvl="1"/>
            <a:r>
              <a:rPr lang="es-ES" sz="2000" dirty="0">
                <a:latin typeface="Arial" pitchFamily="34" charset="0"/>
                <a:cs typeface="Arial" pitchFamily="34" charset="0"/>
              </a:rPr>
              <a:t>Evita contacto con mercado negro.</a:t>
            </a:r>
          </a:p>
        </p:txBody>
      </p:sp>
      <p:sp>
        <p:nvSpPr>
          <p:cNvPr id="4" name="1 Título"/>
          <p:cNvSpPr txBox="1">
            <a:spLocks/>
          </p:cNvSpPr>
          <p:nvPr/>
        </p:nvSpPr>
        <p:spPr>
          <a:xfrm>
            <a:off x="1981200" y="116632"/>
            <a:ext cx="8229600" cy="922114"/>
          </a:xfrm>
          <a:prstGeom prst="rect">
            <a:avLst/>
          </a:prstGeom>
        </p:spPr>
        <p:txBody>
          <a:bodyPr rtlCol="0" anchor="ctr" anchorCtr="0">
            <a:normAutofit fontScale="97500"/>
          </a:bodyPr>
          <a:lstStyle/>
          <a:p>
            <a:pPr>
              <a:spcBef>
                <a:spcPct val="0"/>
              </a:spcBef>
              <a:defRPr/>
            </a:pPr>
            <a:r>
              <a:rPr lang="es-ES" altLang="ja-JP" sz="2600" b="1" dirty="0">
                <a:solidFill>
                  <a:schemeClr val="accent2"/>
                </a:solidFill>
                <a:latin typeface="Arial" pitchFamily="34" charset="0"/>
                <a:cs typeface="Arial" pitchFamily="34" charset="0"/>
              </a:rPr>
              <a:t>MOTIVOS PARA EL ÉXITO</a:t>
            </a:r>
          </a:p>
        </p:txBody>
      </p:sp>
    </p:spTree>
    <p:extLst>
      <p:ext uri="{BB962C8B-B14F-4D97-AF65-F5344CB8AC3E}">
        <p14:creationId xmlns:p14="http://schemas.microsoft.com/office/powerpoint/2010/main" val="255672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stretch>
            <a:fillRect/>
          </a:stretch>
        </p:blipFill>
        <p:spPr>
          <a:xfrm>
            <a:off x="9620249" y="4163178"/>
            <a:ext cx="2009775" cy="1788359"/>
          </a:xfrm>
          <a:prstGeom prst="rect">
            <a:avLst/>
          </a:prstGeom>
        </p:spPr>
      </p:pic>
      <p:pic>
        <p:nvPicPr>
          <p:cNvPr id="6" name="Imagen 5"/>
          <p:cNvPicPr>
            <a:picLocks noChangeAspect="1"/>
          </p:cNvPicPr>
          <p:nvPr/>
        </p:nvPicPr>
        <p:blipFill>
          <a:blip r:embed="rId4" cstate="print"/>
          <a:stretch>
            <a:fillRect/>
          </a:stretch>
        </p:blipFill>
        <p:spPr>
          <a:xfrm>
            <a:off x="9620249" y="3572628"/>
            <a:ext cx="871538" cy="514350"/>
          </a:xfrm>
          <a:prstGeom prst="rect">
            <a:avLst/>
          </a:prstGeom>
        </p:spPr>
      </p:pic>
      <p:sp>
        <p:nvSpPr>
          <p:cNvPr id="8" name="CuadroTexto 7"/>
          <p:cNvSpPr txBox="1"/>
          <p:nvPr/>
        </p:nvSpPr>
        <p:spPr>
          <a:xfrm>
            <a:off x="685800" y="228597"/>
            <a:ext cx="8439150" cy="707886"/>
          </a:xfrm>
          <a:prstGeom prst="rect">
            <a:avLst/>
          </a:prstGeom>
          <a:noFill/>
        </p:spPr>
        <p:txBody>
          <a:bodyPr wrap="square" rtlCol="0">
            <a:spAutoFit/>
          </a:bodyPr>
          <a:lstStyle/>
          <a:p>
            <a:r>
              <a:rPr lang="es-ES" sz="2000" b="1" dirty="0">
                <a:solidFill>
                  <a:schemeClr val="accent2"/>
                </a:solidFill>
              </a:rPr>
              <a:t>Pureza, adulteración y precio de los medicamentos adquiridos </a:t>
            </a:r>
            <a:r>
              <a:rPr lang="es-ES" sz="2000" b="1" u="sng" dirty="0">
                <a:solidFill>
                  <a:schemeClr val="accent2"/>
                </a:solidFill>
              </a:rPr>
              <a:t>en línea </a:t>
            </a:r>
            <a:r>
              <a:rPr lang="es-ES" sz="2000" b="1" dirty="0">
                <a:solidFill>
                  <a:schemeClr val="accent2"/>
                </a:solidFill>
              </a:rPr>
              <a:t>o sin conexión en los Países Bajos – Instituto </a:t>
            </a:r>
            <a:r>
              <a:rPr lang="es-ES" sz="2000" b="1" dirty="0" err="1">
                <a:solidFill>
                  <a:schemeClr val="accent2"/>
                </a:solidFill>
              </a:rPr>
              <a:t>Trimbos</a:t>
            </a:r>
            <a:r>
              <a:rPr lang="es-ES" sz="2000" b="1" dirty="0">
                <a:solidFill>
                  <a:schemeClr val="accent2"/>
                </a:solidFill>
              </a:rPr>
              <a:t> (DIMS)</a:t>
            </a:r>
            <a:endParaRPr lang="ca-ES" sz="2000" dirty="0">
              <a:solidFill>
                <a:schemeClr val="accent2"/>
              </a:solidFill>
            </a:endParaRPr>
          </a:p>
        </p:txBody>
      </p:sp>
      <p:pic>
        <p:nvPicPr>
          <p:cNvPr id="10" name="Imagen 9"/>
          <p:cNvPicPr>
            <a:picLocks noChangeAspect="1"/>
          </p:cNvPicPr>
          <p:nvPr/>
        </p:nvPicPr>
        <p:blipFill>
          <a:blip r:embed="rId5" cstate="print"/>
          <a:stretch>
            <a:fillRect/>
          </a:stretch>
        </p:blipFill>
        <p:spPr>
          <a:xfrm>
            <a:off x="622301" y="989230"/>
            <a:ext cx="3105104" cy="2477869"/>
          </a:xfrm>
          <a:prstGeom prst="rect">
            <a:avLst/>
          </a:prstGeom>
        </p:spPr>
      </p:pic>
      <p:sp>
        <p:nvSpPr>
          <p:cNvPr id="2" name="CuadroTexto 1"/>
          <p:cNvSpPr txBox="1"/>
          <p:nvPr/>
        </p:nvSpPr>
        <p:spPr>
          <a:xfrm>
            <a:off x="4013200" y="1295400"/>
            <a:ext cx="3771900" cy="923330"/>
          </a:xfrm>
          <a:prstGeom prst="rect">
            <a:avLst/>
          </a:prstGeom>
          <a:noFill/>
        </p:spPr>
        <p:txBody>
          <a:bodyPr wrap="square" rtlCol="0">
            <a:spAutoFit/>
          </a:bodyPr>
          <a:lstStyle/>
          <a:p>
            <a:r>
              <a:rPr lang="es-ES" dirty="0"/>
              <a:t>Los consumidores de drogas holandeses compran cada vez más drogas en línea</a:t>
            </a:r>
            <a:endParaRPr lang="ca-ES" dirty="0"/>
          </a:p>
        </p:txBody>
      </p:sp>
      <p:pic>
        <p:nvPicPr>
          <p:cNvPr id="3" name="Imagen 2"/>
          <p:cNvPicPr>
            <a:picLocks noChangeAspect="1"/>
          </p:cNvPicPr>
          <p:nvPr/>
        </p:nvPicPr>
        <p:blipFill>
          <a:blip r:embed="rId6" cstate="print"/>
          <a:stretch>
            <a:fillRect/>
          </a:stretch>
        </p:blipFill>
        <p:spPr>
          <a:xfrm>
            <a:off x="5739066" y="3236543"/>
            <a:ext cx="1309433" cy="3192863"/>
          </a:xfrm>
          <a:prstGeom prst="rect">
            <a:avLst/>
          </a:prstGeom>
        </p:spPr>
      </p:pic>
      <p:pic>
        <p:nvPicPr>
          <p:cNvPr id="4" name="Imagen 3"/>
          <p:cNvPicPr>
            <a:picLocks noChangeAspect="1"/>
          </p:cNvPicPr>
          <p:nvPr/>
        </p:nvPicPr>
        <p:blipFill>
          <a:blip r:embed="rId7" cstate="print"/>
          <a:stretch>
            <a:fillRect/>
          </a:stretch>
        </p:blipFill>
        <p:spPr>
          <a:xfrm>
            <a:off x="3859466" y="3218615"/>
            <a:ext cx="1809750" cy="3371850"/>
          </a:xfrm>
          <a:prstGeom prst="rect">
            <a:avLst/>
          </a:prstGeom>
        </p:spPr>
      </p:pic>
      <p:pic>
        <p:nvPicPr>
          <p:cNvPr id="7" name="Imagen 6"/>
          <p:cNvPicPr>
            <a:picLocks noChangeAspect="1"/>
          </p:cNvPicPr>
          <p:nvPr/>
        </p:nvPicPr>
        <p:blipFill>
          <a:blip r:embed="rId8" cstate="print"/>
          <a:stretch>
            <a:fillRect/>
          </a:stretch>
        </p:blipFill>
        <p:spPr>
          <a:xfrm>
            <a:off x="7162800" y="3224965"/>
            <a:ext cx="1200150" cy="3019425"/>
          </a:xfrm>
          <a:prstGeom prst="rect">
            <a:avLst/>
          </a:prstGeom>
        </p:spPr>
      </p:pic>
      <p:sp>
        <p:nvSpPr>
          <p:cNvPr id="9" name="CuadroTexto 8"/>
          <p:cNvSpPr txBox="1"/>
          <p:nvPr/>
        </p:nvSpPr>
        <p:spPr>
          <a:xfrm>
            <a:off x="8477251" y="1333928"/>
            <a:ext cx="3536949" cy="2462213"/>
          </a:xfrm>
          <a:prstGeom prst="rect">
            <a:avLst/>
          </a:prstGeom>
          <a:noFill/>
        </p:spPr>
        <p:txBody>
          <a:bodyPr wrap="square" rtlCol="0">
            <a:spAutoFit/>
          </a:bodyPr>
          <a:lstStyle/>
          <a:p>
            <a:r>
              <a:rPr lang="es-ES" sz="1400" dirty="0"/>
              <a:t>Los precios del mercado holandés son relativamente bajos comparados con otros países europeos.</a:t>
            </a:r>
          </a:p>
          <a:p>
            <a:endParaRPr lang="es-ES" sz="1400" dirty="0"/>
          </a:p>
          <a:p>
            <a:r>
              <a:rPr lang="es-ES" sz="1400" dirty="0"/>
              <a:t>Crear nuevo mercado; publicitar; costes de transacción; riesgo de detención y de confiscación; baja calidad del producto; riesgo de violencia, pueden variar localmente.</a:t>
            </a:r>
          </a:p>
          <a:p>
            <a:endParaRPr lang="es-ES" sz="1400" dirty="0"/>
          </a:p>
          <a:p>
            <a:endParaRPr lang="es-ES" sz="1400" dirty="0"/>
          </a:p>
        </p:txBody>
      </p:sp>
      <p:sp>
        <p:nvSpPr>
          <p:cNvPr id="11" name="CuadroTexto 10"/>
          <p:cNvSpPr txBox="1"/>
          <p:nvPr/>
        </p:nvSpPr>
        <p:spPr>
          <a:xfrm>
            <a:off x="8542083" y="6013557"/>
            <a:ext cx="3373692" cy="523220"/>
          </a:xfrm>
          <a:prstGeom prst="rect">
            <a:avLst/>
          </a:prstGeom>
          <a:noFill/>
        </p:spPr>
        <p:txBody>
          <a:bodyPr wrap="square" rtlCol="0">
            <a:spAutoFit/>
          </a:bodyPr>
          <a:lstStyle/>
          <a:p>
            <a:r>
              <a:rPr lang="es-ES" sz="1400" dirty="0"/>
              <a:t>Países bajos principales productores de éxtasis y anfetaminas.</a:t>
            </a:r>
          </a:p>
        </p:txBody>
      </p:sp>
      <p:sp>
        <p:nvSpPr>
          <p:cNvPr id="12" name="CuadroTexto 11"/>
          <p:cNvSpPr txBox="1"/>
          <p:nvPr/>
        </p:nvSpPr>
        <p:spPr>
          <a:xfrm>
            <a:off x="4069016" y="2263289"/>
            <a:ext cx="3340100" cy="523220"/>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ca-ES" sz="1400" dirty="0">
                <a:solidFill>
                  <a:schemeClr val="tx1"/>
                </a:solidFill>
              </a:rPr>
              <a:t>La compra en línia augmento de 1,4% (2013) a 4,1% (2015)</a:t>
            </a:r>
          </a:p>
        </p:txBody>
      </p:sp>
      <p:sp>
        <p:nvSpPr>
          <p:cNvPr id="13" name="CuadroTexto 12"/>
          <p:cNvSpPr txBox="1"/>
          <p:nvPr/>
        </p:nvSpPr>
        <p:spPr>
          <a:xfrm>
            <a:off x="587826" y="3829803"/>
            <a:ext cx="3041605" cy="2031325"/>
          </a:xfrm>
          <a:prstGeom prst="rect">
            <a:avLst/>
          </a:prstGeom>
          <a:noFill/>
          <a:ln>
            <a:solidFill>
              <a:schemeClr val="accent2"/>
            </a:solidFill>
          </a:ln>
        </p:spPr>
        <p:txBody>
          <a:bodyPr wrap="square" rtlCol="0">
            <a:spAutoFit/>
          </a:bodyPr>
          <a:lstStyle/>
          <a:p>
            <a:r>
              <a:rPr lang="es-ES" dirty="0"/>
              <a:t>Resultados:</a:t>
            </a:r>
          </a:p>
          <a:p>
            <a:pPr marL="285750" indent="-285750">
              <a:buFontTx/>
              <a:buChar char="-"/>
            </a:pPr>
            <a:r>
              <a:rPr lang="es-ES" dirty="0"/>
              <a:t>La pureza química y adulteración no varía considerablemente.</a:t>
            </a:r>
          </a:p>
          <a:p>
            <a:pPr marL="285750" indent="-285750">
              <a:buFontTx/>
              <a:buChar char="-"/>
            </a:pPr>
            <a:r>
              <a:rPr lang="es-ES" dirty="0"/>
              <a:t>Los precios en línea son en su mayoría más altos.</a:t>
            </a:r>
          </a:p>
        </p:txBody>
      </p:sp>
    </p:spTree>
    <p:extLst>
      <p:ext uri="{BB962C8B-B14F-4D97-AF65-F5344CB8AC3E}">
        <p14:creationId xmlns:p14="http://schemas.microsoft.com/office/powerpoint/2010/main" val="2326510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801794"/>
            <a:ext cx="873202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CAdiccion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181606" y="1123527"/>
            <a:ext cx="5632731"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636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801794"/>
            <a:ext cx="873202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tge 2">
            <a:extLst>
              <a:ext uri="{FF2B5EF4-FFF2-40B4-BE49-F238E27FC236}">
                <a16:creationId xmlns:a16="http://schemas.microsoft.com/office/drawing/2014/main" xmlns="" id="{B3E137E9-A84E-4461-859C-585A1E3C1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280" y="1123527"/>
            <a:ext cx="5632782" cy="4604800"/>
          </a:xfrm>
          <a:prstGeom prst="rect">
            <a:avLst/>
          </a:prstGeom>
        </p:spPr>
      </p:pic>
      <p:sp>
        <p:nvSpPr>
          <p:cNvPr id="4" name="Rectangle 3">
            <a:extLst>
              <a:ext uri="{FF2B5EF4-FFF2-40B4-BE49-F238E27FC236}">
                <a16:creationId xmlns:a16="http://schemas.microsoft.com/office/drawing/2014/main" xmlns="" id="{E159D96D-0483-4C52-8BBB-975FEB10001C}"/>
              </a:ext>
            </a:extLst>
          </p:cNvPr>
          <p:cNvSpPr/>
          <p:nvPr/>
        </p:nvSpPr>
        <p:spPr>
          <a:xfrm>
            <a:off x="3073400" y="2984500"/>
            <a:ext cx="1562100"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2200515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es-ES_tradnl" sz="3200" b="1" dirty="0" err="1">
                <a:solidFill>
                  <a:schemeClr val="accent2"/>
                </a:solidFill>
              </a:rPr>
              <a:t>Energy</a:t>
            </a:r>
            <a:r>
              <a:rPr lang="es-ES_tradnl" sz="3200" b="1" dirty="0">
                <a:solidFill>
                  <a:schemeClr val="accent2"/>
                </a:solidFill>
              </a:rPr>
              <a:t> </a:t>
            </a:r>
            <a:r>
              <a:rPr lang="es-ES_tradnl" sz="3200" b="1" dirty="0" err="1">
                <a:solidFill>
                  <a:schemeClr val="accent2"/>
                </a:solidFill>
              </a:rPr>
              <a:t>Control’s</a:t>
            </a:r>
            <a:r>
              <a:rPr lang="es-ES_tradnl" sz="3200" b="1" dirty="0">
                <a:solidFill>
                  <a:schemeClr val="accent2"/>
                </a:solidFill>
              </a:rPr>
              <a:t> </a:t>
            </a:r>
            <a:r>
              <a:rPr lang="es-ES_tradnl" sz="3200" b="1" dirty="0" err="1">
                <a:solidFill>
                  <a:schemeClr val="accent2"/>
                </a:solidFill>
              </a:rPr>
              <a:t>Drug</a:t>
            </a:r>
            <a:r>
              <a:rPr lang="es-ES_tradnl" sz="3200" b="1" dirty="0">
                <a:solidFill>
                  <a:schemeClr val="accent2"/>
                </a:solidFill>
              </a:rPr>
              <a:t> </a:t>
            </a:r>
            <a:r>
              <a:rPr lang="es-ES_tradnl" sz="3200" b="1" dirty="0" err="1">
                <a:solidFill>
                  <a:schemeClr val="accent2"/>
                </a:solidFill>
              </a:rPr>
              <a:t>Checking</a:t>
            </a:r>
            <a:endParaRPr lang="es-ES_tradnl" sz="3200" b="1" dirty="0">
              <a:solidFill>
                <a:schemeClr val="accent2"/>
              </a:solidFill>
            </a:endParaRPr>
          </a:p>
        </p:txBody>
      </p:sp>
      <p:sp>
        <p:nvSpPr>
          <p:cNvPr id="8" name="Marcador de contenido 6"/>
          <p:cNvSpPr txBox="1">
            <a:spLocks/>
          </p:cNvSpPr>
          <p:nvPr/>
        </p:nvSpPr>
        <p:spPr>
          <a:xfrm>
            <a:off x="2599356" y="1600201"/>
            <a:ext cx="4038600" cy="4525963"/>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s-ES_tradnl" sz="2800" dirty="0"/>
          </a:p>
        </p:txBody>
      </p:sp>
      <p:pic>
        <p:nvPicPr>
          <p:cNvPr id="5" name="4 Imagen" descr="logo Energy Control vectorizado_Sin trazado.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635008" y="6244147"/>
            <a:ext cx="2111778" cy="531897"/>
          </a:xfrm>
          <a:prstGeom prst="rect">
            <a:avLst/>
          </a:prstGeom>
        </p:spPr>
      </p:pic>
      <p:graphicFrame>
        <p:nvGraphicFramePr>
          <p:cNvPr id="10" name="4 Gráfico"/>
          <p:cNvGraphicFramePr>
            <a:graphicFrameLocks/>
          </p:cNvGraphicFramePr>
          <p:nvPr>
            <p:extLst/>
          </p:nvPr>
        </p:nvGraphicFramePr>
        <p:xfrm>
          <a:off x="2032152" y="3381884"/>
          <a:ext cx="4539733" cy="2862262"/>
        </p:xfrm>
        <a:graphic>
          <a:graphicData uri="http://schemas.openxmlformats.org/drawingml/2006/chart">
            <c:chart xmlns:c="http://schemas.openxmlformats.org/drawingml/2006/chart" xmlns:r="http://schemas.openxmlformats.org/officeDocument/2006/relationships" r:id="rId4"/>
          </a:graphicData>
        </a:graphic>
      </p:graphicFrame>
      <p:sp>
        <p:nvSpPr>
          <p:cNvPr id="12" name="11 CuadroTexto"/>
          <p:cNvSpPr txBox="1"/>
          <p:nvPr/>
        </p:nvSpPr>
        <p:spPr>
          <a:xfrm>
            <a:off x="7411635" y="6293062"/>
            <a:ext cx="299046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 sz="1200" dirty="0" err="1">
                <a:solidFill>
                  <a:schemeClr val="tx1"/>
                </a:solidFill>
              </a:rPr>
              <a:t>Contact</a:t>
            </a:r>
            <a:r>
              <a:rPr lang="es-ES" sz="1200" dirty="0">
                <a:solidFill>
                  <a:schemeClr val="tx1"/>
                </a:solidFill>
              </a:rPr>
              <a:t>: info@energycontrol.org</a:t>
            </a:r>
          </a:p>
          <a:p>
            <a:pPr algn="ctr"/>
            <a:r>
              <a:rPr lang="es-ES" sz="1200" dirty="0">
                <a:solidFill>
                  <a:schemeClr val="tx1"/>
                </a:solidFill>
              </a:rPr>
              <a:t>www.energycontrol-international.org</a:t>
            </a:r>
          </a:p>
        </p:txBody>
      </p:sp>
      <p:pic>
        <p:nvPicPr>
          <p:cNvPr id="13" name="Picture 3" descr="M:\Fotos Ruben EC 2015\DSC_64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2276" y="1547512"/>
            <a:ext cx="2680078" cy="17857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p:cNvPicPr>
            <a:picLocks noChangeAspect="1" noChangeArrowheads="1"/>
          </p:cNvPicPr>
          <p:nvPr/>
        </p:nvPicPr>
        <p:blipFill>
          <a:blip r:embed="rId6" cstate="print"/>
          <a:srcRect/>
          <a:stretch>
            <a:fillRect/>
          </a:stretch>
        </p:blipFill>
        <p:spPr bwMode="auto">
          <a:xfrm>
            <a:off x="2032152" y="1547513"/>
            <a:ext cx="2876203" cy="1787748"/>
          </a:xfrm>
          <a:prstGeom prst="rect">
            <a:avLst/>
          </a:prstGeom>
          <a:noFill/>
          <a:ln w="9525">
            <a:noFill/>
            <a:round/>
            <a:headEnd/>
            <a:tailEnd/>
          </a:ln>
        </p:spPr>
      </p:pic>
      <p:pic>
        <p:nvPicPr>
          <p:cNvPr id="6146" name="Picture 2" descr="P:\ANÁLISIS\IMIM\Fotos\_0000s_0000_Capa 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2826" y="1547513"/>
            <a:ext cx="2571166" cy="1779607"/>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7015339" y="4203865"/>
            <a:ext cx="3207337" cy="203132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dirty="0"/>
              <a:t>El servicio de análisis de drogas de EC ha analizado casi 30.000 muestras, principalmente drogas recreativas como la cocaína, el éxtasis y las anfetaminas</a:t>
            </a:r>
          </a:p>
        </p:txBody>
      </p:sp>
    </p:spTree>
    <p:extLst>
      <p:ext uri="{BB962C8B-B14F-4D97-AF65-F5344CB8AC3E}">
        <p14:creationId xmlns:p14="http://schemas.microsoft.com/office/powerpoint/2010/main" val="3784869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1920549" y="225651"/>
            <a:ext cx="8316759" cy="649076"/>
          </a:xfrm>
          <a:prstGeom prst="rect">
            <a:avLst/>
          </a:prstGeom>
        </p:spPr>
        <p:txBody>
          <a:bodyPr>
            <a:normAutofit/>
          </a:bodyPr>
          <a:lstStyle/>
          <a:p>
            <a:pPr>
              <a:spcBef>
                <a:spcPct val="0"/>
              </a:spcBef>
              <a:defRPr/>
            </a:pPr>
            <a:r>
              <a:rPr lang="es-ES_tradnl" sz="3600" b="1" dirty="0">
                <a:solidFill>
                  <a:schemeClr val="accent2"/>
                </a:solidFill>
                <a:latin typeface="+mj-lt"/>
                <a:ea typeface="+mj-ea"/>
                <a:cs typeface="+mj-cs"/>
              </a:rPr>
              <a:t>International </a:t>
            </a:r>
            <a:r>
              <a:rPr lang="es-ES_tradnl" sz="3600" b="1" dirty="0" err="1">
                <a:solidFill>
                  <a:schemeClr val="accent2"/>
                </a:solidFill>
                <a:latin typeface="+mj-lt"/>
                <a:ea typeface="+mj-ea"/>
                <a:cs typeface="+mj-cs"/>
              </a:rPr>
              <a:t>Drug</a:t>
            </a:r>
            <a:r>
              <a:rPr lang="es-ES_tradnl" sz="3600" b="1" dirty="0">
                <a:solidFill>
                  <a:schemeClr val="accent2"/>
                </a:solidFill>
                <a:latin typeface="+mj-lt"/>
                <a:ea typeface="+mj-ea"/>
                <a:cs typeface="+mj-cs"/>
              </a:rPr>
              <a:t> </a:t>
            </a:r>
            <a:r>
              <a:rPr lang="es-ES_tradnl" sz="3600" b="1" dirty="0" err="1">
                <a:solidFill>
                  <a:schemeClr val="accent2"/>
                </a:solidFill>
                <a:latin typeface="+mj-lt"/>
                <a:ea typeface="+mj-ea"/>
                <a:cs typeface="+mj-cs"/>
              </a:rPr>
              <a:t>Checking</a:t>
            </a:r>
            <a:r>
              <a:rPr lang="es-ES_tradnl" sz="3600" b="1" dirty="0">
                <a:solidFill>
                  <a:schemeClr val="accent2"/>
                </a:solidFill>
                <a:latin typeface="+mj-lt"/>
                <a:ea typeface="+mj-ea"/>
                <a:cs typeface="+mj-cs"/>
              </a:rPr>
              <a:t> </a:t>
            </a:r>
            <a:r>
              <a:rPr lang="es-ES_tradnl" sz="3600" b="1" dirty="0" err="1">
                <a:solidFill>
                  <a:schemeClr val="accent2"/>
                </a:solidFill>
                <a:latin typeface="+mj-lt"/>
                <a:ea typeface="+mj-ea"/>
                <a:cs typeface="+mj-cs"/>
              </a:rPr>
              <a:t>Service</a:t>
            </a:r>
            <a:endParaRPr lang="es-ES_tradnl" sz="3600" b="1" dirty="0">
              <a:solidFill>
                <a:schemeClr val="accent2"/>
              </a:solidFill>
              <a:latin typeface="+mj-lt"/>
              <a:ea typeface="+mj-ea"/>
              <a:cs typeface="+mj-cs"/>
            </a:endParaRPr>
          </a:p>
        </p:txBody>
      </p:sp>
      <p:pic>
        <p:nvPicPr>
          <p:cNvPr id="5" name="4 Imagen" descr="logo Energy Control vectorizado_Sin trazado.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635008" y="6244147"/>
            <a:ext cx="2111778" cy="531897"/>
          </a:xfrm>
          <a:prstGeom prst="rect">
            <a:avLst/>
          </a:prstGeom>
        </p:spPr>
      </p:pic>
      <p:sp>
        <p:nvSpPr>
          <p:cNvPr id="2" name="1 CuadroTexto"/>
          <p:cNvSpPr txBox="1"/>
          <p:nvPr/>
        </p:nvSpPr>
        <p:spPr>
          <a:xfrm>
            <a:off x="1927940" y="5428863"/>
            <a:ext cx="8183409" cy="646331"/>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b="1" dirty="0" err="1"/>
              <a:t>Between</a:t>
            </a:r>
            <a:r>
              <a:rPr lang="es-ES" b="1" dirty="0"/>
              <a:t> </a:t>
            </a:r>
            <a:r>
              <a:rPr lang="es-ES" b="1" dirty="0" err="1"/>
              <a:t>March</a:t>
            </a:r>
            <a:r>
              <a:rPr lang="es-ES" b="1" dirty="0"/>
              <a:t> 2014 to </a:t>
            </a:r>
            <a:r>
              <a:rPr lang="es-ES" b="1" dirty="0" err="1"/>
              <a:t>March</a:t>
            </a:r>
            <a:r>
              <a:rPr lang="es-ES" b="1" dirty="0"/>
              <a:t> 2017 </a:t>
            </a:r>
            <a:r>
              <a:rPr lang="es-ES" b="1" dirty="0" err="1"/>
              <a:t>we</a:t>
            </a:r>
            <a:r>
              <a:rPr lang="es-ES" b="1" dirty="0"/>
              <a:t> </a:t>
            </a:r>
            <a:r>
              <a:rPr lang="es-ES" b="1" dirty="0" err="1"/>
              <a:t>analyzed</a:t>
            </a:r>
            <a:r>
              <a:rPr lang="es-ES" b="1" dirty="0"/>
              <a:t> 2,432 </a:t>
            </a:r>
            <a:r>
              <a:rPr lang="es-ES" b="1" dirty="0" err="1"/>
              <a:t>samples</a:t>
            </a:r>
            <a:r>
              <a:rPr lang="es-ES" b="1" dirty="0"/>
              <a:t>, </a:t>
            </a:r>
            <a:r>
              <a:rPr lang="es-ES" b="1" dirty="0" err="1"/>
              <a:t>purchased</a:t>
            </a:r>
            <a:r>
              <a:rPr lang="es-ES" b="1" dirty="0"/>
              <a:t> </a:t>
            </a:r>
            <a:r>
              <a:rPr lang="es-ES" b="1" dirty="0" err="1"/>
              <a:t>from</a:t>
            </a:r>
            <a:r>
              <a:rPr lang="es-ES" b="1" dirty="0"/>
              <a:t> more </a:t>
            </a:r>
            <a:r>
              <a:rPr lang="es-ES" b="1" dirty="0" err="1"/>
              <a:t>than</a:t>
            </a:r>
            <a:r>
              <a:rPr lang="es-ES" b="1" dirty="0"/>
              <a:t> 50 </a:t>
            </a:r>
            <a:r>
              <a:rPr lang="es-ES" b="1" dirty="0" err="1"/>
              <a:t>countries</a:t>
            </a:r>
            <a:endParaRPr lang="es-ES" b="1"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1" y="2984170"/>
            <a:ext cx="3886171" cy="233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928" y="2996403"/>
            <a:ext cx="3883906" cy="233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7122374" y="6274400"/>
            <a:ext cx="299046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 sz="1200" dirty="0" err="1">
                <a:solidFill>
                  <a:schemeClr val="tx1"/>
                </a:solidFill>
              </a:rPr>
              <a:t>Contact</a:t>
            </a:r>
            <a:r>
              <a:rPr lang="es-ES" sz="1200" dirty="0">
                <a:solidFill>
                  <a:schemeClr val="tx1"/>
                </a:solidFill>
              </a:rPr>
              <a:t>: info@energycontrol.org</a:t>
            </a:r>
          </a:p>
          <a:p>
            <a:pPr algn="ctr"/>
            <a:r>
              <a:rPr lang="es-ES" sz="1200" dirty="0">
                <a:solidFill>
                  <a:schemeClr val="tx1"/>
                </a:solidFill>
              </a:rPr>
              <a:t>www.energycontrol-international.org</a:t>
            </a:r>
          </a:p>
        </p:txBody>
      </p:sp>
      <p:pic>
        <p:nvPicPr>
          <p:cNvPr id="14" name="5 Imagen" descr="0.jpg"/>
          <p:cNvPicPr>
            <a:picLocks noChangeAspect="1"/>
          </p:cNvPicPr>
          <p:nvPr/>
        </p:nvPicPr>
        <p:blipFill>
          <a:blip r:embed="rId6" cstate="print"/>
          <a:stretch>
            <a:fillRect/>
          </a:stretch>
        </p:blipFill>
        <p:spPr>
          <a:xfrm>
            <a:off x="2655749" y="923714"/>
            <a:ext cx="2585033" cy="1938775"/>
          </a:xfrm>
          <a:prstGeom prst="rect">
            <a:avLst/>
          </a:prstGeom>
          <a:ln w="19050">
            <a:solidFill>
              <a:schemeClr val="tx1"/>
            </a:solidFill>
          </a:ln>
        </p:spPr>
      </p:pic>
      <p:pic>
        <p:nvPicPr>
          <p:cNvPr id="15" name="10 Imagen" descr="Fernando Caudevilla  Spanish doctor advises drug users on the dark web s Silk Road.png"/>
          <p:cNvPicPr>
            <a:picLocks noChangeAspect="1"/>
          </p:cNvPicPr>
          <p:nvPr/>
        </p:nvPicPr>
        <p:blipFill>
          <a:blip r:embed="rId7" cstate="print"/>
          <a:stretch>
            <a:fillRect/>
          </a:stretch>
        </p:blipFill>
        <p:spPr>
          <a:xfrm>
            <a:off x="6553190" y="923714"/>
            <a:ext cx="3204084" cy="1961378"/>
          </a:xfrm>
          <a:prstGeom prst="rect">
            <a:avLst/>
          </a:prstGeom>
          <a:ln w="19050">
            <a:solidFill>
              <a:schemeClr val="tx1"/>
            </a:solidFill>
          </a:ln>
        </p:spPr>
      </p:pic>
    </p:spTree>
    <p:extLst>
      <p:ext uri="{BB962C8B-B14F-4D97-AF65-F5344CB8AC3E}">
        <p14:creationId xmlns:p14="http://schemas.microsoft.com/office/powerpoint/2010/main" val="706079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Titol cryptomarket.jpg"/>
          <p:cNvPicPr/>
          <p:nvPr/>
        </p:nvPicPr>
        <p:blipFill>
          <a:blip r:embed="rId3" cstate="print"/>
          <a:stretch>
            <a:fillRect/>
          </a:stretch>
        </p:blipFill>
        <p:spPr>
          <a:xfrm>
            <a:off x="228238" y="169091"/>
            <a:ext cx="5400040" cy="1686560"/>
          </a:xfrm>
          <a:prstGeom prst="rect">
            <a:avLst/>
          </a:prstGeom>
        </p:spPr>
      </p:pic>
      <p:sp>
        <p:nvSpPr>
          <p:cNvPr id="3" name="CuadroTexto 2"/>
          <p:cNvSpPr txBox="1"/>
          <p:nvPr/>
        </p:nvSpPr>
        <p:spPr>
          <a:xfrm>
            <a:off x="6057900" y="622300"/>
            <a:ext cx="3911600" cy="923330"/>
          </a:xfrm>
          <a:prstGeom prst="rect">
            <a:avLst/>
          </a:prstGeom>
          <a:noFill/>
        </p:spPr>
        <p:txBody>
          <a:bodyPr wrap="square" rtlCol="0">
            <a:spAutoFit/>
          </a:bodyPr>
          <a:lstStyle/>
          <a:p>
            <a:r>
              <a:rPr lang="es-ES" dirty="0"/>
              <a:t>Se analizaron 219 muestras compradas en la web profunda mediante CG/EM (2014-2015)</a:t>
            </a:r>
            <a:endParaRPr lang="ca-ES" dirty="0"/>
          </a:p>
        </p:txBody>
      </p:sp>
      <p:sp>
        <p:nvSpPr>
          <p:cNvPr id="4" name="CuadroTexto 3"/>
          <p:cNvSpPr txBox="1"/>
          <p:nvPr/>
        </p:nvSpPr>
        <p:spPr>
          <a:xfrm>
            <a:off x="1854200" y="2082800"/>
            <a:ext cx="7696200" cy="923330"/>
          </a:xfrm>
          <a:prstGeom prst="rect">
            <a:avLst/>
          </a:prstGeom>
          <a:noFill/>
          <a:ln>
            <a:solidFill>
              <a:schemeClr val="accent2"/>
            </a:solidFill>
          </a:ln>
        </p:spPr>
        <p:txBody>
          <a:bodyPr wrap="square" rtlCol="0">
            <a:spAutoFit/>
          </a:bodyPr>
          <a:lstStyle/>
          <a:p>
            <a:r>
              <a:rPr lang="es-ES" dirty="0"/>
              <a:t>En 200 muestras (91,3%), el resultado principal del análisis coincidía con la sustancia anunciada. </a:t>
            </a:r>
          </a:p>
          <a:p>
            <a:r>
              <a:rPr lang="es-ES" dirty="0"/>
              <a:t>La mayoría de las muestras eran de alta pureza</a:t>
            </a:r>
            <a:endParaRPr lang="ca-ES" dirty="0"/>
          </a:p>
        </p:txBody>
      </p:sp>
      <p:pic>
        <p:nvPicPr>
          <p:cNvPr id="5" name="0 Imagen" descr="Tabla 1.jpg"/>
          <p:cNvPicPr/>
          <p:nvPr/>
        </p:nvPicPr>
        <p:blipFill>
          <a:blip r:embed="rId4" cstate="print"/>
          <a:stretch>
            <a:fillRect/>
          </a:stretch>
        </p:blipFill>
        <p:spPr>
          <a:xfrm>
            <a:off x="884555" y="3233279"/>
            <a:ext cx="6612890" cy="2381885"/>
          </a:xfrm>
          <a:prstGeom prst="rect">
            <a:avLst/>
          </a:prstGeom>
        </p:spPr>
      </p:pic>
      <p:sp>
        <p:nvSpPr>
          <p:cNvPr id="6" name="CuadroTexto 5"/>
          <p:cNvSpPr txBox="1"/>
          <p:nvPr/>
        </p:nvSpPr>
        <p:spPr>
          <a:xfrm>
            <a:off x="8077200" y="3233279"/>
            <a:ext cx="3556000" cy="1477328"/>
          </a:xfrm>
          <a:prstGeom prst="rect">
            <a:avLst/>
          </a:prstGeom>
          <a:noFill/>
        </p:spPr>
        <p:txBody>
          <a:bodyPr wrap="square" rtlCol="0">
            <a:spAutoFit/>
          </a:bodyPr>
          <a:lstStyle/>
          <a:p>
            <a:r>
              <a:rPr lang="es-ES" dirty="0"/>
              <a:t>El 64,4% de las muestras ninguna adulteración (</a:t>
            </a:r>
            <a:r>
              <a:rPr lang="es-ES" dirty="0" err="1"/>
              <a:t>mdma</a:t>
            </a:r>
            <a:r>
              <a:rPr lang="es-ES" dirty="0"/>
              <a:t>, LSD o cannabis)</a:t>
            </a:r>
          </a:p>
          <a:p>
            <a:endParaRPr lang="es-ES" dirty="0"/>
          </a:p>
          <a:p>
            <a:r>
              <a:rPr lang="es-ES" dirty="0"/>
              <a:t>En cocaína (</a:t>
            </a:r>
            <a:r>
              <a:rPr lang="es-ES" dirty="0" err="1"/>
              <a:t>levamisol</a:t>
            </a:r>
            <a:r>
              <a:rPr lang="es-ES" dirty="0"/>
              <a:t> 42,6</a:t>
            </a:r>
            <a:r>
              <a:rPr lang="ca-ES" dirty="0"/>
              <a:t>%)</a:t>
            </a:r>
          </a:p>
        </p:txBody>
      </p:sp>
      <p:sp>
        <p:nvSpPr>
          <p:cNvPr id="7" name="CuadroTexto 6"/>
          <p:cNvSpPr txBox="1"/>
          <p:nvPr/>
        </p:nvSpPr>
        <p:spPr>
          <a:xfrm>
            <a:off x="1460500" y="5803900"/>
            <a:ext cx="8064500" cy="923330"/>
          </a:xfrm>
          <a:prstGeom prst="rect">
            <a:avLst/>
          </a:prstGeom>
          <a:noFill/>
        </p:spPr>
        <p:txBody>
          <a:bodyPr wrap="square" rtlCol="0">
            <a:spAutoFit/>
          </a:bodyPr>
          <a:lstStyle/>
          <a:p>
            <a:r>
              <a:rPr lang="es-ES" dirty="0"/>
              <a:t>Los </a:t>
            </a:r>
            <a:r>
              <a:rPr lang="es-ES" dirty="0" err="1"/>
              <a:t>Cryptomarkets</a:t>
            </a:r>
            <a:r>
              <a:rPr lang="es-ES" dirty="0"/>
              <a:t> ofrecen una amplia variedad de productos, tienen sistema de retroalimentación y clasificación y son parcialmente controlados por los administradores.</a:t>
            </a:r>
            <a:endParaRPr lang="ca-ES" dirty="0"/>
          </a:p>
        </p:txBody>
      </p:sp>
    </p:spTree>
    <p:extLst>
      <p:ext uri="{BB962C8B-B14F-4D97-AF65-F5344CB8AC3E}">
        <p14:creationId xmlns:p14="http://schemas.microsoft.com/office/powerpoint/2010/main" val="3608369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84634" y="1188986"/>
            <a:ext cx="6684580" cy="1077218"/>
          </a:xfrm>
          <a:prstGeom prst="rect">
            <a:avLst/>
          </a:prstGeom>
          <a:noFill/>
        </p:spPr>
        <p:txBody>
          <a:bodyPr wrap="square" rtlCol="0">
            <a:spAutoFit/>
          </a:bodyPr>
          <a:lstStyle/>
          <a:p>
            <a:r>
              <a:rPr lang="es-ES" sz="3200" dirty="0"/>
              <a:t>1</a:t>
            </a:r>
            <a:r>
              <a:rPr lang="es-ES" sz="3200" dirty="0" smtClean="0"/>
              <a:t>. Internet y los nuevos mercados</a:t>
            </a:r>
            <a:endParaRPr lang="es-ES" sz="3200" dirty="0"/>
          </a:p>
        </p:txBody>
      </p:sp>
      <p:sp>
        <p:nvSpPr>
          <p:cNvPr id="3" name="2 CuadroTexto"/>
          <p:cNvSpPr txBox="1"/>
          <p:nvPr/>
        </p:nvSpPr>
        <p:spPr>
          <a:xfrm>
            <a:off x="3203684" y="2636786"/>
            <a:ext cx="6684580" cy="1077218"/>
          </a:xfrm>
          <a:prstGeom prst="rect">
            <a:avLst/>
          </a:prstGeom>
          <a:noFill/>
        </p:spPr>
        <p:txBody>
          <a:bodyPr wrap="square" rtlCol="0">
            <a:spAutoFit/>
          </a:bodyPr>
          <a:lstStyle/>
          <a:p>
            <a:r>
              <a:rPr lang="es-ES" sz="3200" dirty="0"/>
              <a:t>2. La introducción del mercado de las NPS</a:t>
            </a:r>
          </a:p>
        </p:txBody>
      </p:sp>
      <p:sp>
        <p:nvSpPr>
          <p:cNvPr id="4" name="3 CuadroTexto"/>
          <p:cNvSpPr txBox="1"/>
          <p:nvPr/>
        </p:nvSpPr>
        <p:spPr>
          <a:xfrm>
            <a:off x="3200400" y="4159250"/>
            <a:ext cx="6045200" cy="2062103"/>
          </a:xfrm>
          <a:prstGeom prst="rect">
            <a:avLst/>
          </a:prstGeom>
          <a:noFill/>
        </p:spPr>
        <p:txBody>
          <a:bodyPr wrap="square" rtlCol="0">
            <a:spAutoFit/>
          </a:bodyPr>
          <a:lstStyle/>
          <a:p>
            <a:r>
              <a:rPr lang="es-ES" sz="3200" dirty="0"/>
              <a:t>3. Cannabis. Avance en el debate y  propuestas de regulación</a:t>
            </a:r>
          </a:p>
          <a:p>
            <a:endParaRPr lang="es-E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9730" y="895218"/>
            <a:ext cx="2310449" cy="3896052"/>
          </a:xfrm>
          <a:prstGeom prst="rect">
            <a:avLst/>
          </a:prstGeom>
          <a:ln w="12700">
            <a:solidFill>
              <a:schemeClr val="tx1"/>
            </a:solidFill>
          </a:ln>
        </p:spPr>
      </p:pic>
      <p:sp>
        <p:nvSpPr>
          <p:cNvPr id="6" name="Título 1"/>
          <p:cNvSpPr txBox="1">
            <a:spLocks/>
          </p:cNvSpPr>
          <p:nvPr/>
        </p:nvSpPr>
        <p:spPr>
          <a:xfrm>
            <a:off x="2095500" y="141195"/>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4000" b="1" dirty="0">
                <a:solidFill>
                  <a:schemeClr val="accent2"/>
                </a:solidFill>
              </a:rPr>
              <a:t>Alertas en la </a:t>
            </a:r>
            <a:r>
              <a:rPr lang="es-ES_tradnl" sz="4000" b="1" dirty="0" err="1">
                <a:solidFill>
                  <a:schemeClr val="accent2"/>
                </a:solidFill>
              </a:rPr>
              <a:t>deep</a:t>
            </a:r>
            <a:r>
              <a:rPr lang="es-ES_tradnl" sz="4000" b="1" dirty="0">
                <a:solidFill>
                  <a:schemeClr val="accent2"/>
                </a:solidFill>
              </a:rPr>
              <a:t> web</a:t>
            </a:r>
          </a:p>
        </p:txBody>
      </p:sp>
      <p:pic>
        <p:nvPicPr>
          <p:cNvPr id="8" name="7 Imagen" descr="logo Energy Control vectorizado_Sin trazado.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635008" y="6244147"/>
            <a:ext cx="2111778" cy="531897"/>
          </a:xfrm>
          <a:prstGeom prst="rect">
            <a:avLst/>
          </a:prstGeom>
        </p:spPr>
      </p:pic>
      <p:pic>
        <p:nvPicPr>
          <p:cNvPr id="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811" t="12376" r="20948" b="4100"/>
          <a:stretch/>
        </p:blipFill>
        <p:spPr bwMode="auto">
          <a:xfrm>
            <a:off x="2809264" y="1059592"/>
            <a:ext cx="4397844" cy="255990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9 CuadroTexto"/>
          <p:cNvSpPr txBox="1"/>
          <p:nvPr/>
        </p:nvSpPr>
        <p:spPr>
          <a:xfrm>
            <a:off x="7883277" y="6178238"/>
            <a:ext cx="299046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 sz="1200" dirty="0" err="1">
                <a:solidFill>
                  <a:schemeClr val="tx1"/>
                </a:solidFill>
              </a:rPr>
              <a:t>Contact</a:t>
            </a:r>
            <a:r>
              <a:rPr lang="es-ES" sz="1200" dirty="0">
                <a:solidFill>
                  <a:schemeClr val="tx1"/>
                </a:solidFill>
              </a:rPr>
              <a:t>: info@energycontrol.org</a:t>
            </a:r>
          </a:p>
          <a:p>
            <a:pPr algn="ctr"/>
            <a:r>
              <a:rPr lang="es-ES" sz="1200" dirty="0">
                <a:solidFill>
                  <a:schemeClr val="tx1"/>
                </a:solidFill>
              </a:rPr>
              <a:t>www.energycontrol-international.org</a:t>
            </a:r>
          </a:p>
        </p:txBody>
      </p:sp>
      <p:pic>
        <p:nvPicPr>
          <p:cNvPr id="3" name="Imagen 2"/>
          <p:cNvPicPr>
            <a:picLocks noChangeAspect="1"/>
          </p:cNvPicPr>
          <p:nvPr/>
        </p:nvPicPr>
        <p:blipFill>
          <a:blip r:embed="rId6" cstate="print"/>
          <a:stretch>
            <a:fillRect/>
          </a:stretch>
        </p:blipFill>
        <p:spPr>
          <a:xfrm>
            <a:off x="7630085" y="1366010"/>
            <a:ext cx="3496845" cy="2875790"/>
          </a:xfrm>
          <a:prstGeom prst="rect">
            <a:avLst/>
          </a:prstGeom>
        </p:spPr>
      </p:pic>
      <p:pic>
        <p:nvPicPr>
          <p:cNvPr id="4" name="Imagen 3"/>
          <p:cNvPicPr>
            <a:picLocks noChangeAspect="1"/>
          </p:cNvPicPr>
          <p:nvPr/>
        </p:nvPicPr>
        <p:blipFill>
          <a:blip r:embed="rId7" cstate="print"/>
          <a:stretch>
            <a:fillRect/>
          </a:stretch>
        </p:blipFill>
        <p:spPr>
          <a:xfrm>
            <a:off x="7630085" y="4321370"/>
            <a:ext cx="3922772" cy="1217437"/>
          </a:xfrm>
          <a:prstGeom prst="rect">
            <a:avLst/>
          </a:prstGeom>
        </p:spPr>
      </p:pic>
      <p:pic>
        <p:nvPicPr>
          <p:cNvPr id="5" name="Imagen 4"/>
          <p:cNvPicPr>
            <a:picLocks noChangeAspect="1"/>
          </p:cNvPicPr>
          <p:nvPr/>
        </p:nvPicPr>
        <p:blipFill>
          <a:blip r:embed="rId8" cstate="print"/>
          <a:stretch>
            <a:fillRect/>
          </a:stretch>
        </p:blipFill>
        <p:spPr>
          <a:xfrm>
            <a:off x="4057108" y="3701315"/>
            <a:ext cx="3150000" cy="2491269"/>
          </a:xfrm>
          <a:prstGeom prst="rect">
            <a:avLst/>
          </a:prstGeom>
        </p:spPr>
      </p:pic>
    </p:spTree>
    <p:extLst>
      <p:ext uri="{BB962C8B-B14F-4D97-AF65-F5344CB8AC3E}">
        <p14:creationId xmlns:p14="http://schemas.microsoft.com/office/powerpoint/2010/main" val="931761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981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3600" b="1" dirty="0">
                <a:solidFill>
                  <a:schemeClr val="accent2"/>
                </a:solidFill>
              </a:rPr>
              <a:t>Impacto sobre el grupo objetivo</a:t>
            </a:r>
          </a:p>
        </p:txBody>
      </p:sp>
      <p:pic>
        <p:nvPicPr>
          <p:cNvPr id="8" name="7 Imagen" descr="logo Energy Control vectorizado_Sin trazado.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635008" y="6244147"/>
            <a:ext cx="2111778" cy="531897"/>
          </a:xfrm>
          <a:prstGeom prst="rect">
            <a:avLst/>
          </a:prstGeom>
        </p:spPr>
      </p:pic>
      <p:sp>
        <p:nvSpPr>
          <p:cNvPr id="10" name="9 CuadroTexto"/>
          <p:cNvSpPr txBox="1"/>
          <p:nvPr/>
        </p:nvSpPr>
        <p:spPr>
          <a:xfrm>
            <a:off x="7181749" y="6274400"/>
            <a:ext cx="2990460"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 sz="1200" dirty="0" err="1">
                <a:solidFill>
                  <a:schemeClr val="tx1"/>
                </a:solidFill>
              </a:rPr>
              <a:t>Contact</a:t>
            </a:r>
            <a:r>
              <a:rPr lang="es-ES" sz="1200" dirty="0">
                <a:solidFill>
                  <a:schemeClr val="tx1"/>
                </a:solidFill>
              </a:rPr>
              <a:t>: info@energycontrol.org</a:t>
            </a:r>
          </a:p>
          <a:p>
            <a:pPr algn="ctr"/>
            <a:r>
              <a:rPr lang="es-ES" sz="1200" dirty="0">
                <a:solidFill>
                  <a:schemeClr val="tx1"/>
                </a:solidFill>
              </a:rPr>
              <a:t>www.energycontrol-international.org</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873" y="2924898"/>
            <a:ext cx="6600639" cy="315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1813248" y="1038530"/>
            <a:ext cx="8490857" cy="1754326"/>
          </a:xfrm>
          <a:prstGeom prst="rect">
            <a:avLst/>
          </a:prstGeom>
          <a:noFill/>
        </p:spPr>
        <p:txBody>
          <a:bodyPr wrap="square" rtlCol="0">
            <a:spAutoFit/>
          </a:bodyPr>
          <a:lstStyle/>
          <a:p>
            <a:pPr marL="530225" indent="-530225">
              <a:buFont typeface="Wingdings" pitchFamily="2" charset="2"/>
              <a:buChar char="ü"/>
            </a:pPr>
            <a:r>
              <a:rPr lang="es-ES" dirty="0"/>
              <a:t>Contacto con usuarios de drogas "difíciles de alcanzar": más del 60% de los usuarios dicen que no habrían contactado con los servicios de prevención relacionados con las drogas.</a:t>
            </a:r>
          </a:p>
          <a:p>
            <a:pPr marL="530225" indent="-530225">
              <a:buFont typeface="Wingdings" pitchFamily="2" charset="2"/>
              <a:buChar char="ü"/>
            </a:pPr>
            <a:r>
              <a:rPr lang="es-ES" dirty="0"/>
              <a:t>Excelente evaluación del servicio (9,27). Alta evaluación de la utilidad del servicio (9,31).</a:t>
            </a:r>
          </a:p>
          <a:p>
            <a:pPr marL="530225" indent="-530225">
              <a:buFont typeface="Wingdings" pitchFamily="2" charset="2"/>
              <a:buChar char="ü"/>
            </a:pPr>
            <a:r>
              <a:rPr lang="es-ES" dirty="0"/>
              <a:t>100% de los usuarios recomiendan el servicio a sus amigos. </a:t>
            </a:r>
          </a:p>
        </p:txBody>
      </p:sp>
      <p:pic>
        <p:nvPicPr>
          <p:cNvPr id="7" name="Picture 3"/>
          <p:cNvPicPr>
            <a:picLocks noChangeAspect="1" noChangeArrowheads="1"/>
          </p:cNvPicPr>
          <p:nvPr/>
        </p:nvPicPr>
        <p:blipFill>
          <a:blip r:embed="rId5" cstate="print"/>
          <a:srcRect/>
          <a:stretch>
            <a:fillRect/>
          </a:stretch>
        </p:blipFill>
        <p:spPr bwMode="auto">
          <a:xfrm>
            <a:off x="6827804" y="3211557"/>
            <a:ext cx="1739308" cy="2601232"/>
          </a:xfrm>
          <a:prstGeom prst="rect">
            <a:avLst/>
          </a:prstGeom>
          <a:noFill/>
          <a:ln w="9525">
            <a:noFill/>
            <a:round/>
            <a:headEnd/>
            <a:tailEnd/>
          </a:ln>
        </p:spPr>
      </p:pic>
    </p:spTree>
    <p:extLst>
      <p:ext uri="{BB962C8B-B14F-4D97-AF65-F5344CB8AC3E}">
        <p14:creationId xmlns:p14="http://schemas.microsoft.com/office/powerpoint/2010/main" val="2710814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agen 1"/>
          <p:cNvPicPr>
            <a:picLocks noChangeAspect="1"/>
          </p:cNvPicPr>
          <p:nvPr/>
        </p:nvPicPr>
        <p:blipFill>
          <a:blip r:embed="rId3" cstate="print"/>
          <a:srcRect/>
          <a:stretch>
            <a:fillRect/>
          </a:stretch>
        </p:blipFill>
        <p:spPr bwMode="auto">
          <a:xfrm>
            <a:off x="1374180" y="0"/>
            <a:ext cx="5328592" cy="6858000"/>
          </a:xfrm>
          <a:prstGeom prst="rect">
            <a:avLst/>
          </a:prstGeom>
          <a:noFill/>
          <a:ln w="9525">
            <a:noFill/>
            <a:miter lim="800000"/>
            <a:headEnd/>
            <a:tailEnd/>
          </a:ln>
        </p:spPr>
      </p:pic>
      <p:sp>
        <p:nvSpPr>
          <p:cNvPr id="3" name="QuadreDeText 2"/>
          <p:cNvSpPr txBox="1"/>
          <p:nvPr/>
        </p:nvSpPr>
        <p:spPr>
          <a:xfrm rot="16200000">
            <a:off x="-1749076" y="2914150"/>
            <a:ext cx="5040560" cy="707886"/>
          </a:xfrm>
          <a:prstGeom prst="rect">
            <a:avLst/>
          </a:prstGeom>
          <a:noFill/>
        </p:spPr>
        <p:txBody>
          <a:bodyPr wrap="square" rtlCol="0">
            <a:spAutoFit/>
          </a:bodyPr>
          <a:lstStyle/>
          <a:p>
            <a:pPr algn="ctr"/>
            <a:r>
              <a:rPr lang="ca-ES" sz="2000" b="1" dirty="0">
                <a:solidFill>
                  <a:schemeClr val="accent2"/>
                </a:solidFill>
              </a:rPr>
              <a:t>FOROS EN LA DEEP WEB</a:t>
            </a:r>
          </a:p>
          <a:p>
            <a:pPr algn="ctr"/>
            <a:r>
              <a:rPr lang="ca-ES" sz="2000" b="1" dirty="0">
                <a:solidFill>
                  <a:schemeClr val="accent2"/>
                </a:solidFill>
              </a:rPr>
              <a:t>LA REDUCCIÓN  DE RIESGOS Y DAÑOS</a:t>
            </a:r>
            <a:endParaRPr lang="es-ES" sz="2000" b="1" dirty="0">
              <a:solidFill>
                <a:schemeClr val="accent2"/>
              </a:solidFill>
            </a:endParaRPr>
          </a:p>
        </p:txBody>
      </p:sp>
      <p:sp>
        <p:nvSpPr>
          <p:cNvPr id="2" name="CuadroTexto 1"/>
          <p:cNvSpPr txBox="1"/>
          <p:nvPr/>
        </p:nvSpPr>
        <p:spPr>
          <a:xfrm>
            <a:off x="7137400" y="1346200"/>
            <a:ext cx="3822700" cy="1754326"/>
          </a:xfrm>
          <a:prstGeom prst="rect">
            <a:avLst/>
          </a:prstGeom>
          <a:noFill/>
        </p:spPr>
        <p:txBody>
          <a:bodyPr wrap="square" rtlCol="0">
            <a:spAutoFit/>
          </a:bodyPr>
          <a:lstStyle/>
          <a:p>
            <a:r>
              <a:rPr lang="es-ES" dirty="0"/>
              <a:t>Los hilos referidos a “drogas y salud” registran los índices más elevados de participación.</a:t>
            </a:r>
          </a:p>
          <a:p>
            <a:endParaRPr lang="es-ES" dirty="0"/>
          </a:p>
          <a:p>
            <a:r>
              <a:rPr lang="es-ES" dirty="0"/>
              <a:t>Se expresa agradecimiento y apoyo por el Servicio prestado</a:t>
            </a:r>
          </a:p>
        </p:txBody>
      </p:sp>
      <p:sp>
        <p:nvSpPr>
          <p:cNvPr id="4" name="CuadroTexto 3"/>
          <p:cNvSpPr txBox="1"/>
          <p:nvPr/>
        </p:nvSpPr>
        <p:spPr>
          <a:xfrm>
            <a:off x="7137400" y="3429000"/>
            <a:ext cx="3822700" cy="1477328"/>
          </a:xfrm>
          <a:prstGeom prst="rect">
            <a:avLst/>
          </a:prstGeom>
          <a:noFill/>
          <a:ln>
            <a:solidFill>
              <a:schemeClr val="accent2"/>
            </a:solidFill>
          </a:ln>
        </p:spPr>
        <p:txBody>
          <a:bodyPr wrap="square" rtlCol="0">
            <a:spAutoFit/>
          </a:bodyPr>
          <a:lstStyle/>
          <a:p>
            <a:r>
              <a:rPr lang="es-ES" dirty="0"/>
              <a:t>Internet constituye una herramienta valiosa desde la que trabajar con usuarios de drogas desde una perspectiva de </a:t>
            </a:r>
            <a:r>
              <a:rPr lang="es-ES" dirty="0" err="1"/>
              <a:t>redución</a:t>
            </a:r>
            <a:r>
              <a:rPr lang="es-ES" dirty="0"/>
              <a:t> de daños</a:t>
            </a:r>
          </a:p>
        </p:txBody>
      </p:sp>
    </p:spTree>
    <p:extLst>
      <p:ext uri="{BB962C8B-B14F-4D97-AF65-F5344CB8AC3E}">
        <p14:creationId xmlns:p14="http://schemas.microsoft.com/office/powerpoint/2010/main" val="979592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1981200" y="116632"/>
            <a:ext cx="8229600" cy="634082"/>
          </a:xfrm>
        </p:spPr>
        <p:txBody>
          <a:bodyPr>
            <a:normAutofit fontScale="90000"/>
          </a:bodyPr>
          <a:lstStyle/>
          <a:p>
            <a:r>
              <a:rPr lang="es-ES" altLang="ja-JP" sz="3600" b="1" dirty="0">
                <a:solidFill>
                  <a:schemeClr val="accent2"/>
                </a:solidFill>
              </a:rPr>
              <a:t>Conclusiones y desafíos</a:t>
            </a:r>
            <a:endParaRPr lang="es-ES" sz="3600" b="1" dirty="0">
              <a:solidFill>
                <a:schemeClr val="accent2"/>
              </a:solidFill>
            </a:endParaRPr>
          </a:p>
        </p:txBody>
      </p:sp>
      <p:sp>
        <p:nvSpPr>
          <p:cNvPr id="4" name="Contenidor de contingut 3"/>
          <p:cNvSpPr>
            <a:spLocks noGrp="1"/>
          </p:cNvSpPr>
          <p:nvPr>
            <p:ph sz="half" idx="1"/>
          </p:nvPr>
        </p:nvSpPr>
        <p:spPr>
          <a:xfrm>
            <a:off x="2207568" y="764704"/>
            <a:ext cx="8003232" cy="5805264"/>
          </a:xfrm>
        </p:spPr>
        <p:txBody>
          <a:bodyPr>
            <a:noAutofit/>
          </a:bodyPr>
          <a:lstStyle/>
          <a:p>
            <a:pPr marL="457200" indent="-457200" algn="just">
              <a:spcBef>
                <a:spcPts val="600"/>
              </a:spcBef>
              <a:buFont typeface="+mj-lt"/>
              <a:buAutoNum type="arabicPeriod"/>
            </a:pPr>
            <a:endParaRPr lang="es-ES" sz="2000" b="1" dirty="0">
              <a:solidFill>
                <a:schemeClr val="bg1"/>
              </a:solidFill>
              <a:latin typeface="Arial" pitchFamily="34" charset="0"/>
              <a:cs typeface="Arial" pitchFamily="34" charset="0"/>
            </a:endParaRPr>
          </a:p>
          <a:p>
            <a:pPr marL="457200" indent="-457200" algn="just">
              <a:spcBef>
                <a:spcPts val="600"/>
              </a:spcBef>
              <a:buFont typeface="+mj-lt"/>
              <a:buAutoNum type="arabicPeriod"/>
            </a:pPr>
            <a:r>
              <a:rPr lang="es-ES" sz="2000" b="1" dirty="0">
                <a:latin typeface="Arial" pitchFamily="34" charset="0"/>
                <a:cs typeface="Arial" pitchFamily="34" charset="0"/>
              </a:rPr>
              <a:t>Internet es, cada vez más, un lugar donde obtener información sobre drogas  y donde comprarlas.</a:t>
            </a:r>
          </a:p>
          <a:p>
            <a:pPr marL="457200" indent="-457200" algn="just">
              <a:spcBef>
                <a:spcPts val="600"/>
              </a:spcBef>
              <a:buFont typeface="+mj-lt"/>
              <a:buAutoNum type="arabicPeriod"/>
            </a:pPr>
            <a:r>
              <a:rPr lang="es-ES" sz="2000" b="1" dirty="0">
                <a:latin typeface="Arial" pitchFamily="34" charset="0"/>
                <a:cs typeface="Arial" pitchFamily="34" charset="0"/>
              </a:rPr>
              <a:t>Existe un aumento en el acceso a Internet  y en las transacciones económicas para la comercialización o obtención de drogas.</a:t>
            </a:r>
          </a:p>
          <a:p>
            <a:pPr marL="457200" indent="-457200" algn="just">
              <a:spcBef>
                <a:spcPts val="600"/>
              </a:spcBef>
              <a:buFont typeface="+mj-lt"/>
              <a:buAutoNum type="arabicPeriod"/>
            </a:pPr>
            <a:r>
              <a:rPr lang="es-ES" sz="2000" b="1" dirty="0">
                <a:latin typeface="Arial" pitchFamily="34" charset="0"/>
                <a:cs typeface="Arial" pitchFamily="34" charset="0"/>
              </a:rPr>
              <a:t>Los avances en Internet son difícilmente reversibles.</a:t>
            </a:r>
          </a:p>
          <a:p>
            <a:pPr marL="457200" indent="-457200" algn="just">
              <a:spcBef>
                <a:spcPts val="600"/>
              </a:spcBef>
              <a:buFont typeface="+mj-lt"/>
              <a:buAutoNum type="arabicPeriod"/>
            </a:pPr>
            <a:r>
              <a:rPr lang="es-ES" sz="2000" b="1" dirty="0">
                <a:latin typeface="Arial" pitchFamily="34" charset="0"/>
                <a:cs typeface="Arial" pitchFamily="34" charset="0"/>
              </a:rPr>
              <a:t>Es probable que la compra en </a:t>
            </a:r>
            <a:r>
              <a:rPr lang="es-ES" sz="2000" b="1" dirty="0" err="1">
                <a:latin typeface="Arial" pitchFamily="34" charset="0"/>
                <a:cs typeface="Arial" pitchFamily="34" charset="0"/>
              </a:rPr>
              <a:t>cryptomarkets</a:t>
            </a:r>
            <a:r>
              <a:rPr lang="es-ES" sz="2000" b="1" dirty="0">
                <a:latin typeface="Arial" pitchFamily="34" charset="0"/>
                <a:cs typeface="Arial" pitchFamily="34" charset="0"/>
              </a:rPr>
              <a:t> tenga consecuencias profundas en las redes de distribución de drogas ilegales</a:t>
            </a:r>
          </a:p>
          <a:p>
            <a:pPr marL="457200" indent="-457200" algn="just">
              <a:spcBef>
                <a:spcPts val="600"/>
              </a:spcBef>
              <a:buFont typeface="+mj-lt"/>
              <a:buAutoNum type="arabicPeriod"/>
            </a:pPr>
            <a:r>
              <a:rPr lang="es-ES" sz="2000" b="1" dirty="0">
                <a:latin typeface="Arial" pitchFamily="34" charset="0"/>
                <a:cs typeface="Arial" pitchFamily="34" charset="0"/>
              </a:rPr>
              <a:t>Estos cambios pueden repercutir en la epidemiología, prevención, sociología y legislación sobre drogas de abuso.</a:t>
            </a:r>
          </a:p>
          <a:p>
            <a:pPr marL="457200" indent="-457200" algn="just">
              <a:spcBef>
                <a:spcPts val="600"/>
              </a:spcBef>
              <a:buFont typeface="+mj-lt"/>
              <a:buAutoNum type="arabicPeriod"/>
            </a:pPr>
            <a:r>
              <a:rPr lang="es-ES" sz="2000" b="1" dirty="0">
                <a:latin typeface="Arial" pitchFamily="34" charset="0"/>
                <a:cs typeface="Arial" pitchFamily="34" charset="0"/>
              </a:rPr>
              <a:t>Los programas de Reducción de riesgos y daños cuentan con una posición privilegiada en accesibilidad a estas realidades y sus consumidores.</a:t>
            </a:r>
          </a:p>
        </p:txBody>
      </p:sp>
    </p:spTree>
    <p:extLst>
      <p:ext uri="{BB962C8B-B14F-4D97-AF65-F5344CB8AC3E}">
        <p14:creationId xmlns:p14="http://schemas.microsoft.com/office/powerpoint/2010/main" val="1904591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84634" y="2236736"/>
            <a:ext cx="6684580" cy="1077218"/>
          </a:xfrm>
          <a:prstGeom prst="rect">
            <a:avLst/>
          </a:prstGeom>
          <a:noFill/>
        </p:spPr>
        <p:txBody>
          <a:bodyPr wrap="square" rtlCol="0">
            <a:spAutoFit/>
          </a:bodyPr>
          <a:lstStyle/>
          <a:p>
            <a:r>
              <a:rPr lang="es-ES" sz="3200" dirty="0"/>
              <a:t>2. La introducción del mercado de las NPS</a:t>
            </a:r>
          </a:p>
        </p:txBody>
      </p:sp>
      <p:pic>
        <p:nvPicPr>
          <p:cNvPr id="3" name="2 Imagen" descr="334px-Alpha-Pyrrolidinopentiophenone.svg.png"/>
          <p:cNvPicPr>
            <a:picLocks noChangeAspect="1"/>
          </p:cNvPicPr>
          <p:nvPr/>
        </p:nvPicPr>
        <p:blipFill>
          <a:blip r:embed="rId2" cstate="print"/>
          <a:stretch>
            <a:fillRect/>
          </a:stretch>
        </p:blipFill>
        <p:spPr>
          <a:xfrm>
            <a:off x="7181850" y="508198"/>
            <a:ext cx="3181350" cy="2286000"/>
          </a:xfrm>
          <a:prstGeom prst="rect">
            <a:avLst/>
          </a:prstGeom>
        </p:spPr>
      </p:pic>
      <p:pic>
        <p:nvPicPr>
          <p:cNvPr id="4" name="3 Imagen" descr="556px-Cannabicyclohexanol.svg.png"/>
          <p:cNvPicPr>
            <a:picLocks noChangeAspect="1"/>
          </p:cNvPicPr>
          <p:nvPr/>
        </p:nvPicPr>
        <p:blipFill>
          <a:blip r:embed="rId3" cstate="print"/>
          <a:stretch>
            <a:fillRect/>
          </a:stretch>
        </p:blipFill>
        <p:spPr>
          <a:xfrm rot="846092">
            <a:off x="4178102" y="3937198"/>
            <a:ext cx="5295900" cy="2667000"/>
          </a:xfrm>
          <a:prstGeom prst="rect">
            <a:avLst/>
          </a:prstGeom>
        </p:spPr>
      </p:pic>
      <p:pic>
        <p:nvPicPr>
          <p:cNvPr id="5" name="4 Imagen" descr="584px-PMPPP.svg.png"/>
          <p:cNvPicPr>
            <a:picLocks noChangeAspect="1"/>
          </p:cNvPicPr>
          <p:nvPr/>
        </p:nvPicPr>
        <p:blipFill>
          <a:blip r:embed="rId4" cstate="print"/>
          <a:stretch>
            <a:fillRect/>
          </a:stretch>
        </p:blipFill>
        <p:spPr>
          <a:xfrm>
            <a:off x="692324" y="-304800"/>
            <a:ext cx="5562600" cy="2895600"/>
          </a:xfrm>
          <a:prstGeom prst="rect">
            <a:avLst/>
          </a:prstGeom>
        </p:spPr>
      </p:pic>
      <p:pic>
        <p:nvPicPr>
          <p:cNvPr id="6" name="5 Imagen" descr="585px-JWH018.svg.png"/>
          <p:cNvPicPr>
            <a:picLocks noChangeAspect="1"/>
          </p:cNvPicPr>
          <p:nvPr/>
        </p:nvPicPr>
        <p:blipFill>
          <a:blip r:embed="rId5" cstate="print"/>
          <a:stretch>
            <a:fillRect/>
          </a:stretch>
        </p:blipFill>
        <p:spPr>
          <a:xfrm rot="20022602">
            <a:off x="-1626343" y="2597878"/>
            <a:ext cx="5572125" cy="2867025"/>
          </a:xfrm>
          <a:prstGeom prst="rect">
            <a:avLst/>
          </a:prstGeom>
        </p:spPr>
      </p:pic>
      <p:pic>
        <p:nvPicPr>
          <p:cNvPr id="7" name="6 Imagen" descr="O-1871_structure.png"/>
          <p:cNvPicPr>
            <a:picLocks noChangeAspect="1"/>
          </p:cNvPicPr>
          <p:nvPr/>
        </p:nvPicPr>
        <p:blipFill>
          <a:blip r:embed="rId6" cstate="print">
            <a:clrChange>
              <a:clrFrom>
                <a:srgbClr val="FFFFFF"/>
              </a:clrFrom>
              <a:clrTo>
                <a:srgbClr val="FFFFFF">
                  <a:alpha val="0"/>
                </a:srgbClr>
              </a:clrTo>
            </a:clrChange>
          </a:blip>
          <a:stretch>
            <a:fillRect/>
          </a:stretch>
        </p:blipFill>
        <p:spPr>
          <a:xfrm>
            <a:off x="7485112" y="3644180"/>
            <a:ext cx="5409450" cy="2204864"/>
          </a:xfrm>
          <a:prstGeom prst="rect">
            <a:avLst/>
          </a:prstGeom>
        </p:spPr>
      </p:pic>
    </p:spTree>
    <p:extLst>
      <p:ext uri="{BB962C8B-B14F-4D97-AF65-F5344CB8AC3E}">
        <p14:creationId xmlns:p14="http://schemas.microsoft.com/office/powerpoint/2010/main" val="1587995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1371" y="274638"/>
            <a:ext cx="11425269" cy="1143000"/>
          </a:xfrm>
        </p:spPr>
        <p:txBody>
          <a:bodyPr vert="horz" lIns="91440" tIns="45720" rIns="91440" bIns="45720" rtlCol="0" anchor="t">
            <a:normAutofit/>
          </a:bodyPr>
          <a:lstStyle/>
          <a:p>
            <a:r>
              <a:rPr lang="es-ES" sz="3200" b="1" dirty="0" smtClean="0">
                <a:solidFill>
                  <a:schemeClr val="accent2"/>
                </a:solidFill>
              </a:rPr>
              <a:t>NUEVAS </a:t>
            </a:r>
            <a:r>
              <a:rPr lang="es-ES" sz="3200" b="1" dirty="0">
                <a:solidFill>
                  <a:schemeClr val="accent2"/>
                </a:solidFill>
              </a:rPr>
              <a:t>SUSTANCIAS PSICOTRÓPICAS (NPS)</a:t>
            </a:r>
          </a:p>
        </p:txBody>
      </p:sp>
      <p:pic>
        <p:nvPicPr>
          <p:cNvPr id="6148" name="Picture 2" descr="EMCDDA Home"/>
          <p:cNvPicPr>
            <a:picLocks noChangeAspect="1" noChangeArrowheads="1"/>
          </p:cNvPicPr>
          <p:nvPr/>
        </p:nvPicPr>
        <p:blipFill>
          <a:blip r:embed="rId2" cstate="print"/>
          <a:srcRect/>
          <a:stretch>
            <a:fillRect/>
          </a:stretch>
        </p:blipFill>
        <p:spPr bwMode="auto">
          <a:xfrm>
            <a:off x="7344834" y="5805488"/>
            <a:ext cx="3797300" cy="666750"/>
          </a:xfrm>
          <a:prstGeom prst="rect">
            <a:avLst/>
          </a:prstGeom>
          <a:noFill/>
          <a:ln w="9525">
            <a:noFill/>
            <a:miter lim="800000"/>
            <a:headEnd/>
            <a:tailEnd/>
          </a:ln>
        </p:spPr>
      </p:pic>
      <p:sp>
        <p:nvSpPr>
          <p:cNvPr id="6" name="5 CuadroTexto"/>
          <p:cNvSpPr txBox="1"/>
          <p:nvPr/>
        </p:nvSpPr>
        <p:spPr>
          <a:xfrm>
            <a:off x="911424" y="1844824"/>
            <a:ext cx="10369152" cy="1938992"/>
          </a:xfrm>
          <a:prstGeom prst="rect">
            <a:avLst/>
          </a:prstGeom>
          <a:noFill/>
        </p:spPr>
        <p:txBody>
          <a:bodyPr wrap="square" rtlCol="0">
            <a:spAutoFit/>
          </a:bodyPr>
          <a:lstStyle/>
          <a:p>
            <a:r>
              <a:rPr lang="es-ES" sz="2400" dirty="0">
                <a:latin typeface="Arial" pitchFamily="34" charset="0"/>
                <a:cs typeface="Arial" pitchFamily="34" charset="0"/>
              </a:rPr>
              <a:t>Una </a:t>
            </a:r>
            <a:r>
              <a:rPr lang="es-ES" sz="2400" b="1" dirty="0">
                <a:latin typeface="Arial" pitchFamily="34" charset="0"/>
                <a:cs typeface="Arial" pitchFamily="34" charset="0"/>
              </a:rPr>
              <a:t>Nueva Sustancia Psicotrópica </a:t>
            </a:r>
            <a:r>
              <a:rPr lang="es-ES" sz="2400" dirty="0">
                <a:latin typeface="Arial" pitchFamily="34" charset="0"/>
                <a:cs typeface="Arial" pitchFamily="34" charset="0"/>
              </a:rPr>
              <a:t>se define como "un nuevo estupefaciente o psicotrópico, en forma pura o en preparación, que no está controlado por las convenciones de drogas de Naciones Unidas, pero que puede suponer una amenaza para la salud pública de gravedad similar a la planteada por las sustancias enumeradas en estas convenciones”.</a:t>
            </a:r>
          </a:p>
        </p:txBody>
      </p:sp>
    </p:spTree>
    <p:extLst>
      <p:ext uri="{BB962C8B-B14F-4D97-AF65-F5344CB8AC3E}">
        <p14:creationId xmlns:p14="http://schemas.microsoft.com/office/powerpoint/2010/main" val="33788908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6" name="Picture 4"/>
          <p:cNvPicPr>
            <a:picLocks noChangeAspect="1" noChangeArrowheads="1"/>
          </p:cNvPicPr>
          <p:nvPr/>
        </p:nvPicPr>
        <p:blipFill>
          <a:blip r:embed="rId3" cstate="print"/>
          <a:srcRect r="3658"/>
          <a:stretch>
            <a:fillRect/>
          </a:stretch>
        </p:blipFill>
        <p:spPr bwMode="auto">
          <a:xfrm>
            <a:off x="623393" y="980729"/>
            <a:ext cx="2398865" cy="1584176"/>
          </a:xfrm>
          <a:prstGeom prst="rect">
            <a:avLst/>
          </a:prstGeom>
          <a:noFill/>
          <a:ln w="9525">
            <a:noFill/>
            <a:round/>
            <a:headEnd/>
            <a:tailEnd/>
          </a:ln>
        </p:spPr>
      </p:pic>
      <p:pic>
        <p:nvPicPr>
          <p:cNvPr id="7172" name="Picture 10"/>
          <p:cNvPicPr>
            <a:picLocks noChangeAspect="1" noChangeArrowheads="1"/>
          </p:cNvPicPr>
          <p:nvPr/>
        </p:nvPicPr>
        <p:blipFill>
          <a:blip r:embed="rId4" cstate="print"/>
          <a:srcRect/>
          <a:stretch>
            <a:fillRect/>
          </a:stretch>
        </p:blipFill>
        <p:spPr bwMode="auto">
          <a:xfrm>
            <a:off x="7440149" y="1340768"/>
            <a:ext cx="1536104" cy="1503336"/>
          </a:xfrm>
          <a:prstGeom prst="rect">
            <a:avLst/>
          </a:prstGeom>
          <a:noFill/>
          <a:ln w="9525">
            <a:noFill/>
            <a:round/>
            <a:headEnd/>
            <a:tailEnd/>
          </a:ln>
        </p:spPr>
      </p:pic>
      <p:sp>
        <p:nvSpPr>
          <p:cNvPr id="14341" name="Rectangle 13"/>
          <p:cNvSpPr>
            <a:spLocks noChangeArrowheads="1"/>
          </p:cNvSpPr>
          <p:nvPr/>
        </p:nvSpPr>
        <p:spPr bwMode="auto">
          <a:xfrm>
            <a:off x="527051" y="0"/>
            <a:ext cx="11425767" cy="908050"/>
          </a:xfrm>
          <a:prstGeom prst="rect">
            <a:avLst/>
          </a:prstGeom>
          <a:noFill/>
          <a:ln w="9525">
            <a:noFill/>
            <a:miter lim="800000"/>
            <a:headEnd/>
            <a:tailEnd/>
          </a:ln>
        </p:spPr>
        <p:txBody>
          <a:bodyPr anchor="ctr"/>
          <a:lstStyle/>
          <a:p>
            <a:pPr fontAlgn="auto">
              <a:spcBef>
                <a:spcPts val="0"/>
              </a:spcBef>
              <a:spcAft>
                <a:spcPts val="0"/>
              </a:spcAft>
              <a:defRPr/>
            </a:pPr>
            <a:r>
              <a:rPr lang="es-ES" sz="3200" b="1" dirty="0">
                <a:solidFill>
                  <a:schemeClr val="accent2"/>
                </a:solidFill>
                <a:latin typeface="+mj-lt"/>
                <a:ea typeface="+mj-ea"/>
                <a:cs typeface="+mj-cs"/>
              </a:rPr>
              <a:t>¿DE DÓNDE SALEN? ¿SON “NUEVAS”?</a:t>
            </a:r>
          </a:p>
        </p:txBody>
      </p:sp>
      <p:sp>
        <p:nvSpPr>
          <p:cNvPr id="7174" name="Text Box 17"/>
          <p:cNvSpPr txBox="1">
            <a:spLocks noChangeArrowheads="1"/>
          </p:cNvSpPr>
          <p:nvPr/>
        </p:nvSpPr>
        <p:spPr bwMode="auto">
          <a:xfrm>
            <a:off x="3215680" y="692696"/>
            <a:ext cx="3353482" cy="584775"/>
          </a:xfrm>
          <a:prstGeom prst="rect">
            <a:avLst/>
          </a:prstGeom>
          <a:noFill/>
          <a:ln w="9525">
            <a:noFill/>
            <a:miter lim="800000"/>
            <a:headEnd/>
            <a:tailEnd/>
          </a:ln>
        </p:spPr>
        <p:txBody>
          <a:bodyPr wrap="none">
            <a:spAutoFit/>
          </a:bodyPr>
          <a:lstStyle/>
          <a:p>
            <a:r>
              <a:rPr lang="es-ES" b="1" dirty="0" err="1">
                <a:solidFill>
                  <a:srgbClr val="FF6600"/>
                </a:solidFill>
                <a:latin typeface="Calibri" pitchFamily="34" charset="0"/>
              </a:rPr>
              <a:t>Fenetilaminas</a:t>
            </a:r>
            <a:endParaRPr lang="es-ES" b="1" dirty="0">
              <a:solidFill>
                <a:srgbClr val="FF6600"/>
              </a:solidFill>
              <a:latin typeface="Calibri" pitchFamily="34" charset="0"/>
            </a:endParaRPr>
          </a:p>
          <a:p>
            <a:r>
              <a:rPr lang="es-ES" sz="1400" b="1" dirty="0" err="1">
                <a:latin typeface="Calibri" pitchFamily="34" charset="0"/>
              </a:rPr>
              <a:t>Phenethylamines</a:t>
            </a:r>
            <a:r>
              <a:rPr lang="es-ES" sz="1400" b="1" dirty="0">
                <a:latin typeface="Calibri" pitchFamily="34" charset="0"/>
              </a:rPr>
              <a:t> I </a:t>
            </a:r>
            <a:r>
              <a:rPr lang="es-ES" sz="1400" b="1" dirty="0" err="1">
                <a:latin typeface="Calibri" pitchFamily="34" charset="0"/>
              </a:rPr>
              <a:t>Have</a:t>
            </a:r>
            <a:r>
              <a:rPr lang="es-ES" sz="1400" b="1" dirty="0">
                <a:latin typeface="Calibri" pitchFamily="34" charset="0"/>
              </a:rPr>
              <a:t> </a:t>
            </a:r>
            <a:r>
              <a:rPr lang="es-ES" sz="1400" b="1" dirty="0" err="1">
                <a:latin typeface="Calibri" pitchFamily="34" charset="0"/>
              </a:rPr>
              <a:t>Known</a:t>
            </a:r>
            <a:r>
              <a:rPr lang="es-ES" sz="1400" b="1" dirty="0">
                <a:latin typeface="Calibri" pitchFamily="34" charset="0"/>
              </a:rPr>
              <a:t> And </a:t>
            </a:r>
            <a:r>
              <a:rPr lang="es-ES" sz="1400" b="1" dirty="0" err="1">
                <a:latin typeface="Calibri" pitchFamily="34" charset="0"/>
              </a:rPr>
              <a:t>Loved</a:t>
            </a:r>
            <a:endParaRPr lang="es-ES" sz="1400" b="1" dirty="0">
              <a:latin typeface="Calibri" pitchFamily="34" charset="0"/>
            </a:endParaRPr>
          </a:p>
        </p:txBody>
      </p:sp>
      <p:grpSp>
        <p:nvGrpSpPr>
          <p:cNvPr id="2" name="Group 19"/>
          <p:cNvGrpSpPr>
            <a:grpSpLocks/>
          </p:cNvGrpSpPr>
          <p:nvPr/>
        </p:nvGrpSpPr>
        <p:grpSpPr bwMode="auto">
          <a:xfrm>
            <a:off x="4367808" y="1052737"/>
            <a:ext cx="3263901" cy="2160587"/>
            <a:chOff x="2677" y="1026"/>
            <a:chExt cx="1542" cy="1361"/>
          </a:xfrm>
        </p:grpSpPr>
        <p:sp>
          <p:nvSpPr>
            <p:cNvPr id="7185" name="Picture 6"/>
            <p:cNvSpPr>
              <a:spLocks noChangeAspect="1" noChangeArrowheads="1"/>
            </p:cNvSpPr>
            <p:nvPr/>
          </p:nvSpPr>
          <p:spPr bwMode="auto">
            <a:xfrm>
              <a:off x="2677" y="1026"/>
              <a:ext cx="1018" cy="1361"/>
            </a:xfrm>
            <a:prstGeom prst="rect">
              <a:avLst/>
            </a:prstGeom>
            <a:noFill/>
            <a:ln w="9525">
              <a:noFill/>
              <a:round/>
              <a:headEnd/>
              <a:tailEnd/>
            </a:ln>
          </p:spPr>
          <p:txBody>
            <a:bodyPr/>
            <a:lstStyle/>
            <a:p>
              <a:endParaRPr lang="ca-ES">
                <a:latin typeface="Calibri" pitchFamily="34" charset="0"/>
              </a:endParaRPr>
            </a:p>
          </p:txBody>
        </p:sp>
        <p:sp>
          <p:nvSpPr>
            <p:cNvPr id="7186" name="Rectangle 18"/>
            <p:cNvSpPr>
              <a:spLocks noChangeArrowheads="1"/>
            </p:cNvSpPr>
            <p:nvPr/>
          </p:nvSpPr>
          <p:spPr bwMode="auto">
            <a:xfrm>
              <a:off x="2970" y="1162"/>
              <a:ext cx="1249" cy="1180"/>
            </a:xfrm>
            <a:prstGeom prst="rect">
              <a:avLst/>
            </a:prstGeom>
            <a:noFill/>
            <a:ln w="9525">
              <a:noFill/>
              <a:miter lim="800000"/>
              <a:headEnd/>
              <a:tailEnd/>
            </a:ln>
          </p:spPr>
          <p:txBody>
            <a:bodyPr/>
            <a:lstStyle/>
            <a:p>
              <a:pPr marL="342900" indent="-342900">
                <a:spcBef>
                  <a:spcPct val="20000"/>
                </a:spcBef>
                <a:spcAft>
                  <a:spcPct val="20000"/>
                </a:spcAft>
                <a:buFontTx/>
                <a:buBlip>
                  <a:blip r:embed="rId5"/>
                </a:buBlip>
              </a:pPr>
              <a:r>
                <a:rPr lang="es-ES" sz="1300" dirty="0">
                  <a:latin typeface="Calibri" pitchFamily="34" charset="0"/>
                </a:rPr>
                <a:t>Efectos </a:t>
              </a:r>
              <a:r>
                <a:rPr lang="es-ES" sz="1300" dirty="0" err="1">
                  <a:latin typeface="Calibri" pitchFamily="34" charset="0"/>
                </a:rPr>
                <a:t>psiquedélicos</a:t>
              </a:r>
              <a:endParaRPr lang="es-ES" sz="1300" dirty="0">
                <a:latin typeface="Calibri" pitchFamily="34" charset="0"/>
              </a:endParaRPr>
            </a:p>
            <a:p>
              <a:pPr marL="342900" indent="-342900">
                <a:spcBef>
                  <a:spcPct val="20000"/>
                </a:spcBef>
                <a:spcAft>
                  <a:spcPct val="20000"/>
                </a:spcAft>
                <a:buFontTx/>
                <a:buBlip>
                  <a:blip r:embed="rId5"/>
                </a:buBlip>
              </a:pPr>
              <a:r>
                <a:rPr lang="es-ES" sz="1300" dirty="0">
                  <a:latin typeface="Calibri" pitchFamily="34" charset="0"/>
                </a:rPr>
                <a:t>Amplificadores de emociones</a:t>
              </a:r>
            </a:p>
            <a:p>
              <a:pPr marL="342900" indent="-342900">
                <a:spcBef>
                  <a:spcPct val="20000"/>
                </a:spcBef>
                <a:spcAft>
                  <a:spcPct val="20000"/>
                </a:spcAft>
                <a:buFontTx/>
                <a:buBlip>
                  <a:blip r:embed="rId5"/>
                </a:buBlip>
              </a:pPr>
              <a:r>
                <a:rPr lang="es-ES" sz="1300" dirty="0">
                  <a:latin typeface="Calibri" pitchFamily="34" charset="0"/>
                </a:rPr>
                <a:t>Efectos estimulantes</a:t>
              </a:r>
            </a:p>
            <a:p>
              <a:pPr marL="342900" indent="-342900">
                <a:spcBef>
                  <a:spcPct val="20000"/>
                </a:spcBef>
                <a:spcAft>
                  <a:spcPct val="20000"/>
                </a:spcAft>
                <a:buFontTx/>
                <a:buBlip>
                  <a:blip r:embed="rId5"/>
                </a:buBlip>
              </a:pPr>
              <a:r>
                <a:rPr lang="es-ES" sz="1300" dirty="0">
                  <a:latin typeface="Calibri" pitchFamily="34" charset="0"/>
                </a:rPr>
                <a:t>Ejemplos:</a:t>
              </a:r>
            </a:p>
            <a:p>
              <a:pPr marL="742950" lvl="1" indent="-285750">
                <a:spcBef>
                  <a:spcPct val="20000"/>
                </a:spcBef>
                <a:spcAft>
                  <a:spcPct val="20000"/>
                </a:spcAft>
                <a:buFontTx/>
                <a:buBlip>
                  <a:blip r:embed="rId5"/>
                </a:buBlip>
              </a:pPr>
              <a:r>
                <a:rPr lang="es-ES" sz="1300" dirty="0" err="1">
                  <a:latin typeface="Calibri" pitchFamily="34" charset="0"/>
                </a:rPr>
                <a:t>Mescalina</a:t>
              </a:r>
              <a:endParaRPr lang="es-ES" sz="1300" dirty="0">
                <a:latin typeface="Calibri" pitchFamily="34" charset="0"/>
              </a:endParaRPr>
            </a:p>
            <a:p>
              <a:pPr marL="742950" lvl="1" indent="-285750">
                <a:spcBef>
                  <a:spcPct val="20000"/>
                </a:spcBef>
                <a:spcAft>
                  <a:spcPct val="20000"/>
                </a:spcAft>
                <a:buFontTx/>
                <a:buBlip>
                  <a:blip r:embed="rId5"/>
                </a:buBlip>
              </a:pPr>
              <a:r>
                <a:rPr lang="es-ES" sz="1300" dirty="0">
                  <a:latin typeface="Calibri" pitchFamily="34" charset="0"/>
                </a:rPr>
                <a:t>MDMA</a:t>
              </a:r>
            </a:p>
          </p:txBody>
        </p:sp>
      </p:grpSp>
      <p:sp>
        <p:nvSpPr>
          <p:cNvPr id="7176" name="Rectangle 22"/>
          <p:cNvSpPr>
            <a:spLocks noChangeArrowheads="1"/>
          </p:cNvSpPr>
          <p:nvPr/>
        </p:nvSpPr>
        <p:spPr bwMode="auto">
          <a:xfrm>
            <a:off x="9072331" y="1268760"/>
            <a:ext cx="3119669" cy="1873250"/>
          </a:xfrm>
          <a:prstGeom prst="rect">
            <a:avLst/>
          </a:prstGeom>
          <a:noFill/>
          <a:ln w="9525">
            <a:noFill/>
            <a:miter lim="800000"/>
            <a:headEnd/>
            <a:tailEnd/>
          </a:ln>
        </p:spPr>
        <p:txBody>
          <a:bodyPr/>
          <a:lstStyle/>
          <a:p>
            <a:pPr marL="342900" indent="-342900">
              <a:spcBef>
                <a:spcPct val="20000"/>
              </a:spcBef>
              <a:spcAft>
                <a:spcPct val="20000"/>
              </a:spcAft>
              <a:buFontTx/>
              <a:buBlip>
                <a:blip r:embed="rId5"/>
              </a:buBlip>
            </a:pPr>
            <a:r>
              <a:rPr lang="es-ES" sz="1300" dirty="0" err="1">
                <a:latin typeface="Calibri" pitchFamily="34" charset="0"/>
              </a:rPr>
              <a:t>May.</a:t>
            </a:r>
            <a:r>
              <a:rPr lang="es-ES" sz="1300" dirty="0">
                <a:latin typeface="Calibri" pitchFamily="34" charset="0"/>
              </a:rPr>
              <a:t> efectos </a:t>
            </a:r>
            <a:r>
              <a:rPr lang="es-ES" sz="1300" dirty="0" err="1">
                <a:latin typeface="Calibri" pitchFamily="34" charset="0"/>
              </a:rPr>
              <a:t>psiquedélicos</a:t>
            </a:r>
            <a:r>
              <a:rPr lang="es-ES" sz="1300" dirty="0">
                <a:latin typeface="Calibri" pitchFamily="34" charset="0"/>
              </a:rPr>
              <a:t>.</a:t>
            </a:r>
          </a:p>
          <a:p>
            <a:pPr marL="342900" indent="-342900">
              <a:spcBef>
                <a:spcPct val="20000"/>
              </a:spcBef>
              <a:spcAft>
                <a:spcPct val="20000"/>
              </a:spcAft>
              <a:buFontTx/>
              <a:buBlip>
                <a:blip r:embed="rId5"/>
              </a:buBlip>
            </a:pPr>
            <a:r>
              <a:rPr lang="es-ES" sz="1300" dirty="0">
                <a:latin typeface="Calibri" pitchFamily="34" charset="0"/>
              </a:rPr>
              <a:t>Excepción un poco estimulante o </a:t>
            </a:r>
            <a:r>
              <a:rPr lang="es-ES" sz="1300" dirty="0" err="1">
                <a:latin typeface="Calibri" pitchFamily="34" charset="0"/>
              </a:rPr>
              <a:t>empatógena</a:t>
            </a:r>
            <a:r>
              <a:rPr lang="es-ES" sz="1300" dirty="0">
                <a:latin typeface="Calibri" pitchFamily="34" charset="0"/>
              </a:rPr>
              <a:t>.</a:t>
            </a:r>
          </a:p>
          <a:p>
            <a:pPr marL="342900" indent="-342900">
              <a:spcBef>
                <a:spcPct val="20000"/>
              </a:spcBef>
              <a:spcAft>
                <a:spcPct val="20000"/>
              </a:spcAft>
              <a:buFontTx/>
              <a:buBlip>
                <a:blip r:embed="rId5"/>
              </a:buBlip>
            </a:pPr>
            <a:r>
              <a:rPr lang="es-ES" sz="1300" dirty="0">
                <a:latin typeface="Calibri" pitchFamily="34" charset="0"/>
              </a:rPr>
              <a:t>Ejemplos:</a:t>
            </a:r>
          </a:p>
          <a:p>
            <a:pPr marL="742950" lvl="1" indent="-285750">
              <a:spcBef>
                <a:spcPct val="20000"/>
              </a:spcBef>
              <a:spcAft>
                <a:spcPct val="20000"/>
              </a:spcAft>
              <a:buFontTx/>
              <a:buBlip>
                <a:blip r:embed="rId5"/>
              </a:buBlip>
            </a:pPr>
            <a:r>
              <a:rPr lang="es-ES" sz="1300" dirty="0">
                <a:latin typeface="Calibri" pitchFamily="34" charset="0"/>
              </a:rPr>
              <a:t>LSD-25</a:t>
            </a:r>
          </a:p>
          <a:p>
            <a:pPr marL="742950" lvl="1" indent="-285750">
              <a:spcBef>
                <a:spcPct val="20000"/>
              </a:spcBef>
              <a:spcAft>
                <a:spcPct val="20000"/>
              </a:spcAft>
              <a:buFontTx/>
              <a:buBlip>
                <a:blip r:embed="rId5"/>
              </a:buBlip>
            </a:pPr>
            <a:r>
              <a:rPr lang="es-ES" sz="1300" dirty="0" err="1">
                <a:latin typeface="Calibri" pitchFamily="34" charset="0"/>
              </a:rPr>
              <a:t>Psilocina</a:t>
            </a:r>
            <a:r>
              <a:rPr lang="es-ES" sz="1300" dirty="0">
                <a:latin typeface="Calibri" pitchFamily="34" charset="0"/>
              </a:rPr>
              <a:t> (hongos</a:t>
            </a:r>
            <a:r>
              <a:rPr lang="es-ES" sz="1300" dirty="0">
                <a:solidFill>
                  <a:schemeClr val="bg1"/>
                </a:solidFill>
                <a:latin typeface="Calibri" pitchFamily="34" charset="0"/>
              </a:rPr>
              <a:t>)</a:t>
            </a:r>
          </a:p>
        </p:txBody>
      </p:sp>
      <p:sp>
        <p:nvSpPr>
          <p:cNvPr id="7177" name="Text Box 23"/>
          <p:cNvSpPr txBox="1">
            <a:spLocks noChangeArrowheads="1"/>
          </p:cNvSpPr>
          <p:nvPr/>
        </p:nvSpPr>
        <p:spPr bwMode="auto">
          <a:xfrm>
            <a:off x="7344139" y="692696"/>
            <a:ext cx="2945550" cy="584775"/>
          </a:xfrm>
          <a:prstGeom prst="rect">
            <a:avLst/>
          </a:prstGeom>
          <a:noFill/>
          <a:ln w="9525">
            <a:noFill/>
            <a:miter lim="800000"/>
            <a:headEnd/>
            <a:tailEnd/>
          </a:ln>
        </p:spPr>
        <p:txBody>
          <a:bodyPr wrap="none">
            <a:spAutoFit/>
          </a:bodyPr>
          <a:lstStyle/>
          <a:p>
            <a:r>
              <a:rPr lang="es-ES" b="1" dirty="0" err="1">
                <a:solidFill>
                  <a:srgbClr val="FF6600"/>
                </a:solidFill>
                <a:latin typeface="Calibri" pitchFamily="34" charset="0"/>
              </a:rPr>
              <a:t>Triptaminas</a:t>
            </a:r>
            <a:endParaRPr lang="es-ES" b="1" dirty="0">
              <a:solidFill>
                <a:srgbClr val="FF6600"/>
              </a:solidFill>
              <a:latin typeface="Calibri" pitchFamily="34" charset="0"/>
            </a:endParaRPr>
          </a:p>
          <a:p>
            <a:r>
              <a:rPr lang="es-ES" sz="1400" b="1" dirty="0" err="1">
                <a:latin typeface="Calibri" pitchFamily="34" charset="0"/>
              </a:rPr>
              <a:t>Triptamines</a:t>
            </a:r>
            <a:r>
              <a:rPr lang="es-ES" sz="1400" b="1" dirty="0">
                <a:latin typeface="Calibri" pitchFamily="34" charset="0"/>
              </a:rPr>
              <a:t> I </a:t>
            </a:r>
            <a:r>
              <a:rPr lang="es-ES" sz="1400" b="1" dirty="0" err="1">
                <a:latin typeface="Calibri" pitchFamily="34" charset="0"/>
              </a:rPr>
              <a:t>Have</a:t>
            </a:r>
            <a:r>
              <a:rPr lang="es-ES" sz="1400" b="1" dirty="0">
                <a:latin typeface="Calibri" pitchFamily="34" charset="0"/>
              </a:rPr>
              <a:t> </a:t>
            </a:r>
            <a:r>
              <a:rPr lang="es-ES" sz="1400" b="1" dirty="0" err="1">
                <a:latin typeface="Calibri" pitchFamily="34" charset="0"/>
              </a:rPr>
              <a:t>Known</a:t>
            </a:r>
            <a:r>
              <a:rPr lang="es-ES" sz="1400" b="1" dirty="0">
                <a:latin typeface="Calibri" pitchFamily="34" charset="0"/>
              </a:rPr>
              <a:t> And </a:t>
            </a:r>
            <a:r>
              <a:rPr lang="es-ES" sz="1400" b="1" dirty="0" err="1">
                <a:latin typeface="Calibri" pitchFamily="34" charset="0"/>
              </a:rPr>
              <a:t>Loved</a:t>
            </a:r>
            <a:endParaRPr lang="es-ES" sz="1400" b="1" dirty="0">
              <a:latin typeface="Calibri" pitchFamily="34" charset="0"/>
            </a:endParaRPr>
          </a:p>
        </p:txBody>
      </p:sp>
      <p:sp>
        <p:nvSpPr>
          <p:cNvPr id="7180" name="AutoShape 15" descr="data:image/jpeg;base64,/9j/4AAQSkZJRgABAQAAAQABAAD/2wCEAAkGBhQQDxQQEBQQFRAPEBAPFRAUFBAUDxQQFBAVFBQQFRUXHCYeFxkjGRYUHy8gIycpLCwtFx4xNTAqOCYrLCkBCQoKDgwOGg8PGSokHyQsKiwpKSksLSkpLCktLCwpKSksLCkpLCwsLC8sMCkpKS8pKS8sLCwpLCkpKSwsKSwtLP/AABEIARIAuAMBIgACEQEDEQH/xAAcAAACAgMBAQAAAAAAAAAAAAAAAQMEAgUGBwj/xABDEAACAgECAwYDBAYIBAcAAAABAgADEQQSBSExBhMiQVFhFHGBIzJCkQdSYnKhshUWJHOCscHhktHS8DNEU1Rjk6P/xAAaAQEBAQEBAQEAAAAAAAAAAAAAAQIDBAUG/8QAMBEAAgIBAgUBBQgDAAAAAAAAAAECEQMhMQQSE0FRYSIykaGxBVJxgcHR8PEjQmL/2gAMAwEAAhEDEQA/ANfw9s01n1rr/kEsStwz/wACr+6r/kEuJXn5T9JH3UfkJL2mYgZgElgLMkr9I5iqBGiYkoQyVK5IK/Wc3I7KBAKpmK/aThY9slm1EhCTLu5JtjC+0lloi7uHdyZV9plt9pLLRW7uI1ywV+cwMtkogNftMDVLURQS2TlKbJIjV6f7S8UkbV5mlI5uBU7r1kbLiWmXEitXlNJnOUSGEITZyCEIQCLSD7NP7tP5BLqSroVyif3afyiXq0zMdkdkvaY0T1k6JBF85IJzbO6VAqzMLGqTOYbNpC2xgTJEJ5CTHREDJI+kw5JbnRRb2K8JYGn+Zknw3tM9RG1iZThLnw3sP4RNp/aTqIvRZUiKyyaB75kTVGaU0zDxtEJrmBXEmhN2c6IJiwkzVyMiaMtEJEhdMS0VkRmkzDRTtr85FLbLiV7FwZ1TPPKNGEIQmjmPhy/ZJ7on8omwRfKUuHD7Ov8AcT+UTYJOL2PXFaskxJK185go5yac2dUgkyU+v5QpTz/KXaqsdes4Sn2R6YQ7sxqp+klCCOE5HYIRqpPQEyQaVv1T/l/nFlqyKElOlb9U/wCf+UjK465gUIiRPpwen+0lhBDX3UEfKQkTHjvarTaPw3v4mGRWoLPj1wOg9zMdLq67qlupYNU45HzU+asPIg+U6wn2OOTG1qZzF1zMoTscCuRImEs2LILBzm0c2isxkVvT5SazrK7t1E6o88iOEITZxJOHH7Ov9xP5RL4mt4e32aD9hP5RL6tOL2PUnqW6+slUSGoyes8xOUj0RLunT+EsSPT9PrJJ5D3DVSTgdTL9OhA+9zP8ItBWAM+Zz88D/eW5zlI6xj3Eq46co4QnM6BMXAxz6fLMocd4/ToqTdqG2qOQHV3bGQir5n/s4nj/ABD9LesbUd7UVrqXIXTlQyFf2z1ZvcEe0jdGlFyPSe0/abS6EA2WeNulKgtYR67fwj54nF9o/wBKaCvbotxsYc7XXATn5KfvN/D5zzriPEX1Fr3XMWssbczHzP8AoAOQEq5keR7GlhjuybV6x7XayxmZ3OWZjkkzBbmA2hmCnmQCcH6SOE52dTpuyfbBtKwrtLNp2PMcyaz+svt6iem6PX13JvqdXX1U5+hHUH2M8Mk+k1j1NvqZkYfiUkH5e89GPO4aM8mbhlPVaM9wskNk4XhH6R2AC6lNw/8AUTAb6r0P0xOu0PFK9Qu+lwy+fkw9iDzE9+PJGezPmZcU4e8jOzrKth5yxY3UyrPXE8E2EIQmjkR6NsIn7ifyCXkbzmu0D5prPrWn8olpHx8pirSOt1JmyqeWVOZp7uIpSu6x1VPUnHP29fpNZxXt3TTXmlltsbooJ2j9pj/pPPNxjuz2YoynsjtP6RSsbrHRFP4nYKufmZy3aD9KNVJ2aVRc3nYSRUPYeb/TA955lxLitmps7y5izeX6qj0UdAJUnzZ5fun2YYKXtG3v7V6h9SNX3ri5TlSvJVHkir02+3n55np3Z/8ATJQ6BdYGqtGAXRS9LftYHiX5YM8ZhOKkzu4pn0Nqv0j6Cu5aTqFLNjxqC9K7sY3WDkOv088S9xztVp9HR39tiFSMoqsrPYfIIAefz6CfNcJrmM9NG67T9qLdfebrTyGQlQJ2Vp+qPf1PnNMTFCYN7bBCEUAIQhACEI4ApNpdY9Th62KsPMf5H1HsZDCE6I0nudtwntuHATUYVuneD7p/eH4fn0+U6RHB6EH5EH68p5LMlsI6Ej5Eie7HxkoqpKz5ub7OhN3F0etQnEcL7augC3L3gHLeMCzHv5N/CE9seKxNXdHzZcDmi6Ss6Ds9xhLaVUEB0C1lSRuOFHMeoMqdoO1Iq+zpKtaDgnGVUeY9z7ThwYp4Hxk+TlW/k+qvs/H1Od7eCxrNc9zbrGLH36D5DoJXhCeNu9WfQSSVIIQhBQhCEAIQhACEIQQUcIQAijhACKOEAUI4QBQxHCAKEIQBwiEcFCEJPptDZacV12OcgYRGY5JwByHqRAIIptf6rav/ANrq/wD6bv8AplLVaCyptttdiMc+F0dScdcBhzghBCIRwAhN52g7NfDDcHYqRU67lA3V2qShyDybwkFcciD1xNHIblFxdMIRxSmQijigg4RRwBRwigBCEIAQhCAEIQgDEtaDQm0k9ETG5vTOcADzJwcD2PpKs6LgqhtLt5DGq8TeeHpG3542WfmZmTaVo9HDY45MqjLY2fAlrrB7nTG24Akl/FWiD8Rxj8zhRjp5i1rO0VhyLNZQg3btlT3OB6KFoBTAwOU5DifGWu8C+CgHK0g+H2Z/139z9MDlKEyoPuz0ZOKxp1igq9dX+x27drAGJ+O1O7cW3LQwySApbJcHoq9ZKvazc6P8bWXr3bWv09m5SwKkhu7fyPrNDwNN+lurAG57a1zyyd1V2wE+m5QfzM5/MqSvv8WZlnmoqTUWn/yv2O/4jY+tXBTSXgjJfTd02pB6k552Z5dCMczOS1nCCCe7yyjPhOe9GPVcenpnzmuU8wR1HQ+YPtOr4dq7nQ/FkFUUFHsYrrAceA1nG51BA5Pyx0I6iO4638SwlDO1Fwp+Y/qjXWcUt19iJqbThKmwwVck10sVLY+82FC5PlKuj4Rvuelm2lK7HBA3Bti7+QyDgrk+vLpL+iQDX18hi5LMjy3PTYhP/F4vrK760Va2u78KmhmHqvdoLF+q7h9ZpOzlLEoRfNupU/w/iZrL6SjFG6qce3zHtBKGZWYKxVNu5gCVXccDJ8s4P5TY9o9H3d2PTNefU1nZn05qFP1lrstYCt9Z6EU2keqpZsdf+G5j9DF6WZeL/L0/X+jQSbRUh7a0YkK9laEqMsAzhSQPM8+kidNpIPVSQfmDgzpuD8G7pBZYGOquwtFA5PWG/wDMWehIPgHLruPIDNbpWYxYpZZqEf6Of4hpe6tevOQrMFbyZMna49QRgxU6F3RnRSVr27iMctwYjl16K35S5xV0N6IpVlr2IWH3Gbdl8HzXJIB8wM+c6nifFKNIndrWGa/WX23VbSu2tXatO7f8DrhtpHIbjnOSAWxqUIqbp+ynucHJtHQLLUQttFliIXxkKGYKWx54zmbPj/DAhFtZ3VWBWDAYBVvuvjyzhlI8mRh6TTZ9Ov8ArCdnOcHB0T63RtTYa3HNSR7HBxkSCdD2vXdYLRnDktk+a2qL0P8A+jTnoTsuSHJKghCKU5mUUIQBzY8F42dKzEIliuoBR9+3cp3I/hIOVPTn5ma6EFtrVDZsknpkk454HtFFHBDsOD8Esp0fxLtT3V9mldMOptBDWqdy9RyJz9JBqeyumps8WrS2odBSjixxtPIs2VTxcvxcuePKVeC8U7ysaRxkIuosqcvZlGFW/aFztwe7x05ZmGv7Q3VWslRWkKxA7tEWzHUE2Y3k4x5zm75nR74vF0Iudum9Fp89TpNPTVUgajRIowP7TqrHC5xzIZyikcxy6cunWas2V72KldRZ94pVmvTKS34rCF5fsoOfQMJy117O252ZmP4mJZvzPOb7gZKVIyffay185x4kUCv6g7jn9qZlFbvU7cPnlJ9PEuVU7rV6LyyPQmxtf3ligdyx7zaAK6lUGsDlyUA4Ue/qZHr+GFyrq1eDWgIJO4Mo2kYAOOg6+sy7J8Wsr1FdQdu51DCiyo5atktIViVJxnoc9ciSazjJp21rXQfswSzoWcsWbPPd7fwmpXao5YXi6Unlv3lt+D8ly6qq/YtzWkrXWM1IpZrFpWvb4yOR2Kc4z15S9w006XGmeqsX6ktQS25tTWlibe8foKwM5C4BPU4CjOu0/EbLdM1i4SwG6ndSi1eHu0tUeDBP3bBn0mh4XrRVetjDcoLBx5lHUq+PfazY94in3ZrPkx+y4R3rV6vTT9Df6HSL3/e1qtlhzZscDuqmHM2NnwsAfFlvCPMGUuKcYChqqW3lwVt1HPxg8jXXnmE9ScFunIcjY4tp3Ctp1YDZY29fui3afASfbnhTyGc9ZodTobKwDYjqHztYghWwee1ujfSZx66vf6HTjJPFcMcai+/3vz8ehBsJ5AEkg8gMnpOl7V6V3vLKrNiy5W2hjtbfuIPpzY/kZr+zWsFWoGWKC2u2jvAWBTvEKhvDzxnGceRM2l7U0kjUG4nvLExUtZB2Yy2bGHm3p5fQam2mqRx4bFjljnLJKtu1kfClZtO9Fysq1ZdGZWGFYgW1DPU/dsA9VbH3pQ0vZTV2kimi2za20lAGXOCRzB5ZAJHtLjcX0v6urPPzahcDzPQzYajjA0DstdQd2FqC17DsxuKqxqVRnwlTgsQd3MGROXNqjWSGB4vZm24+nn+fMp8c0rLpq0tUpbUiq6nHJqrbKCDjPPaa/PynNTpPimv0TO5LWd5qtzHmxZu6u3H6iw/nOam13PLm1UH6fS0ElfROKxaVPdsSA/kSCQf4gj6GRTpOFnOj22BsF7jX08dTVHevyFiLj3ZvSG6MYsfUly+j+RzcIQmjkPMMzER5gDzCKKAbLs9ZjV0+9qp5dH8Hn+9MeO0lLypBDKtYZT1V+7UMp9D7TXgwJz16nnJRvnfLy/mE6bgNbW6bFYJfT3g4VSW23bQpwOZAdCPm49ZzMsaTiFlO7undO8Tu22kqWTIO0keWQJJR5lRvBmeGami3dto1x2kFKdSCGAYDCW5OAwB8vP0lntXpDVcFbkVFi4zz2Lc+1vkeeD54zNHM7bmc7mLMxx4mJJ5DA5n2AEtE6j5XHzXyOn4Poz8ILEAKDv2ufIwjbWQK2TyPdkEeu49cGcr5QgYSqxPLzRjGtjqdZ2lC11vUUdrgDfQ6bkDIgTnn9ZtzhlIIDdRzknDuN1OCqN3DPyam495orBj7uSDt/wAYOM/fE5GMGRxTOkOKyR76eHqtPQ6bi/BVDAmo07hkGti9L/tVsxYEfusQJV7S6nvCr4wzNaW8yWK1bn+ZOT9ZQ0HGbqARU5CE5NZCtUx9TW4Kk++JHruJPcQXK+EYAVERRnrhUAH1mVF3dnWfEYpY3GMKb8PT4FngXCxqbjUS2TXY6quC9jKu4VLn8R546+wJ5S/2lVtqGxSru7MqkYPd7VXODzA5LjPXBnPq2DkdRzB8wfWOy0sSzEljzLEksfck9ZprWzhHKowlCt+5vezVm5bqTzyovC+vdBhYo9+6ew/4JU/oX/5Ex+6+/HyxjP1mv0+oatw6MVdDuVgcEEeYm3/rSTzfT6Vm/W23Jk+u2uxV/ICZkpf6nbDkw8vLmT02r6E2l4ZSqgAW2XlgACFFXuAgyzHpyzj2Ml4pd8OGFnPUOpQV+dQIxufHINtzhPLkTjAB1t/aa9gQhWpWGCtKrXkehYeI/UzVwoNu5M6T4yEYuGCPLe73ZlFDMJ0PniEICBlIEUIQAjihACOKEgCMRRiAOSPpXCLYVYV2M6q+PCzJt3gHzI3L+YmFdZZgqglmIUKOpYnAA+Znoev0td2gv4fVZW9vDES+tVRw2awV13iIw+XYsMZ+6JUiNnnMI4pChDMUcAMwEUBAMoRZhmAOEUJQOEIQAxCGYGAKLEcIAQhHAGlZYhQCSSAAOZJJwAB5nM3R7JuLO4su0teozt7h7SHDnojMFKK3PGC3I8jiRdkuIpp9fp77R9nVcjt54Xpux7Zz9JsuPdktSdXY1Vb3VXW2W16irx0tW7lg5sXkuARnJGIIafU8Csr01eqY191e9laYYl99eN4IxyxkfnJ7OzFi/DZan+3AGo7mwQW2Dd4fD4uX/eZvtTqe74LoyaqbP7Vrc94rsFBKbWG1hjODzPXEt8VJduCMEVfBVlEDBFPxgbGCSR4efM+8UEzmNZwa3RWjbdT8RXd3RWl3N1do/wAI8xjKk85i+n1Wm1zVK1iawWtQSjMHZ3bacMMEhs9fMGdbxXhj2cYG/TolR4nu+IUODbXv38yWKsNqFsqB15+Uj1/H67Ka+KlgOIVBtG1eBuNwPg1RH7NJcZ/W2+ktGbOX03Zm23UX0bqxZpVvssLFtu2lsWFSFOf9ZDpuAO1I1Fj1VUM5rWywv9o6/eFaIrM2PM4wPWd+2kxxniTKMpqOHau1G8m76qsgA+Z3Fhj2mi12n+O4bo102Gu0CW03aYEC7xWBxciE5cHzxkgmKLbOdfgDd9TTVZTadUUCNWXK5awptYMoZSCDkEdOcel7OWvrfgfAt5uOn8ZYJ3gOAMgHkT0OJuOE8IbRJbq9VXYuKTVWgZUuFl+6rfzB2FUFh5jzT1E6GlF1PEuGcTqGEvsqF4ZlLV3ac7GZyAB4kUHOBnB9YoNnm2p05R2QkEozISM4JBwcZHtIsTc8f4LdTY9lqbVe+wKSUO7LM2QAckY8+nMTTmQ0KOEDACEBGJAKOBEcoFEZkZiYARRiLMAMR4ijzBTb6zgQr0NGrFhPxNl1fd7MbDUQGJfcc5yMcpK/BUoqqbVW2odUguWmpFdhSSQtthZ1A3YOF5nHM4yJs7aUv4Vo6Vv0q21X6t3Sy1UZUtZdpOf3Ty684+0D1a+ui2q6hb9Pp00ltVrird3OVS+pnwrKy+WcjlylownY9R+j/Gms1Fd/eIumGsqxXjvqN4V85fKMmRuXB6jBPlQ4L2ZS8abfa6PrdU2nRRWrDau0G4ncDjcwXGPI+k3Gk7X16Z9BQrCyjSJdVqHG7ZYNUx75FBGSigjnjmRn50dLxSleL6Yo4Gi0V1VddjdO4qcs1p5dWYu/T8UUhbNLxjQ00ua6rLHeuy2pw1aIBsIAKlXbIJ3dcdJNwPgXxCX2kvs0lS2utahrmDPt8IJAAHMknoBLPazVNY7M2opuT4i81qj7mVHO7ceQ2jkowefWR9ltXZRYdRp9RVTdUyAJa21LKm3bwSeTAYXK9eeRzEdyt6FrgfZ7S6vU16VL9QHvcqrGivYo27hv+068m6ZHSRU9m6bi/c2293pUtt1FltSju60KquwK53szEgDI6c8DnNpwvi+lXtAuqrKVaRb2s3EFUA7ohiq4yAXJIGOhlLs9xmqp9Zpr2xRr62qN6eMVurlq7MDmy5JzjniNCWyDhvZunVpb8LZaL6Knv7i1EHe1J97Y6E4YDntI+s2FHYemwadBdYt+s0T6xN1aGkbA5NTMG3DlW3ix9JX4Dqk4dZbqDdTbZ3F1FKUsz7nsG3vWJUBUUZODzJwMdSNr/WfTrVoqHZHp/o5tHqGrUfFUu7sSyPgHAyuVBw3iHnGgdmgbsuLNLTqNIXsa24aW2ohQ1V7Y7oZHVW54Y+k1nGNLVXc1dDtZWh294QoDEciygfhznHqMHzxOm7OayvSHX1DVVFLtHZVU6mxVsuJ+ybBXKEDd16bus40mRlFiGIRSFHHMYxKDKEUIAsxQMIAZijigBGG69Of/AD8ooQBgwzFCQDgIoQB5hCKAPMIQgBHmKEAcUISgUcISAIQgDKDKEIQBQhCAKKOGIAoQk2j0ptsWtfvWOqDrjJOMn2gEWITejss4sFTuqsbNZUcg8jpqxYx9wwIxCjsk9ppFbo3xIsKHDgfZ5DhuXI79qj13qehzIDQwm803ZOxxU25Al3cqH8RCWWui904xlWAcNz6jpmYr2ZJo+IW1DXhCORDZLujKQxGCCvlnIIx54tMlmmmQl3jXBzpbe6ZgxAzkAj8TL0P7ufkRKNdZYgKCSTgAdSZCmW2YlZY+AtDOndvuqBLqFYlFHVmx0AyOfvIcQDAiEyxOgPYm3fsDIXxQwQZLOLA/eCsfiaso4K9TsOMyg52Bm41nZpq6TcHVqwiMSvVXd1UVuPwkhtwPMEA46HGnIiqInYoQxCQoQhCAZCEQhKDIzGZEzEwAhCEAJlVaVOVJBwVyPRgQR+RImEIB1nDarbaFs+IsGyvVEg/gNembaMbSWRq6wpYZ+6VIGBnPWcOdKwO/vKHNjgYCBk4dTqqj0GMs20dM7B59OS7w4xk4GeWTjn1jNh6ZPPGeZ546ZlslHXanhVyXOVt1Lv8AFW0ghgjD4dO8rtsJGOZyV6fcbBhbwlwHVdS/hUsam2qWqroW1XTPIlXsbKgZwdwz4scgbD6n06np6QzJZVXgm1GsezHeOzYLEbjnBdtzY+bEn5k+s23ZfSb+9NRoOpVV7qm7u+7tR9yXKO8IVnAK4BPQsRzAmihiAdPxS5dJWKkqoS5lRSdws1Cjux3hZkcoMvzUEZAHlynM5iigHX6fsrWWqYWuofU6GtWPKzF3fByV25SxXqwAfD55ORFTwncyJ3t+wpVdXhulzUXXWbeXVbEI5cxk+ZnJ7oZiwdXpuAF2rR2u23Jo99veBV+0cDuQhHiKN4cE5BUnGJrddwWtNP3y2bm26bNZwHSy2vewK/iTHRh6EHB66YH/AJzEmCUOLEICQoRxYjlAQhCAMiIzPExIgCijhAFCMwgChCOAKGYQxIAhCPEoFCEIAQhAQBxTIzGAEcUJAZRQhKAhGBCANo26QhAMDCOEAQhCEAUYhCAH+86AaVPgrX2puF1ahto3AbW5A9cQhKiPc0MxhCQoRCOEAIQhAGZjCEADCEIAQEcIAxCEIB//2Q=="/>
          <p:cNvSpPr>
            <a:spLocks noChangeAspect="1" noChangeArrowheads="1"/>
          </p:cNvSpPr>
          <p:nvPr/>
        </p:nvSpPr>
        <p:spPr bwMode="auto">
          <a:xfrm>
            <a:off x="5708651" y="-1249363"/>
            <a:ext cx="2336800" cy="2609851"/>
          </a:xfrm>
          <a:prstGeom prst="rect">
            <a:avLst/>
          </a:prstGeom>
          <a:noFill/>
          <a:ln w="9525">
            <a:noFill/>
            <a:miter lim="800000"/>
            <a:headEnd/>
            <a:tailEnd/>
          </a:ln>
        </p:spPr>
        <p:txBody>
          <a:bodyPr/>
          <a:lstStyle/>
          <a:p>
            <a:endParaRPr lang="ca-ES">
              <a:latin typeface="Calibri" pitchFamily="34" charset="0"/>
            </a:endParaRPr>
          </a:p>
        </p:txBody>
      </p:sp>
      <p:sp>
        <p:nvSpPr>
          <p:cNvPr id="7181" name="AutoShape 17" descr="data:image/jpeg;base64,/9j/4AAQSkZJRgABAQAAAQABAAD/2wCEAAkGBhQQDxQQEBQQFRAPEBAPFRAUFBAUDxQQFBAVFBQQFRUXHCYeFxkjGRYUHy8gIycpLCwtFx4xNTAqOCYrLCkBCQoKDgwOGg8PGSokHyQsKiwpKSksLSkpLCktLCwpKSksLCkpLCwsLC8sMCkpKS8pKS8sLCwpLCkpKSwsKSwtLP/AABEIARIAuAMBIgACEQEDEQH/xAAcAAACAgMBAQAAAAAAAAAAAAAAAQMEAgUGBwj/xABDEAACAgECAwYDBAYIBAcAAAABAgADEQQSBSExBhMiQVFhFHGBIzJCkQdSYnKhshUWJHOCscHhktHS8DNEU1Rjk6P/xAAaAQEBAQEBAQEAAAAAAAAAAAAAAQIDBAUG/8QAMBEAAgIBAgUBBQgDAAAAAAAAAAECEQMhMQQSE0FRYSIykaGxBVJxgcHR8PEjQmL/2gAMAwEAAhEDEQA/ANfw9s01n1rr/kEsStwz/wACr+6r/kEuJXn5T9JH3UfkJL2mYgZgElgLMkr9I5iqBGiYkoQyVK5IK/Wc3I7KBAKpmK/aThY9slm1EhCTLu5JtjC+0lloi7uHdyZV9plt9pLLRW7uI1ywV+cwMtkogNftMDVLURQS2TlKbJIjV6f7S8UkbV5mlI5uBU7r1kbLiWmXEitXlNJnOUSGEITZyCEIQCLSD7NP7tP5BLqSroVyif3afyiXq0zMdkdkvaY0T1k6JBF85IJzbO6VAqzMLGqTOYbNpC2xgTJEJ5CTHREDJI+kw5JbnRRb2K8JYGn+Zknw3tM9RG1iZThLnw3sP4RNp/aTqIvRZUiKyyaB75kTVGaU0zDxtEJrmBXEmhN2c6IJiwkzVyMiaMtEJEhdMS0VkRmkzDRTtr85FLbLiV7FwZ1TPPKNGEIQmjmPhy/ZJ7on8omwRfKUuHD7Ov8AcT+UTYJOL2PXFaskxJK185go5yac2dUgkyU+v5QpTz/KXaqsdes4Sn2R6YQ7sxqp+klCCOE5HYIRqpPQEyQaVv1T/l/nFlqyKElOlb9U/wCf+UjK465gUIiRPpwen+0lhBDX3UEfKQkTHjvarTaPw3v4mGRWoLPj1wOg9zMdLq67qlupYNU45HzU+asPIg+U6wn2OOTG1qZzF1zMoTscCuRImEs2LILBzm0c2isxkVvT5SazrK7t1E6o88iOEITZxJOHH7Ov9xP5RL4mt4e32aD9hP5RL6tOL2PUnqW6+slUSGoyes8xOUj0RLunT+EsSPT9PrJJ5D3DVSTgdTL9OhA+9zP8ItBWAM+Zz88D/eW5zlI6xj3Eq46co4QnM6BMXAxz6fLMocd4/ToqTdqG2qOQHV3bGQir5n/s4nj/ABD9LesbUd7UVrqXIXTlQyFf2z1ZvcEe0jdGlFyPSe0/abS6EA2WeNulKgtYR67fwj54nF9o/wBKaCvbotxsYc7XXATn5KfvN/D5zzriPEX1Fr3XMWssbczHzP8AoAOQEq5keR7GlhjuybV6x7XayxmZ3OWZjkkzBbmA2hmCnmQCcH6SOE52dTpuyfbBtKwrtLNp2PMcyaz+svt6iem6PX13JvqdXX1U5+hHUH2M8Mk+k1j1NvqZkYfiUkH5e89GPO4aM8mbhlPVaM9wskNk4XhH6R2AC6lNw/8AUTAb6r0P0xOu0PFK9Qu+lwy+fkw9iDzE9+PJGezPmZcU4e8jOzrKth5yxY3UyrPXE8E2EIQmjkR6NsIn7ifyCXkbzmu0D5prPrWn8olpHx8pirSOt1JmyqeWVOZp7uIpSu6x1VPUnHP29fpNZxXt3TTXmlltsbooJ2j9pj/pPPNxjuz2YoynsjtP6RSsbrHRFP4nYKufmZy3aD9KNVJ2aVRc3nYSRUPYeb/TA955lxLitmps7y5izeX6qj0UdAJUnzZ5fun2YYKXtG3v7V6h9SNX3ri5TlSvJVHkir02+3n55np3Z/8ATJQ6BdYGqtGAXRS9LftYHiX5YM8ZhOKkzu4pn0Nqv0j6Cu5aTqFLNjxqC9K7sY3WDkOv088S9xztVp9HR39tiFSMoqsrPYfIIAefz6CfNcJrmM9NG67T9qLdfebrTyGQlQJ2Vp+qPf1PnNMTFCYN7bBCEUAIQhACEI4ApNpdY9Th62KsPMf5H1HsZDCE6I0nudtwntuHATUYVuneD7p/eH4fn0+U6RHB6EH5EH68p5LMlsI6Ej5Eie7HxkoqpKz5ub7OhN3F0etQnEcL7augC3L3gHLeMCzHv5N/CE9seKxNXdHzZcDmi6Ss6Ds9xhLaVUEB0C1lSRuOFHMeoMqdoO1Iq+zpKtaDgnGVUeY9z7ThwYp4Hxk+TlW/k+qvs/H1Od7eCxrNc9zbrGLH36D5DoJXhCeNu9WfQSSVIIQhBQhCEAIQhACEIQQUcIQAijhACKOEAUI4QBQxHCAKEIQBwiEcFCEJPptDZacV12OcgYRGY5JwByHqRAIIptf6rav/ANrq/wD6bv8AplLVaCyptttdiMc+F0dScdcBhzghBCIRwAhN52g7NfDDcHYqRU67lA3V2qShyDybwkFcciD1xNHIblFxdMIRxSmQijigg4RRwBRwigBCEIAQhCAEIQgDEtaDQm0k9ETG5vTOcADzJwcD2PpKs6LgqhtLt5DGq8TeeHpG3542WfmZmTaVo9HDY45MqjLY2fAlrrB7nTG24Akl/FWiD8Rxj8zhRjp5i1rO0VhyLNZQg3btlT3OB6KFoBTAwOU5DifGWu8C+CgHK0g+H2Z/139z9MDlKEyoPuz0ZOKxp1igq9dX+x27drAGJ+O1O7cW3LQwySApbJcHoq9ZKvazc6P8bWXr3bWv09m5SwKkhu7fyPrNDwNN+lurAG57a1zyyd1V2wE+m5QfzM5/MqSvv8WZlnmoqTUWn/yv2O/4jY+tXBTSXgjJfTd02pB6k552Z5dCMczOS1nCCCe7yyjPhOe9GPVcenpnzmuU8wR1HQ+YPtOr4dq7nQ/FkFUUFHsYrrAceA1nG51BA5Pyx0I6iO4638SwlDO1Fwp+Y/qjXWcUt19iJqbThKmwwVck10sVLY+82FC5PlKuj4Rvuelm2lK7HBA3Bti7+QyDgrk+vLpL+iQDX18hi5LMjy3PTYhP/F4vrK760Va2u78KmhmHqvdoLF+q7h9ZpOzlLEoRfNupU/w/iZrL6SjFG6qce3zHtBKGZWYKxVNu5gCVXccDJ8s4P5TY9o9H3d2PTNefU1nZn05qFP1lrstYCt9Z6EU2keqpZsdf+G5j9DF6WZeL/L0/X+jQSbRUh7a0YkK9laEqMsAzhSQPM8+kidNpIPVSQfmDgzpuD8G7pBZYGOquwtFA5PWG/wDMWehIPgHLruPIDNbpWYxYpZZqEf6Of4hpe6tevOQrMFbyZMna49QRgxU6F3RnRSVr27iMctwYjl16K35S5xV0N6IpVlr2IWH3Gbdl8HzXJIB8wM+c6nifFKNIndrWGa/WX23VbSu2tXatO7f8DrhtpHIbjnOSAWxqUIqbp+ynucHJtHQLLUQttFliIXxkKGYKWx54zmbPj/DAhFtZ3VWBWDAYBVvuvjyzhlI8mRh6TTZ9Ov8ArCdnOcHB0T63RtTYa3HNSR7HBxkSCdD2vXdYLRnDktk+a2qL0P8A+jTnoTsuSHJKghCKU5mUUIQBzY8F42dKzEIliuoBR9+3cp3I/hIOVPTn5ma6EFtrVDZsknpkk454HtFFHBDsOD8Esp0fxLtT3V9mldMOptBDWqdy9RyJz9JBqeyumps8WrS2odBSjixxtPIs2VTxcvxcuePKVeC8U7ysaRxkIuosqcvZlGFW/aFztwe7x05ZmGv7Q3VWslRWkKxA7tEWzHUE2Y3k4x5zm75nR74vF0Iudum9Fp89TpNPTVUgajRIowP7TqrHC5xzIZyikcxy6cunWas2V72KldRZ94pVmvTKS34rCF5fsoOfQMJy117O252ZmP4mJZvzPOb7gZKVIyffay185x4kUCv6g7jn9qZlFbvU7cPnlJ9PEuVU7rV6LyyPQmxtf3ligdyx7zaAK6lUGsDlyUA4Ue/qZHr+GFyrq1eDWgIJO4Mo2kYAOOg6+sy7J8Wsr1FdQdu51DCiyo5atktIViVJxnoc9ciSazjJp21rXQfswSzoWcsWbPPd7fwmpXao5YXi6Unlv3lt+D8ly6qq/YtzWkrXWM1IpZrFpWvb4yOR2Kc4z15S9w006XGmeqsX6ktQS25tTWlibe8foKwM5C4BPU4CjOu0/EbLdM1i4SwG6ndSi1eHu0tUeDBP3bBn0mh4XrRVetjDcoLBx5lHUq+PfazY94in3ZrPkx+y4R3rV6vTT9Df6HSL3/e1qtlhzZscDuqmHM2NnwsAfFlvCPMGUuKcYChqqW3lwVt1HPxg8jXXnmE9ScFunIcjY4tp3Ctp1YDZY29fui3afASfbnhTyGc9ZodTobKwDYjqHztYghWwee1ujfSZx66vf6HTjJPFcMcai+/3vz8ehBsJ5AEkg8gMnpOl7V6V3vLKrNiy5W2hjtbfuIPpzY/kZr+zWsFWoGWKC2u2jvAWBTvEKhvDzxnGceRM2l7U0kjUG4nvLExUtZB2Yy2bGHm3p5fQam2mqRx4bFjljnLJKtu1kfClZtO9Fysq1ZdGZWGFYgW1DPU/dsA9VbH3pQ0vZTV2kimi2za20lAGXOCRzB5ZAJHtLjcX0v6urPPzahcDzPQzYajjA0DstdQd2FqC17DsxuKqxqVRnwlTgsQd3MGROXNqjWSGB4vZm24+nn+fMp8c0rLpq0tUpbUiq6nHJqrbKCDjPPaa/PynNTpPimv0TO5LWd5qtzHmxZu6u3H6iw/nOam13PLm1UH6fS0ElfROKxaVPdsSA/kSCQf4gj6GRTpOFnOj22BsF7jX08dTVHevyFiLj3ZvSG6MYsfUly+j+RzcIQmjkPMMzER5gDzCKKAbLs9ZjV0+9qp5dH8Hn+9MeO0lLypBDKtYZT1V+7UMp9D7TXgwJz16nnJRvnfLy/mE6bgNbW6bFYJfT3g4VSW23bQpwOZAdCPm49ZzMsaTiFlO7undO8Tu22kqWTIO0keWQJJR5lRvBmeGami3dto1x2kFKdSCGAYDCW5OAwB8vP0lntXpDVcFbkVFi4zz2Lc+1vkeeD54zNHM7bmc7mLMxx4mJJ5DA5n2AEtE6j5XHzXyOn4Poz8ILEAKDv2ufIwjbWQK2TyPdkEeu49cGcr5QgYSqxPLzRjGtjqdZ2lC11vUUdrgDfQ6bkDIgTnn9ZtzhlIIDdRzknDuN1OCqN3DPyam495orBj7uSDt/wAYOM/fE5GMGRxTOkOKyR76eHqtPQ6bi/BVDAmo07hkGti9L/tVsxYEfusQJV7S6nvCr4wzNaW8yWK1bn+ZOT9ZQ0HGbqARU5CE5NZCtUx9TW4Kk++JHruJPcQXK+EYAVERRnrhUAH1mVF3dnWfEYpY3GMKb8PT4FngXCxqbjUS2TXY6quC9jKu4VLn8R546+wJ5S/2lVtqGxSru7MqkYPd7VXODzA5LjPXBnPq2DkdRzB8wfWOy0sSzEljzLEksfck9ZprWzhHKowlCt+5vezVm5bqTzyovC+vdBhYo9+6ew/4JU/oX/5Ex+6+/HyxjP1mv0+oatw6MVdDuVgcEEeYm3/rSTzfT6Vm/W23Jk+u2uxV/ICZkpf6nbDkw8vLmT02r6E2l4ZSqgAW2XlgACFFXuAgyzHpyzj2Ml4pd8OGFnPUOpQV+dQIxufHINtzhPLkTjAB1t/aa9gQhWpWGCtKrXkehYeI/UzVwoNu5M6T4yEYuGCPLe73ZlFDMJ0PniEICBlIEUIQAjihACOKEgCMRRiAOSPpXCLYVYV2M6q+PCzJt3gHzI3L+YmFdZZgqglmIUKOpYnAA+Znoev0td2gv4fVZW9vDES+tVRw2awV13iIw+XYsMZ+6JUiNnnMI4pChDMUcAMwEUBAMoRZhmAOEUJQOEIQAxCGYGAKLEcIAQhHAGlZYhQCSSAAOZJJwAB5nM3R7JuLO4su0teozt7h7SHDnojMFKK3PGC3I8jiRdkuIpp9fp77R9nVcjt54Xpux7Zz9JsuPdktSdXY1Vb3VXW2W16irx0tW7lg5sXkuARnJGIIafU8Csr01eqY191e9laYYl99eN4IxyxkfnJ7OzFi/DZan+3AGo7mwQW2Dd4fD4uX/eZvtTqe74LoyaqbP7Vrc94rsFBKbWG1hjODzPXEt8VJduCMEVfBVlEDBFPxgbGCSR4efM+8UEzmNZwa3RWjbdT8RXd3RWl3N1do/wAI8xjKk85i+n1Wm1zVK1iawWtQSjMHZ3bacMMEhs9fMGdbxXhj2cYG/TolR4nu+IUODbXv38yWKsNqFsqB15+Uj1/H67Ka+KlgOIVBtG1eBuNwPg1RH7NJcZ/W2+ktGbOX03Zm23UX0bqxZpVvssLFtu2lsWFSFOf9ZDpuAO1I1Fj1VUM5rWywv9o6/eFaIrM2PM4wPWd+2kxxniTKMpqOHau1G8m76qsgA+Z3Fhj2mi12n+O4bo102Gu0CW03aYEC7xWBxciE5cHzxkgmKLbOdfgDd9TTVZTadUUCNWXK5awptYMoZSCDkEdOcel7OWvrfgfAt5uOn8ZYJ3gOAMgHkT0OJuOE8IbRJbq9VXYuKTVWgZUuFl+6rfzB2FUFh5jzT1E6GlF1PEuGcTqGEvsqF4ZlLV3ac7GZyAB4kUHOBnB9YoNnm2p05R2QkEozISM4JBwcZHtIsTc8f4LdTY9lqbVe+wKSUO7LM2QAckY8+nMTTmQ0KOEDACEBGJAKOBEcoFEZkZiYARRiLMAMR4ijzBTb6zgQr0NGrFhPxNl1fd7MbDUQGJfcc5yMcpK/BUoqqbVW2odUguWmpFdhSSQtthZ1A3YOF5nHM4yJs7aUv4Vo6Vv0q21X6t3Sy1UZUtZdpOf3Ty684+0D1a+ui2q6hb9Pp00ltVrird3OVS+pnwrKy+WcjlylownY9R+j/Gms1Fd/eIumGsqxXjvqN4V85fKMmRuXB6jBPlQ4L2ZS8abfa6PrdU2nRRWrDau0G4ncDjcwXGPI+k3Gk7X16Z9BQrCyjSJdVqHG7ZYNUx75FBGSigjnjmRn50dLxSleL6Yo4Gi0V1VddjdO4qcs1p5dWYu/T8UUhbNLxjQ00ua6rLHeuy2pw1aIBsIAKlXbIJ3dcdJNwPgXxCX2kvs0lS2utahrmDPt8IJAAHMknoBLPazVNY7M2opuT4i81qj7mVHO7ceQ2jkowefWR9ltXZRYdRp9RVTdUyAJa21LKm3bwSeTAYXK9eeRzEdyt6FrgfZ7S6vU16VL9QHvcqrGivYo27hv+068m6ZHSRU9m6bi/c2293pUtt1FltSju60KquwK53szEgDI6c8DnNpwvi+lXtAuqrKVaRb2s3EFUA7ohiq4yAXJIGOhlLs9xmqp9Zpr2xRr62qN6eMVurlq7MDmy5JzjniNCWyDhvZunVpb8LZaL6Knv7i1EHe1J97Y6E4YDntI+s2FHYemwadBdYt+s0T6xN1aGkbA5NTMG3DlW3ix9JX4Dqk4dZbqDdTbZ3F1FKUsz7nsG3vWJUBUUZODzJwMdSNr/WfTrVoqHZHp/o5tHqGrUfFUu7sSyPgHAyuVBw3iHnGgdmgbsuLNLTqNIXsa24aW2ohQ1V7Y7oZHVW54Y+k1nGNLVXc1dDtZWh294QoDEciygfhznHqMHzxOm7OayvSHX1DVVFLtHZVU6mxVsuJ+ybBXKEDd16bus40mRlFiGIRSFHHMYxKDKEUIAsxQMIAZijigBGG69Of/AD8ooQBgwzFCQDgIoQB5hCKAPMIQgBHmKEAcUISgUcISAIQgDKDKEIQBQhCAKKOGIAoQk2j0ptsWtfvWOqDrjJOMn2gEWITejss4sFTuqsbNZUcg8jpqxYx9wwIxCjsk9ppFbo3xIsKHDgfZ5DhuXI79qj13qehzIDQwm803ZOxxU25Al3cqH8RCWWui904xlWAcNz6jpmYr2ZJo+IW1DXhCORDZLujKQxGCCvlnIIx54tMlmmmQl3jXBzpbe6ZgxAzkAj8TL0P7ufkRKNdZYgKCSTgAdSZCmW2YlZY+AtDOndvuqBLqFYlFHVmx0AyOfvIcQDAiEyxOgPYm3fsDIXxQwQZLOLA/eCsfiaso4K9TsOMyg52Bm41nZpq6TcHVqwiMSvVXd1UVuPwkhtwPMEA46HGnIiqInYoQxCQoQhCAZCEQhKDIzGZEzEwAhCEAJlVaVOVJBwVyPRgQR+RImEIB1nDarbaFs+IsGyvVEg/gNembaMbSWRq6wpYZ+6VIGBnPWcOdKwO/vKHNjgYCBk4dTqqj0GMs20dM7B59OS7w4xk4GeWTjn1jNh6ZPPGeZ546ZlslHXanhVyXOVt1Lv8AFW0ghgjD4dO8rtsJGOZyV6fcbBhbwlwHVdS/hUsam2qWqroW1XTPIlXsbKgZwdwz4scgbD6n06np6QzJZVXgm1GsezHeOzYLEbjnBdtzY+bEn5k+s23ZfSb+9NRoOpVV7qm7u+7tR9yXKO8IVnAK4BPQsRzAmihiAdPxS5dJWKkqoS5lRSdws1Cjux3hZkcoMvzUEZAHlynM5iigHX6fsrWWqYWuofU6GtWPKzF3fByV25SxXqwAfD55ORFTwncyJ3t+wpVdXhulzUXXWbeXVbEI5cxk+ZnJ7oZiwdXpuAF2rR2u23Jo99veBV+0cDuQhHiKN4cE5BUnGJrddwWtNP3y2bm26bNZwHSy2vewK/iTHRh6EHB66YH/AJzEmCUOLEICQoRxYjlAQhCAMiIzPExIgCijhAFCMwgChCOAKGYQxIAhCPEoFCEIAQhAQBxTIzGAEcUJAZRQhKAhGBCANo26QhAMDCOEAQhCEAUYhCAH+86AaVPgrX2puF1ahto3AbW5A9cQhKiPc0MxhCQoRCOEAIQhAGZjCEADCEIAQEcIAxCEIB//2Q=="/>
          <p:cNvSpPr>
            <a:spLocks noChangeAspect="1" noChangeArrowheads="1"/>
          </p:cNvSpPr>
          <p:nvPr/>
        </p:nvSpPr>
        <p:spPr bwMode="auto">
          <a:xfrm>
            <a:off x="5708651" y="-1249363"/>
            <a:ext cx="2336800" cy="2609851"/>
          </a:xfrm>
          <a:prstGeom prst="rect">
            <a:avLst/>
          </a:prstGeom>
          <a:noFill/>
          <a:ln w="9525">
            <a:noFill/>
            <a:miter lim="800000"/>
            <a:headEnd/>
            <a:tailEnd/>
          </a:ln>
        </p:spPr>
        <p:txBody>
          <a:bodyPr/>
          <a:lstStyle/>
          <a:p>
            <a:endParaRPr lang="ca-ES">
              <a:latin typeface="Calibri" pitchFamily="34" charset="0"/>
            </a:endParaRPr>
          </a:p>
        </p:txBody>
      </p:sp>
      <p:sp>
        <p:nvSpPr>
          <p:cNvPr id="7182" name="AutoShape 19" descr="data:image/jpeg;base64,/9j/4AAQSkZJRgABAQAAAQABAAD/2wCEAAkGBhQQDxQQEBQQFRAPEBAPFRAUFBAUDxQQFBAVFBQQFRUXHCYeFxkjGRYUHy8gIycpLCwtFx4xNTAqOCYrLCkBCQoKDgwOGg8PGSokHyQsKiwpKSksLSkpLCktLCwpKSksLCkpLCwsLC8sMCkpKS8pKS8sLCwpLCkpKSwsKSwtLP/AABEIARIAuAMBIgACEQEDEQH/xAAcAAACAgMBAQAAAAAAAAAAAAAAAQMEAgUGBwj/xABDEAACAgECAwYDBAYIBAcAAAABAgADEQQSBSExBhMiQVFhFHGBIzJCkQdSYnKhshUWJHOCscHhktHS8DNEU1Rjk6P/xAAaAQEBAQEBAQEAAAAAAAAAAAAAAQIDBAUG/8QAMBEAAgIBAgUBBQgDAAAAAAAAAAECEQMhMQQSE0FRYSIykaGxBVJxgcHR8PEjQmL/2gAMAwEAAhEDEQA/ANfw9s01n1rr/kEsStwz/wACr+6r/kEuJXn5T9JH3UfkJL2mYgZgElgLMkr9I5iqBGiYkoQyVK5IK/Wc3I7KBAKpmK/aThY9slm1EhCTLu5JtjC+0lloi7uHdyZV9plt9pLLRW7uI1ywV+cwMtkogNftMDVLURQS2TlKbJIjV6f7S8UkbV5mlI5uBU7r1kbLiWmXEitXlNJnOUSGEITZyCEIQCLSD7NP7tP5BLqSroVyif3afyiXq0zMdkdkvaY0T1k6JBF85IJzbO6VAqzMLGqTOYbNpC2xgTJEJ5CTHREDJI+kw5JbnRRb2K8JYGn+Zknw3tM9RG1iZThLnw3sP4RNp/aTqIvRZUiKyyaB75kTVGaU0zDxtEJrmBXEmhN2c6IJiwkzVyMiaMtEJEhdMS0VkRmkzDRTtr85FLbLiV7FwZ1TPPKNGEIQmjmPhy/ZJ7on8omwRfKUuHD7Ov8AcT+UTYJOL2PXFaskxJK185go5yac2dUgkyU+v5QpTz/KXaqsdes4Sn2R6YQ7sxqp+klCCOE5HYIRqpPQEyQaVv1T/l/nFlqyKElOlb9U/wCf+UjK465gUIiRPpwen+0lhBDX3UEfKQkTHjvarTaPw3v4mGRWoLPj1wOg9zMdLq67qlupYNU45HzU+asPIg+U6wn2OOTG1qZzF1zMoTscCuRImEs2LILBzm0c2isxkVvT5SazrK7t1E6o88iOEITZxJOHH7Ov9xP5RL4mt4e32aD9hP5RL6tOL2PUnqW6+slUSGoyes8xOUj0RLunT+EsSPT9PrJJ5D3DVSTgdTL9OhA+9zP8ItBWAM+Zz88D/eW5zlI6xj3Eq46co4QnM6BMXAxz6fLMocd4/ToqTdqG2qOQHV3bGQir5n/s4nj/ABD9LesbUd7UVrqXIXTlQyFf2z1ZvcEe0jdGlFyPSe0/abS6EA2WeNulKgtYR67fwj54nF9o/wBKaCvbotxsYc7XXATn5KfvN/D5zzriPEX1Fr3XMWssbczHzP8AoAOQEq5keR7GlhjuybV6x7XayxmZ3OWZjkkzBbmA2hmCnmQCcH6SOE52dTpuyfbBtKwrtLNp2PMcyaz+svt6iem6PX13JvqdXX1U5+hHUH2M8Mk+k1j1NvqZkYfiUkH5e89GPO4aM8mbhlPVaM9wskNk4XhH6R2AC6lNw/8AUTAb6r0P0xOu0PFK9Qu+lwy+fkw9iDzE9+PJGezPmZcU4e8jOzrKth5yxY3UyrPXE8E2EIQmjkR6NsIn7ifyCXkbzmu0D5prPrWn8olpHx8pirSOt1JmyqeWVOZp7uIpSu6x1VPUnHP29fpNZxXt3TTXmlltsbooJ2j9pj/pPPNxjuz2YoynsjtP6RSsbrHRFP4nYKufmZy3aD9KNVJ2aVRc3nYSRUPYeb/TA955lxLitmps7y5izeX6qj0UdAJUnzZ5fun2YYKXtG3v7V6h9SNX3ri5TlSvJVHkir02+3n55np3Z/8ATJQ6BdYGqtGAXRS9LftYHiX5YM8ZhOKkzu4pn0Nqv0j6Cu5aTqFLNjxqC9K7sY3WDkOv088S9xztVp9HR39tiFSMoqsrPYfIIAefz6CfNcJrmM9NG67T9qLdfebrTyGQlQJ2Vp+qPf1PnNMTFCYN7bBCEUAIQhACEI4ApNpdY9Th62KsPMf5H1HsZDCE6I0nudtwntuHATUYVuneD7p/eH4fn0+U6RHB6EH5EH68p5LMlsI6Ej5Eie7HxkoqpKz5ub7OhN3F0etQnEcL7augC3L3gHLeMCzHv5N/CE9seKxNXdHzZcDmi6Ss6Ds9xhLaVUEB0C1lSRuOFHMeoMqdoO1Iq+zpKtaDgnGVUeY9z7ThwYp4Hxk+TlW/k+qvs/H1Od7eCxrNc9zbrGLH36D5DoJXhCeNu9WfQSSVIIQhBQhCEAIQhACEIQQUcIQAijhACKOEAUI4QBQxHCAKEIQBwiEcFCEJPptDZacV12OcgYRGY5JwByHqRAIIptf6rav/ANrq/wD6bv8AplLVaCyptttdiMc+F0dScdcBhzghBCIRwAhN52g7NfDDcHYqRU67lA3V2qShyDybwkFcciD1xNHIblFxdMIRxSmQijigg4RRwBRwigBCEIAQhCAEIQgDEtaDQm0k9ETG5vTOcADzJwcD2PpKs6LgqhtLt5DGq8TeeHpG3542WfmZmTaVo9HDY45MqjLY2fAlrrB7nTG24Akl/FWiD8Rxj8zhRjp5i1rO0VhyLNZQg3btlT3OB6KFoBTAwOU5DifGWu8C+CgHK0g+H2Z/139z9MDlKEyoPuz0ZOKxp1igq9dX+x27drAGJ+O1O7cW3LQwySApbJcHoq9ZKvazc6P8bWXr3bWv09m5SwKkhu7fyPrNDwNN+lurAG57a1zyyd1V2wE+m5QfzM5/MqSvv8WZlnmoqTUWn/yv2O/4jY+tXBTSXgjJfTd02pB6k552Z5dCMczOS1nCCCe7yyjPhOe9GPVcenpnzmuU8wR1HQ+YPtOr4dq7nQ/FkFUUFHsYrrAceA1nG51BA5Pyx0I6iO4638SwlDO1Fwp+Y/qjXWcUt19iJqbThKmwwVck10sVLY+82FC5PlKuj4Rvuelm2lK7HBA3Bti7+QyDgrk+vLpL+iQDX18hi5LMjy3PTYhP/F4vrK760Va2u78KmhmHqvdoLF+q7h9ZpOzlLEoRfNupU/w/iZrL6SjFG6qce3zHtBKGZWYKxVNu5gCVXccDJ8s4P5TY9o9H3d2PTNefU1nZn05qFP1lrstYCt9Z6EU2keqpZsdf+G5j9DF6WZeL/L0/X+jQSbRUh7a0YkK9laEqMsAzhSQPM8+kidNpIPVSQfmDgzpuD8G7pBZYGOquwtFA5PWG/wDMWehIPgHLruPIDNbpWYxYpZZqEf6Of4hpe6tevOQrMFbyZMna49QRgxU6F3RnRSVr27iMctwYjl16K35S5xV0N6IpVlr2IWH3Gbdl8HzXJIB8wM+c6nifFKNIndrWGa/WX23VbSu2tXatO7f8DrhtpHIbjnOSAWxqUIqbp+ynucHJtHQLLUQttFliIXxkKGYKWx54zmbPj/DAhFtZ3VWBWDAYBVvuvjyzhlI8mRh6TTZ9Ov8ArCdnOcHB0T63RtTYa3HNSR7HBxkSCdD2vXdYLRnDktk+a2qL0P8A+jTnoTsuSHJKghCKU5mUUIQBzY8F42dKzEIliuoBR9+3cp3I/hIOVPTn5ma6EFtrVDZsknpkk454HtFFHBDsOD8Esp0fxLtT3V9mldMOptBDWqdy9RyJz9JBqeyumps8WrS2odBSjixxtPIs2VTxcvxcuePKVeC8U7ysaRxkIuosqcvZlGFW/aFztwe7x05ZmGv7Q3VWslRWkKxA7tEWzHUE2Y3k4x5zm75nR74vF0Iudum9Fp89TpNPTVUgajRIowP7TqrHC5xzIZyikcxy6cunWas2V72KldRZ94pVmvTKS34rCF5fsoOfQMJy117O252ZmP4mJZvzPOb7gZKVIyffay185x4kUCv6g7jn9qZlFbvU7cPnlJ9PEuVU7rV6LyyPQmxtf3ligdyx7zaAK6lUGsDlyUA4Ue/qZHr+GFyrq1eDWgIJO4Mo2kYAOOg6+sy7J8Wsr1FdQdu51DCiyo5atktIViVJxnoc9ciSazjJp21rXQfswSzoWcsWbPPd7fwmpXao5YXi6Unlv3lt+D8ly6qq/YtzWkrXWM1IpZrFpWvb4yOR2Kc4z15S9w006XGmeqsX6ktQS25tTWlibe8foKwM5C4BPU4CjOu0/EbLdM1i4SwG6ndSi1eHu0tUeDBP3bBn0mh4XrRVetjDcoLBx5lHUq+PfazY94in3ZrPkx+y4R3rV6vTT9Df6HSL3/e1qtlhzZscDuqmHM2NnwsAfFlvCPMGUuKcYChqqW3lwVt1HPxg8jXXnmE9ScFunIcjY4tp3Ctp1YDZY29fui3afASfbnhTyGc9ZodTobKwDYjqHztYghWwee1ujfSZx66vf6HTjJPFcMcai+/3vz8ehBsJ5AEkg8gMnpOl7V6V3vLKrNiy5W2hjtbfuIPpzY/kZr+zWsFWoGWKC2u2jvAWBTvEKhvDzxnGceRM2l7U0kjUG4nvLExUtZB2Yy2bGHm3p5fQam2mqRx4bFjljnLJKtu1kfClZtO9Fysq1ZdGZWGFYgW1DPU/dsA9VbH3pQ0vZTV2kimi2za20lAGXOCRzB5ZAJHtLjcX0v6urPPzahcDzPQzYajjA0DstdQd2FqC17DsxuKqxqVRnwlTgsQd3MGROXNqjWSGB4vZm24+nn+fMp8c0rLpq0tUpbUiq6nHJqrbKCDjPPaa/PynNTpPimv0TO5LWd5qtzHmxZu6u3H6iw/nOam13PLm1UH6fS0ElfROKxaVPdsSA/kSCQf4gj6GRTpOFnOj22BsF7jX08dTVHevyFiLj3ZvSG6MYsfUly+j+RzcIQmjkPMMzER5gDzCKKAbLs9ZjV0+9qp5dH8Hn+9MeO0lLypBDKtYZT1V+7UMp9D7TXgwJz16nnJRvnfLy/mE6bgNbW6bFYJfT3g4VSW23bQpwOZAdCPm49ZzMsaTiFlO7undO8Tu22kqWTIO0keWQJJR5lRvBmeGami3dto1x2kFKdSCGAYDCW5OAwB8vP0lntXpDVcFbkVFi4zz2Lc+1vkeeD54zNHM7bmc7mLMxx4mJJ5DA5n2AEtE6j5XHzXyOn4Poz8ILEAKDv2ufIwjbWQK2TyPdkEeu49cGcr5QgYSqxPLzRjGtjqdZ2lC11vUUdrgDfQ6bkDIgTnn9ZtzhlIIDdRzknDuN1OCqN3DPyam495orBj7uSDt/wAYOM/fE5GMGRxTOkOKyR76eHqtPQ6bi/BVDAmo07hkGti9L/tVsxYEfusQJV7S6nvCr4wzNaW8yWK1bn+ZOT9ZQ0HGbqARU5CE5NZCtUx9TW4Kk++JHruJPcQXK+EYAVERRnrhUAH1mVF3dnWfEYpY3GMKb8PT4FngXCxqbjUS2TXY6quC9jKu4VLn8R546+wJ5S/2lVtqGxSru7MqkYPd7VXODzA5LjPXBnPq2DkdRzB8wfWOy0sSzEljzLEksfck9ZprWzhHKowlCt+5vezVm5bqTzyovC+vdBhYo9+6ew/4JU/oX/5Ex+6+/HyxjP1mv0+oatw6MVdDuVgcEEeYm3/rSTzfT6Vm/W23Jk+u2uxV/ICZkpf6nbDkw8vLmT02r6E2l4ZSqgAW2XlgACFFXuAgyzHpyzj2Ml4pd8OGFnPUOpQV+dQIxufHINtzhPLkTjAB1t/aa9gQhWpWGCtKrXkehYeI/UzVwoNu5M6T4yEYuGCPLe73ZlFDMJ0PniEICBlIEUIQAjihACOKEgCMRRiAOSPpXCLYVYV2M6q+PCzJt3gHzI3L+YmFdZZgqglmIUKOpYnAA+Znoev0td2gv4fVZW9vDES+tVRw2awV13iIw+XYsMZ+6JUiNnnMI4pChDMUcAMwEUBAMoRZhmAOEUJQOEIQAxCGYGAKLEcIAQhHAGlZYhQCSSAAOZJJwAB5nM3R7JuLO4su0teozt7h7SHDnojMFKK3PGC3I8jiRdkuIpp9fp77R9nVcjt54Xpux7Zz9JsuPdktSdXY1Vb3VXW2W16irx0tW7lg5sXkuARnJGIIafU8Csr01eqY191e9laYYl99eN4IxyxkfnJ7OzFi/DZan+3AGo7mwQW2Dd4fD4uX/eZvtTqe74LoyaqbP7Vrc94rsFBKbWG1hjODzPXEt8VJduCMEVfBVlEDBFPxgbGCSR4efM+8UEzmNZwa3RWjbdT8RXd3RWl3N1do/wAI8xjKk85i+n1Wm1zVK1iawWtQSjMHZ3bacMMEhs9fMGdbxXhj2cYG/TolR4nu+IUODbXv38yWKsNqFsqB15+Uj1/H67Ka+KlgOIVBtG1eBuNwPg1RH7NJcZ/W2+ktGbOX03Zm23UX0bqxZpVvssLFtu2lsWFSFOf9ZDpuAO1I1Fj1VUM5rWywv9o6/eFaIrM2PM4wPWd+2kxxniTKMpqOHau1G8m76qsgA+Z3Fhj2mi12n+O4bo102Gu0CW03aYEC7xWBxciE5cHzxkgmKLbOdfgDd9TTVZTadUUCNWXK5awptYMoZSCDkEdOcel7OWvrfgfAt5uOn8ZYJ3gOAMgHkT0OJuOE8IbRJbq9VXYuKTVWgZUuFl+6rfzB2FUFh5jzT1E6GlF1PEuGcTqGEvsqF4ZlLV3ac7GZyAB4kUHOBnB9YoNnm2p05R2QkEozISM4JBwcZHtIsTc8f4LdTY9lqbVe+wKSUO7LM2QAckY8+nMTTmQ0KOEDACEBGJAKOBEcoFEZkZiYARRiLMAMR4ijzBTb6zgQr0NGrFhPxNl1fd7MbDUQGJfcc5yMcpK/BUoqqbVW2odUguWmpFdhSSQtthZ1A3YOF5nHM4yJs7aUv4Vo6Vv0q21X6t3Sy1UZUtZdpOf3Ty684+0D1a+ui2q6hb9Pp00ltVrird3OVS+pnwrKy+WcjlylownY9R+j/Gms1Fd/eIumGsqxXjvqN4V85fKMmRuXB6jBPlQ4L2ZS8abfa6PrdU2nRRWrDau0G4ncDjcwXGPI+k3Gk7X16Z9BQrCyjSJdVqHG7ZYNUx75FBGSigjnjmRn50dLxSleL6Yo4Gi0V1VddjdO4qcs1p5dWYu/T8UUhbNLxjQ00ua6rLHeuy2pw1aIBsIAKlXbIJ3dcdJNwPgXxCX2kvs0lS2utahrmDPt8IJAAHMknoBLPazVNY7M2opuT4i81qj7mVHO7ceQ2jkowefWR9ltXZRYdRp9RVTdUyAJa21LKm3bwSeTAYXK9eeRzEdyt6FrgfZ7S6vU16VL9QHvcqrGivYo27hv+068m6ZHSRU9m6bi/c2293pUtt1FltSju60KquwK53szEgDI6c8DnNpwvi+lXtAuqrKVaRb2s3EFUA7ohiq4yAXJIGOhlLs9xmqp9Zpr2xRr62qN6eMVurlq7MDmy5JzjniNCWyDhvZunVpb8LZaL6Knv7i1EHe1J97Y6E4YDntI+s2FHYemwadBdYt+s0T6xN1aGkbA5NTMG3DlW3ix9JX4Dqk4dZbqDdTbZ3F1FKUsz7nsG3vWJUBUUZODzJwMdSNr/WfTrVoqHZHp/o5tHqGrUfFUu7sSyPgHAyuVBw3iHnGgdmgbsuLNLTqNIXsa24aW2ohQ1V7Y7oZHVW54Y+k1nGNLVXc1dDtZWh294QoDEciygfhznHqMHzxOm7OayvSHX1DVVFLtHZVU6mxVsuJ+ybBXKEDd16bus40mRlFiGIRSFHHMYxKDKEUIAsxQMIAZijigBGG69Of/AD8ooQBgwzFCQDgIoQB5hCKAPMIQgBHmKEAcUISgUcISAIQgDKDKEIQBQhCAKKOGIAoQk2j0ptsWtfvWOqDrjJOMn2gEWITejss4sFTuqsbNZUcg8jpqxYx9wwIxCjsk9ppFbo3xIsKHDgfZ5DhuXI79qj13qehzIDQwm803ZOxxU25Al3cqH8RCWWui904xlWAcNz6jpmYr2ZJo+IW1DXhCORDZLujKQxGCCvlnIIx54tMlmmmQl3jXBzpbe6ZgxAzkAj8TL0P7ufkRKNdZYgKCSTgAdSZCmW2YlZY+AtDOndvuqBLqFYlFHVmx0AyOfvIcQDAiEyxOgPYm3fsDIXxQwQZLOLA/eCsfiaso4K9TsOMyg52Bm41nZpq6TcHVqwiMSvVXd1UVuPwkhtwPMEA46HGnIiqInYoQxCQoQhCAZCEQhKDIzGZEzEwAhCEAJlVaVOVJBwVyPRgQR+RImEIB1nDarbaFs+IsGyvVEg/gNembaMbSWRq6wpYZ+6VIGBnPWcOdKwO/vKHNjgYCBk4dTqqj0GMs20dM7B59OS7w4xk4GeWTjn1jNh6ZPPGeZ546ZlslHXanhVyXOVt1Lv8AFW0ghgjD4dO8rtsJGOZyV6fcbBhbwlwHVdS/hUsam2qWqroW1XTPIlXsbKgZwdwz4scgbD6n06np6QzJZVXgm1GsezHeOzYLEbjnBdtzY+bEn5k+s23ZfSb+9NRoOpVV7qm7u+7tR9yXKO8IVnAK4BPQsRzAmihiAdPxS5dJWKkqoS5lRSdws1Cjux3hZkcoMvzUEZAHlynM5iigHX6fsrWWqYWuofU6GtWPKzF3fByV25SxXqwAfD55ORFTwncyJ3t+wpVdXhulzUXXWbeXVbEI5cxk+ZnJ7oZiwdXpuAF2rR2u23Jo99veBV+0cDuQhHiKN4cE5BUnGJrddwWtNP3y2bm26bNZwHSy2vewK/iTHRh6EHB66YH/AJzEmCUOLEICQoRxYjlAQhCAMiIzPExIgCijhAFCMwgChCOAKGYQxIAhCPEoFCEIAQhAQBxTIzGAEcUJAZRQhKAhGBCANo26QhAMDCOEAQhCEAUYhCAH+86AaVPgrX2puF1ahto3AbW5A9cQhKiPc0MxhCQoRCOEAIQhAGZjCEADCEIAQEcIAxCEIB//2Q=="/>
          <p:cNvSpPr>
            <a:spLocks noChangeAspect="1" noChangeArrowheads="1"/>
          </p:cNvSpPr>
          <p:nvPr/>
        </p:nvSpPr>
        <p:spPr bwMode="auto">
          <a:xfrm>
            <a:off x="5708651" y="-1249363"/>
            <a:ext cx="2336800" cy="2609851"/>
          </a:xfrm>
          <a:prstGeom prst="rect">
            <a:avLst/>
          </a:prstGeom>
          <a:noFill/>
          <a:ln w="9525">
            <a:noFill/>
            <a:miter lim="800000"/>
            <a:headEnd/>
            <a:tailEnd/>
          </a:ln>
        </p:spPr>
        <p:txBody>
          <a:bodyPr/>
          <a:lstStyle/>
          <a:p>
            <a:endParaRPr lang="ca-ES">
              <a:latin typeface="Calibri" pitchFamily="34" charset="0"/>
            </a:endParaRPr>
          </a:p>
        </p:txBody>
      </p:sp>
      <p:sp>
        <p:nvSpPr>
          <p:cNvPr id="7183" name="AutoShape 21" descr="data:image/jpeg;base64,/9j/4AAQSkZJRgABAQAAAQABAAD/2wCEAAkGBhQQDxQQEBQQFRAPEBAPFRAUFBAUDxQQFBAVFBQQFRUXHCYeFxkjGRYUHy8gIycpLCwtFx4xNTAqOCYrLCkBCQoKDgwOGg8PGSokHyQsKiwpKSksLSkpLCktLCwpKSksLCkpLCwsLC8sMCkpKS8pKS8sLCwpLCkpKSwsKSwtLP/AABEIARIAuAMBIgACEQEDEQH/xAAcAAACAgMBAQAAAAAAAAAAAAAAAQMEAgUGBwj/xABDEAACAgECAwYDBAYIBAcAAAABAgADEQQSBSExBhMiQVFhFHGBIzJCkQdSYnKhshUWJHOCscHhktHS8DNEU1Rjk6P/xAAaAQEBAQEBAQEAAAAAAAAAAAAAAQIDBAUG/8QAMBEAAgIBAgUBBQgDAAAAAAAAAAECEQMhMQQSE0FRYSIykaGxBVJxgcHR8PEjQmL/2gAMAwEAAhEDEQA/ANfw9s01n1rr/kEsStwz/wACr+6r/kEuJXn5T9JH3UfkJL2mYgZgElgLMkr9I5iqBGiYkoQyVK5IK/Wc3I7KBAKpmK/aThY9slm1EhCTLu5JtjC+0lloi7uHdyZV9plt9pLLRW7uI1ywV+cwMtkogNftMDVLURQS2TlKbJIjV6f7S8UkbV5mlI5uBU7r1kbLiWmXEitXlNJnOUSGEITZyCEIQCLSD7NP7tP5BLqSroVyif3afyiXq0zMdkdkvaY0T1k6JBF85IJzbO6VAqzMLGqTOYbNpC2xgTJEJ5CTHREDJI+kw5JbnRRb2K8JYGn+Zknw3tM9RG1iZThLnw3sP4RNp/aTqIvRZUiKyyaB75kTVGaU0zDxtEJrmBXEmhN2c6IJiwkzVyMiaMtEJEhdMS0VkRmkzDRTtr85FLbLiV7FwZ1TPPKNGEIQmjmPhy/ZJ7on8omwRfKUuHD7Ov8AcT+UTYJOL2PXFaskxJK185go5yac2dUgkyU+v5QpTz/KXaqsdes4Sn2R6YQ7sxqp+klCCOE5HYIRqpPQEyQaVv1T/l/nFlqyKElOlb9U/wCf+UjK465gUIiRPpwen+0lhBDX3UEfKQkTHjvarTaPw3v4mGRWoLPj1wOg9zMdLq67qlupYNU45HzU+asPIg+U6wn2OOTG1qZzF1zMoTscCuRImEs2LILBzm0c2isxkVvT5SazrK7t1E6o88iOEITZxJOHH7Ov9xP5RL4mt4e32aD9hP5RL6tOL2PUnqW6+slUSGoyes8xOUj0RLunT+EsSPT9PrJJ5D3DVSTgdTL9OhA+9zP8ItBWAM+Zz88D/eW5zlI6xj3Eq46co4QnM6BMXAxz6fLMocd4/ToqTdqG2qOQHV3bGQir5n/s4nj/ABD9LesbUd7UVrqXIXTlQyFf2z1ZvcEe0jdGlFyPSe0/abS6EA2WeNulKgtYR67fwj54nF9o/wBKaCvbotxsYc7XXATn5KfvN/D5zzriPEX1Fr3XMWssbczHzP8AoAOQEq5keR7GlhjuybV6x7XayxmZ3OWZjkkzBbmA2hmCnmQCcH6SOE52dTpuyfbBtKwrtLNp2PMcyaz+svt6iem6PX13JvqdXX1U5+hHUH2M8Mk+k1j1NvqZkYfiUkH5e89GPO4aM8mbhlPVaM9wskNk4XhH6R2AC6lNw/8AUTAb6r0P0xOu0PFK9Qu+lwy+fkw9iDzE9+PJGezPmZcU4e8jOzrKth5yxY3UyrPXE8E2EIQmjkR6NsIn7ifyCXkbzmu0D5prPrWn8olpHx8pirSOt1JmyqeWVOZp7uIpSu6x1VPUnHP29fpNZxXt3TTXmlltsbooJ2j9pj/pPPNxjuz2YoynsjtP6RSsbrHRFP4nYKufmZy3aD9KNVJ2aVRc3nYSRUPYeb/TA955lxLitmps7y5izeX6qj0UdAJUnzZ5fun2YYKXtG3v7V6h9SNX3ri5TlSvJVHkir02+3n55np3Z/8ATJQ6BdYGqtGAXRS9LftYHiX5YM8ZhOKkzu4pn0Nqv0j6Cu5aTqFLNjxqC9K7sY3WDkOv088S9xztVp9HR39tiFSMoqsrPYfIIAefz6CfNcJrmM9NG67T9qLdfebrTyGQlQJ2Vp+qPf1PnNMTFCYN7bBCEUAIQhACEI4ApNpdY9Th62KsPMf5H1HsZDCE6I0nudtwntuHATUYVuneD7p/eH4fn0+U6RHB6EH5EH68p5LMlsI6Ej5Eie7HxkoqpKz5ub7OhN3F0etQnEcL7augC3L3gHLeMCzHv5N/CE9seKxNXdHzZcDmi6Ss6Ds9xhLaVUEB0C1lSRuOFHMeoMqdoO1Iq+zpKtaDgnGVUeY9z7ThwYp4Hxk+TlW/k+qvs/H1Od7eCxrNc9zbrGLH36D5DoJXhCeNu9WfQSSVIIQhBQhCEAIQhACEIQQUcIQAijhACKOEAUI4QBQxHCAKEIQBwiEcFCEJPptDZacV12OcgYRGY5JwByHqRAIIptf6rav/ANrq/wD6bv8AplLVaCyptttdiMc+F0dScdcBhzghBCIRwAhN52g7NfDDcHYqRU67lA3V2qShyDybwkFcciD1xNHIblFxdMIRxSmQijigg4RRwBRwigBCEIAQhCAEIQgDEtaDQm0k9ETG5vTOcADzJwcD2PpKs6LgqhtLt5DGq8TeeHpG3542WfmZmTaVo9HDY45MqjLY2fAlrrB7nTG24Akl/FWiD8Rxj8zhRjp5i1rO0VhyLNZQg3btlT3OB6KFoBTAwOU5DifGWu8C+CgHK0g+H2Z/139z9MDlKEyoPuz0ZOKxp1igq9dX+x27drAGJ+O1O7cW3LQwySApbJcHoq9ZKvazc6P8bWXr3bWv09m5SwKkhu7fyPrNDwNN+lurAG57a1zyyd1V2wE+m5QfzM5/MqSvv8WZlnmoqTUWn/yv2O/4jY+tXBTSXgjJfTd02pB6k552Z5dCMczOS1nCCCe7yyjPhOe9GPVcenpnzmuU8wR1HQ+YPtOr4dq7nQ/FkFUUFHsYrrAceA1nG51BA5Pyx0I6iO4638SwlDO1Fwp+Y/qjXWcUt19iJqbThKmwwVck10sVLY+82FC5PlKuj4Rvuelm2lK7HBA3Bti7+QyDgrk+vLpL+iQDX18hi5LMjy3PTYhP/F4vrK760Va2u78KmhmHqvdoLF+q7h9ZpOzlLEoRfNupU/w/iZrL6SjFG6qce3zHtBKGZWYKxVNu5gCVXccDJ8s4P5TY9o9H3d2PTNefU1nZn05qFP1lrstYCt9Z6EU2keqpZsdf+G5j9DF6WZeL/L0/X+jQSbRUh7a0YkK9laEqMsAzhSQPM8+kidNpIPVSQfmDgzpuD8G7pBZYGOquwtFA5PWG/wDMWehIPgHLruPIDNbpWYxYpZZqEf6Of4hpe6tevOQrMFbyZMna49QRgxU6F3RnRSVr27iMctwYjl16K35S5xV0N6IpVlr2IWH3Gbdl8HzXJIB8wM+c6nifFKNIndrWGa/WX23VbSu2tXatO7f8DrhtpHIbjnOSAWxqUIqbp+ynucHJtHQLLUQttFliIXxkKGYKWx54zmbPj/DAhFtZ3VWBWDAYBVvuvjyzhlI8mRh6TTZ9Ov8ArCdnOcHB0T63RtTYa3HNSR7HBxkSCdD2vXdYLRnDktk+a2qL0P8A+jTnoTsuSHJKghCKU5mUUIQBzY8F42dKzEIliuoBR9+3cp3I/hIOVPTn5ma6EFtrVDZsknpkk454HtFFHBDsOD8Esp0fxLtT3V9mldMOptBDWqdy9RyJz9JBqeyumps8WrS2odBSjixxtPIs2VTxcvxcuePKVeC8U7ysaRxkIuosqcvZlGFW/aFztwe7x05ZmGv7Q3VWslRWkKxA7tEWzHUE2Y3k4x5zm75nR74vF0Iudum9Fp89TpNPTVUgajRIowP7TqrHC5xzIZyikcxy6cunWas2V72KldRZ94pVmvTKS34rCF5fsoOfQMJy117O252ZmP4mJZvzPOb7gZKVIyffay185x4kUCv6g7jn9qZlFbvU7cPnlJ9PEuVU7rV6LyyPQmxtf3ligdyx7zaAK6lUGsDlyUA4Ue/qZHr+GFyrq1eDWgIJO4Mo2kYAOOg6+sy7J8Wsr1FdQdu51DCiyo5atktIViVJxnoc9ciSazjJp21rXQfswSzoWcsWbPPd7fwmpXao5YXi6Unlv3lt+D8ly6qq/YtzWkrXWM1IpZrFpWvb4yOR2Kc4z15S9w006XGmeqsX6ktQS25tTWlibe8foKwM5C4BPU4CjOu0/EbLdM1i4SwG6ndSi1eHu0tUeDBP3bBn0mh4XrRVetjDcoLBx5lHUq+PfazY94in3ZrPkx+y4R3rV6vTT9Df6HSL3/e1qtlhzZscDuqmHM2NnwsAfFlvCPMGUuKcYChqqW3lwVt1HPxg8jXXnmE9ScFunIcjY4tp3Ctp1YDZY29fui3afASfbnhTyGc9ZodTobKwDYjqHztYghWwee1ujfSZx66vf6HTjJPFcMcai+/3vz8ehBsJ5AEkg8gMnpOl7V6V3vLKrNiy5W2hjtbfuIPpzY/kZr+zWsFWoGWKC2u2jvAWBTvEKhvDzxnGceRM2l7U0kjUG4nvLExUtZB2Yy2bGHm3p5fQam2mqRx4bFjljnLJKtu1kfClZtO9Fysq1ZdGZWGFYgW1DPU/dsA9VbH3pQ0vZTV2kimi2za20lAGXOCRzB5ZAJHtLjcX0v6urPPzahcDzPQzYajjA0DstdQd2FqC17DsxuKqxqVRnwlTgsQd3MGROXNqjWSGB4vZm24+nn+fMp8c0rLpq0tUpbUiq6nHJqrbKCDjPPaa/PynNTpPimv0TO5LWd5qtzHmxZu6u3H6iw/nOam13PLm1UH6fS0ElfROKxaVPdsSA/kSCQf4gj6GRTpOFnOj22BsF7jX08dTVHevyFiLj3ZvSG6MYsfUly+j+RzcIQmjkPMMzER5gDzCKKAbLs9ZjV0+9qp5dH8Hn+9MeO0lLypBDKtYZT1V+7UMp9D7TXgwJz16nnJRvnfLy/mE6bgNbW6bFYJfT3g4VSW23bQpwOZAdCPm49ZzMsaTiFlO7undO8Tu22kqWTIO0keWQJJR5lRvBmeGami3dto1x2kFKdSCGAYDCW5OAwB8vP0lntXpDVcFbkVFi4zz2Lc+1vkeeD54zNHM7bmc7mLMxx4mJJ5DA5n2AEtE6j5XHzXyOn4Poz8ILEAKDv2ufIwjbWQK2TyPdkEeu49cGcr5QgYSqxPLzRjGtjqdZ2lC11vUUdrgDfQ6bkDIgTnn9ZtzhlIIDdRzknDuN1OCqN3DPyam495orBj7uSDt/wAYOM/fE5GMGRxTOkOKyR76eHqtPQ6bi/BVDAmo07hkGti9L/tVsxYEfusQJV7S6nvCr4wzNaW8yWK1bn+ZOT9ZQ0HGbqARU5CE5NZCtUx9TW4Kk++JHruJPcQXK+EYAVERRnrhUAH1mVF3dnWfEYpY3GMKb8PT4FngXCxqbjUS2TXY6quC9jKu4VLn8R546+wJ5S/2lVtqGxSru7MqkYPd7VXODzA5LjPXBnPq2DkdRzB8wfWOy0sSzEljzLEksfck9ZprWzhHKowlCt+5vezVm5bqTzyovC+vdBhYo9+6ew/4JU/oX/5Ex+6+/HyxjP1mv0+oatw6MVdDuVgcEEeYm3/rSTzfT6Vm/W23Jk+u2uxV/ICZkpf6nbDkw8vLmT02r6E2l4ZSqgAW2XlgACFFXuAgyzHpyzj2Ml4pd8OGFnPUOpQV+dQIxufHINtzhPLkTjAB1t/aa9gQhWpWGCtKrXkehYeI/UzVwoNu5M6T4yEYuGCPLe73ZlFDMJ0PniEICBlIEUIQAjihACOKEgCMRRiAOSPpXCLYVYV2M6q+PCzJt3gHzI3L+YmFdZZgqglmIUKOpYnAA+Znoev0td2gv4fVZW9vDES+tVRw2awV13iIw+XYsMZ+6JUiNnnMI4pChDMUcAMwEUBAMoRZhmAOEUJQOEIQAxCGYGAKLEcIAQhHAGlZYhQCSSAAOZJJwAB5nM3R7JuLO4su0teozt7h7SHDnojMFKK3PGC3I8jiRdkuIpp9fp77R9nVcjt54Xpux7Zz9JsuPdktSdXY1Vb3VXW2W16irx0tW7lg5sXkuARnJGIIafU8Csr01eqY191e9laYYl99eN4IxyxkfnJ7OzFi/DZan+3AGo7mwQW2Dd4fD4uX/eZvtTqe74LoyaqbP7Vrc94rsFBKbWG1hjODzPXEt8VJduCMEVfBVlEDBFPxgbGCSR4efM+8UEzmNZwa3RWjbdT8RXd3RWl3N1do/wAI8xjKk85i+n1Wm1zVK1iawWtQSjMHZ3bacMMEhs9fMGdbxXhj2cYG/TolR4nu+IUODbXv38yWKsNqFsqB15+Uj1/H67Ka+KlgOIVBtG1eBuNwPg1RH7NJcZ/W2+ktGbOX03Zm23UX0bqxZpVvssLFtu2lsWFSFOf9ZDpuAO1I1Fj1VUM5rWywv9o6/eFaIrM2PM4wPWd+2kxxniTKMpqOHau1G8m76qsgA+Z3Fhj2mi12n+O4bo102Gu0CW03aYEC7xWBxciE5cHzxkgmKLbOdfgDd9TTVZTadUUCNWXK5awptYMoZSCDkEdOcel7OWvrfgfAt5uOn8ZYJ3gOAMgHkT0OJuOE8IbRJbq9VXYuKTVWgZUuFl+6rfzB2FUFh5jzT1E6GlF1PEuGcTqGEvsqF4ZlLV3ac7GZyAB4kUHOBnB9YoNnm2p05R2QkEozISM4JBwcZHtIsTc8f4LdTY9lqbVe+wKSUO7LM2QAckY8+nMTTmQ0KOEDACEBGJAKOBEcoFEZkZiYARRiLMAMR4ijzBTb6zgQr0NGrFhPxNl1fd7MbDUQGJfcc5yMcpK/BUoqqbVW2odUguWmpFdhSSQtthZ1A3YOF5nHM4yJs7aUv4Vo6Vv0q21X6t3Sy1UZUtZdpOf3Ty684+0D1a+ui2q6hb9Pp00ltVrird3OVS+pnwrKy+WcjlylownY9R+j/Gms1Fd/eIumGsqxXjvqN4V85fKMmRuXB6jBPlQ4L2ZS8abfa6PrdU2nRRWrDau0G4ncDjcwXGPI+k3Gk7X16Z9BQrCyjSJdVqHG7ZYNUx75FBGSigjnjmRn50dLxSleL6Yo4Gi0V1VddjdO4qcs1p5dWYu/T8UUhbNLxjQ00ua6rLHeuy2pw1aIBsIAKlXbIJ3dcdJNwPgXxCX2kvs0lS2utahrmDPt8IJAAHMknoBLPazVNY7M2opuT4i81qj7mVHO7ceQ2jkowefWR9ltXZRYdRp9RVTdUyAJa21LKm3bwSeTAYXK9eeRzEdyt6FrgfZ7S6vU16VL9QHvcqrGivYo27hv+068m6ZHSRU9m6bi/c2293pUtt1FltSju60KquwK53szEgDI6c8DnNpwvi+lXtAuqrKVaRb2s3EFUA7ohiq4yAXJIGOhlLs9xmqp9Zpr2xRr62qN6eMVurlq7MDmy5JzjniNCWyDhvZunVpb8LZaL6Knv7i1EHe1J97Y6E4YDntI+s2FHYemwadBdYt+s0T6xN1aGkbA5NTMG3DlW3ix9JX4Dqk4dZbqDdTbZ3F1FKUsz7nsG3vWJUBUUZODzJwMdSNr/WfTrVoqHZHp/o5tHqGrUfFUu7sSyPgHAyuVBw3iHnGgdmgbsuLNLTqNIXsa24aW2ohQ1V7Y7oZHVW54Y+k1nGNLVXc1dDtZWh294QoDEciygfhznHqMHzxOm7OayvSHX1DVVFLtHZVU6mxVsuJ+ybBXKEDd16bus40mRlFiGIRSFHHMYxKDKEUIAsxQMIAZijigBGG69Of/AD8ooQBgwzFCQDgIoQB5hCKAPMIQgBHmKEAcUISgUcISAIQgDKDKEIQBQhCAKKOGIAoQk2j0ptsWtfvWOqDrjJOMn2gEWITejss4sFTuqsbNZUcg8jpqxYx9wwIxCjsk9ppFbo3xIsKHDgfZ5DhuXI79qj13qehzIDQwm803ZOxxU25Al3cqH8RCWWui904xlWAcNz6jpmYr2ZJo+IW1DXhCORDZLujKQxGCCvlnIIx54tMlmmmQl3jXBzpbe6ZgxAzkAj8TL0P7ufkRKNdZYgKCSTgAdSZCmW2YlZY+AtDOndvuqBLqFYlFHVmx0AyOfvIcQDAiEyxOgPYm3fsDIXxQwQZLOLA/eCsfiaso4K9TsOMyg52Bm41nZpq6TcHVqwiMSvVXd1UVuPwkhtwPMEA46HGnIiqInYoQxCQoQhCAZCEQhKDIzGZEzEwAhCEAJlVaVOVJBwVyPRgQR+RImEIB1nDarbaFs+IsGyvVEg/gNembaMbSWRq6wpYZ+6VIGBnPWcOdKwO/vKHNjgYCBk4dTqqj0GMs20dM7B59OS7w4xk4GeWTjn1jNh6ZPPGeZ546ZlslHXanhVyXOVt1Lv8AFW0ghgjD4dO8rtsJGOZyV6fcbBhbwlwHVdS/hUsam2qWqroW1XTPIlXsbKgZwdwz4scgbD6n06np6QzJZVXgm1GsezHeOzYLEbjnBdtzY+bEn5k+s23ZfSb+9NRoOpVV7qm7u+7tR9yXKO8IVnAK4BPQsRzAmihiAdPxS5dJWKkqoS5lRSdws1Cjux3hZkcoMvzUEZAHlynM5iigHX6fsrWWqYWuofU6GtWPKzF3fByV25SxXqwAfD55ORFTwncyJ3t+wpVdXhulzUXXWbeXVbEI5cxk+ZnJ7oZiwdXpuAF2rR2u23Jo99veBV+0cDuQhHiKN4cE5BUnGJrddwWtNP3y2bm26bNZwHSy2vewK/iTHRh6EHB66YH/AJzEmCUOLEICQoRxYjlAQhCAMiIzPExIgCijhAFCMwgChCOAKGYQxIAhCPEoFCEIAQhAQBxTIzGAEcUJAZRQhKAhGBCANo26QhAMDCOEAQhCEAUYhCAH+86AaVPgrX2puF1ahto3AbW5A9cQhKiPc0MxhCQoRCOEAIQhAGZjCEADCEIAQEcIAxCEIB//2Q=="/>
          <p:cNvSpPr>
            <a:spLocks noChangeAspect="1" noChangeArrowheads="1"/>
          </p:cNvSpPr>
          <p:nvPr/>
        </p:nvSpPr>
        <p:spPr bwMode="auto">
          <a:xfrm>
            <a:off x="5708651" y="-1249363"/>
            <a:ext cx="2336800" cy="2609851"/>
          </a:xfrm>
          <a:prstGeom prst="rect">
            <a:avLst/>
          </a:prstGeom>
          <a:noFill/>
          <a:ln w="9525">
            <a:noFill/>
            <a:miter lim="800000"/>
            <a:headEnd/>
            <a:tailEnd/>
          </a:ln>
        </p:spPr>
        <p:txBody>
          <a:bodyPr/>
          <a:lstStyle/>
          <a:p>
            <a:endParaRPr lang="ca-ES">
              <a:latin typeface="Calibri" pitchFamily="34" charset="0"/>
            </a:endParaRPr>
          </a:p>
        </p:txBody>
      </p:sp>
      <p:pic>
        <p:nvPicPr>
          <p:cNvPr id="7184" name="Picture 22" descr="C:\Documents and Settings\Administrador\Escritorio\images.jpg"/>
          <p:cNvPicPr>
            <a:picLocks noChangeAspect="1" noChangeArrowheads="1"/>
          </p:cNvPicPr>
          <p:nvPr/>
        </p:nvPicPr>
        <p:blipFill>
          <a:blip r:embed="rId6" cstate="print"/>
          <a:srcRect/>
          <a:stretch>
            <a:fillRect/>
          </a:stretch>
        </p:blipFill>
        <p:spPr bwMode="auto">
          <a:xfrm>
            <a:off x="3311691" y="1268760"/>
            <a:ext cx="1560032" cy="1700510"/>
          </a:xfrm>
          <a:prstGeom prst="rect">
            <a:avLst/>
          </a:prstGeom>
          <a:noFill/>
          <a:ln w="9525">
            <a:noFill/>
            <a:miter lim="800000"/>
            <a:headEnd/>
            <a:tailEnd/>
          </a:ln>
        </p:spPr>
      </p:pic>
      <p:pic>
        <p:nvPicPr>
          <p:cNvPr id="19" name="Picture 2" descr="Jesús Sáenz de Buruaga, descubridor de la mefedrona"/>
          <p:cNvPicPr>
            <a:picLocks noChangeAspect="1" noChangeArrowheads="1"/>
          </p:cNvPicPr>
          <p:nvPr/>
        </p:nvPicPr>
        <p:blipFill>
          <a:blip r:embed="rId7" cstate="print"/>
          <a:srcRect/>
          <a:stretch>
            <a:fillRect/>
          </a:stretch>
        </p:blipFill>
        <p:spPr bwMode="auto">
          <a:xfrm>
            <a:off x="5903053" y="3212976"/>
            <a:ext cx="5377524" cy="28767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0" name="4 Rectángulo"/>
          <p:cNvSpPr>
            <a:spLocks noChangeArrowheads="1"/>
          </p:cNvSpPr>
          <p:nvPr/>
        </p:nvSpPr>
        <p:spPr bwMode="auto">
          <a:xfrm>
            <a:off x="527382" y="3109024"/>
            <a:ext cx="4847167" cy="2862322"/>
          </a:xfrm>
          <a:prstGeom prst="rect">
            <a:avLst/>
          </a:prstGeom>
          <a:noFill/>
          <a:ln w="9525">
            <a:noFill/>
            <a:miter lim="800000"/>
            <a:headEnd/>
            <a:tailEnd/>
          </a:ln>
        </p:spPr>
        <p:txBody>
          <a:bodyPr>
            <a:spAutoFit/>
          </a:bodyPr>
          <a:lstStyle/>
          <a:p>
            <a:pPr>
              <a:defRPr/>
            </a:pPr>
            <a:r>
              <a:rPr lang="es-ES" b="1" dirty="0">
                <a:latin typeface="+mn-lt"/>
              </a:rPr>
              <a:t>Dr. Jesús Sáenz de </a:t>
            </a:r>
            <a:r>
              <a:rPr lang="es-ES" b="1" dirty="0" err="1">
                <a:latin typeface="+mn-lt"/>
              </a:rPr>
              <a:t>Buruaga</a:t>
            </a:r>
            <a:r>
              <a:rPr lang="es-ES" b="1" dirty="0">
                <a:latin typeface="+mn-lt"/>
              </a:rPr>
              <a:t> y Sánchez</a:t>
            </a:r>
            <a:r>
              <a:rPr lang="es-ES" dirty="0">
                <a:latin typeface="+mn-lt"/>
              </a:rPr>
              <a:t> (Lardero, La Rioja, 1899-Granada. 1990) Discípulo del </a:t>
            </a:r>
            <a:r>
              <a:rPr lang="es-ES" dirty="0" err="1">
                <a:latin typeface="+mn-lt"/>
              </a:rPr>
              <a:t>prof.</a:t>
            </a:r>
            <a:r>
              <a:rPr lang="es-ES" dirty="0">
                <a:latin typeface="+mn-lt"/>
              </a:rPr>
              <a:t> A </a:t>
            </a:r>
            <a:r>
              <a:rPr lang="es-ES" dirty="0" err="1">
                <a:latin typeface="+mn-lt"/>
              </a:rPr>
              <a:t>Madinaveitia</a:t>
            </a:r>
            <a:r>
              <a:rPr lang="es-ES" dirty="0">
                <a:latin typeface="+mn-lt"/>
              </a:rPr>
              <a:t> en la Facultad de Farmacia de la Universidad de Madrid. Catedrático de Química Orgánica aplicada en la Facultad de Farmacia de la Universidad de Santiago de Compostela (1932-1935) y después en la Facultad de Farmacia de la Universidad de Granada (1935-1969</a:t>
            </a:r>
            <a:r>
              <a:rPr lang="es-ES" dirty="0">
                <a:solidFill>
                  <a:schemeClr val="bg2"/>
                </a:solidFill>
                <a:latin typeface="+mn-lt"/>
              </a:rPr>
              <a:t>).</a:t>
            </a:r>
          </a:p>
        </p:txBody>
      </p:sp>
      <p:sp>
        <p:nvSpPr>
          <p:cNvPr id="21" name="20 CuadroTexto"/>
          <p:cNvSpPr txBox="1"/>
          <p:nvPr/>
        </p:nvSpPr>
        <p:spPr>
          <a:xfrm>
            <a:off x="6096662" y="3789041"/>
            <a:ext cx="5567957" cy="1138773"/>
          </a:xfrm>
          <a:prstGeom prst="rect">
            <a:avLst/>
          </a:prstGeom>
          <a:noFill/>
        </p:spPr>
        <p:txBody>
          <a:bodyPr wrap="square">
            <a:spAutoFit/>
          </a:bodyPr>
          <a:lstStyle/>
          <a:p>
            <a:pPr fontAlgn="auto">
              <a:spcBef>
                <a:spcPts val="0"/>
              </a:spcBef>
              <a:spcAft>
                <a:spcPts val="0"/>
              </a:spcAft>
              <a:defRPr/>
            </a:pPr>
            <a:r>
              <a:rPr lang="es-ES" sz="1600" dirty="0">
                <a:latin typeface="+mn-lt"/>
              </a:rPr>
              <a:t>1929 : Síntesis </a:t>
            </a:r>
            <a:r>
              <a:rPr lang="es-ES" sz="1600" b="1" dirty="0">
                <a:latin typeface="+mn-lt"/>
              </a:rPr>
              <a:t>Mefedrona </a:t>
            </a:r>
          </a:p>
          <a:p>
            <a:pPr fontAlgn="auto">
              <a:spcBef>
                <a:spcPts val="0"/>
              </a:spcBef>
              <a:spcAft>
                <a:spcPts val="0"/>
              </a:spcAft>
              <a:defRPr/>
            </a:pPr>
            <a:r>
              <a:rPr lang="es-ES" sz="1600" dirty="0">
                <a:latin typeface="+mn-lt"/>
              </a:rPr>
              <a:t>2003: Redescubierta químico </a:t>
            </a:r>
            <a:r>
              <a:rPr lang="es-ES" sz="1600" i="1" dirty="0" err="1">
                <a:latin typeface="+mn-lt"/>
              </a:rPr>
              <a:t>underground</a:t>
            </a:r>
            <a:endParaRPr lang="es-ES" sz="1600" i="1" dirty="0">
              <a:latin typeface="+mn-lt"/>
            </a:endParaRPr>
          </a:p>
          <a:p>
            <a:pPr fontAlgn="auto">
              <a:spcBef>
                <a:spcPts val="0"/>
              </a:spcBef>
              <a:spcAft>
                <a:spcPts val="0"/>
              </a:spcAft>
              <a:defRPr/>
            </a:pPr>
            <a:r>
              <a:rPr lang="es-ES" sz="1600" dirty="0">
                <a:latin typeface="+mn-lt"/>
              </a:rPr>
              <a:t>2007: Venta internet (Israel)</a:t>
            </a:r>
          </a:p>
          <a:p>
            <a:pPr fontAlgn="auto">
              <a:spcBef>
                <a:spcPts val="0"/>
              </a:spcBef>
              <a:spcAft>
                <a:spcPts val="0"/>
              </a:spcAft>
              <a:defRPr/>
            </a:pPr>
            <a:endParaRPr lang="es-ES" dirty="0">
              <a:solidFill>
                <a:schemeClr val="bg2"/>
              </a:solidFill>
              <a:latin typeface="+mn-lt"/>
            </a:endParaRPr>
          </a:p>
        </p:txBody>
      </p:sp>
    </p:spTree>
    <p:extLst>
      <p:ext uri="{BB962C8B-B14F-4D97-AF65-F5344CB8AC3E}">
        <p14:creationId xmlns:p14="http://schemas.microsoft.com/office/powerpoint/2010/main" val="3356472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56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6988"/>
            <a:ext cx="10972800" cy="1143001"/>
          </a:xfrm>
        </p:spPr>
        <p:txBody>
          <a:bodyPr vert="horz" lIns="91440" tIns="45720" rIns="91440" bIns="45720" rtlCol="0" anchor="t">
            <a:normAutofit/>
          </a:bodyPr>
          <a:lstStyle/>
          <a:p>
            <a:r>
              <a:rPr lang="es-ES" sz="3200" b="1" dirty="0">
                <a:solidFill>
                  <a:schemeClr val="accent2"/>
                </a:solidFill>
              </a:rPr>
              <a:t>¿DE DÓNDE SALEN? ¿SON “NUEVAS”?</a:t>
            </a:r>
          </a:p>
        </p:txBody>
      </p:sp>
      <p:pic>
        <p:nvPicPr>
          <p:cNvPr id="9219" name="Picture 2"/>
          <p:cNvPicPr>
            <a:picLocks noChangeAspect="1" noChangeArrowheads="1"/>
          </p:cNvPicPr>
          <p:nvPr/>
        </p:nvPicPr>
        <p:blipFill>
          <a:blip r:embed="rId2" cstate="print"/>
          <a:srcRect l="7747" t="15375" r="9567" b="13751"/>
          <a:stretch>
            <a:fillRect/>
          </a:stretch>
        </p:blipFill>
        <p:spPr bwMode="auto">
          <a:xfrm>
            <a:off x="1487488" y="1000681"/>
            <a:ext cx="9963679" cy="4804807"/>
          </a:xfrm>
          <a:prstGeom prst="rect">
            <a:avLst/>
          </a:prstGeom>
          <a:noFill/>
          <a:ln w="9525">
            <a:noFill/>
            <a:miter lim="800000"/>
            <a:headEnd/>
            <a:tailEnd/>
          </a:ln>
        </p:spPr>
      </p:pic>
      <p:sp>
        <p:nvSpPr>
          <p:cNvPr id="5" name="4 Rectángulo"/>
          <p:cNvSpPr/>
          <p:nvPr/>
        </p:nvSpPr>
        <p:spPr>
          <a:xfrm>
            <a:off x="1200151" y="5878513"/>
            <a:ext cx="10079567" cy="646112"/>
          </a:xfrm>
          <a:prstGeom prst="rect">
            <a:avLst/>
          </a:prstGeom>
        </p:spPr>
        <p:txBody>
          <a:bodyPr>
            <a:spAutoFit/>
          </a:bodyPr>
          <a:lstStyle/>
          <a:p>
            <a:pPr fontAlgn="auto">
              <a:spcBef>
                <a:spcPts val="0"/>
              </a:spcBef>
              <a:spcAft>
                <a:spcPts val="0"/>
              </a:spcAft>
              <a:defRPr/>
            </a:pPr>
            <a:r>
              <a:rPr lang="es-ES" dirty="0">
                <a:latin typeface="Arial" pitchFamily="34" charset="0"/>
                <a:cs typeface="Arial" pitchFamily="34" charset="0"/>
              </a:rPr>
              <a:t>Desde 1984, </a:t>
            </a:r>
            <a:r>
              <a:rPr lang="es-ES" dirty="0" err="1">
                <a:latin typeface="Arial" pitchFamily="34" charset="0"/>
                <a:cs typeface="Arial" pitchFamily="34" charset="0"/>
              </a:rPr>
              <a:t>Huffman</a:t>
            </a:r>
            <a:r>
              <a:rPr lang="es-ES" dirty="0">
                <a:latin typeface="Arial" pitchFamily="34" charset="0"/>
                <a:cs typeface="Arial" pitchFamily="34" charset="0"/>
              </a:rPr>
              <a:t> y su grupo han creado más de 470 análogos, bautizados como JWH-01, JWH-02, JWH-03,….</a:t>
            </a:r>
          </a:p>
        </p:txBody>
      </p:sp>
    </p:spTree>
    <p:extLst>
      <p:ext uri="{BB962C8B-B14F-4D97-AF65-F5344CB8AC3E}">
        <p14:creationId xmlns:p14="http://schemas.microsoft.com/office/powerpoint/2010/main" val="821575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logo Energy Control vectorizado_Sin trazado.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48011" y="6244147"/>
            <a:ext cx="2815704" cy="531897"/>
          </a:xfrm>
          <a:prstGeom prst="rect">
            <a:avLst/>
          </a:prstGeom>
        </p:spPr>
      </p:pic>
      <p:pic>
        <p:nvPicPr>
          <p:cNvPr id="7"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90550"/>
            <a:ext cx="11207477"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98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13"/>
          <p:cNvSpPr>
            <a:spLocks noChangeArrowheads="1"/>
          </p:cNvSpPr>
          <p:nvPr/>
        </p:nvSpPr>
        <p:spPr bwMode="auto">
          <a:xfrm>
            <a:off x="239350" y="0"/>
            <a:ext cx="11425767" cy="908050"/>
          </a:xfrm>
          <a:prstGeom prst="rect">
            <a:avLst/>
          </a:prstGeom>
        </p:spPr>
        <p:txBody>
          <a:bodyPr vert="horz" lIns="91440" tIns="45720" rIns="91440" bIns="45720" rtlCol="0" anchor="t">
            <a:normAutofit/>
          </a:bodyPr>
          <a:lstStyle/>
          <a:p>
            <a:pPr>
              <a:spcBef>
                <a:spcPct val="0"/>
              </a:spcBef>
            </a:pPr>
            <a:r>
              <a:rPr lang="es-ES" sz="3200" b="1" dirty="0">
                <a:solidFill>
                  <a:schemeClr val="accent2"/>
                </a:solidFill>
                <a:latin typeface="+mj-lt"/>
                <a:ea typeface="+mj-ea"/>
                <a:cs typeface="+mj-cs"/>
              </a:rPr>
              <a:t>¿DE DÓNDE SALEN AHORA?</a:t>
            </a:r>
          </a:p>
        </p:txBody>
      </p:sp>
      <p:sp>
        <p:nvSpPr>
          <p:cNvPr id="14342" name="AutoShape 15" descr="data:image/jpeg;base64,/9j/4AAQSkZJRgABAQAAAQABAAD/2wCEAAkGBhQQDxQQEBQQFRAPEBAPFRAUFBAUDxQQFBAVFBQQFRUXHCYeFxkjGRYUHy8gIycpLCwtFx4xNTAqOCYrLCkBCQoKDgwOGg8PGSokHyQsKiwpKSksLSkpLCktLCwpKSksLCkpLCwsLC8sMCkpKS8pKS8sLCwpLCkpKSwsKSwtLP/AABEIARIAuAMBIgACEQEDEQH/xAAcAAACAgMBAQAAAAAAAAAAAAAAAQMEAgUGBwj/xABDEAACAgECAwYDBAYIBAcAAAABAgADEQQSBSExBhMiQVFhFHGBIzJCkQdSYnKhshUWJHOCscHhktHS8DNEU1Rjk6P/xAAaAQEBAQEBAQEAAAAAAAAAAAAAAQIDBAUG/8QAMBEAAgIBAgUBBQgDAAAAAAAAAAECEQMhMQQSE0FRYSIykaGxBVJxgcHR8PEjQmL/2gAMAwEAAhEDEQA/ANfw9s01n1rr/kEsStwz/wACr+6r/kEuJXn5T9JH3UfkJL2mYgZgElgLMkr9I5iqBGiYkoQyVK5IK/Wc3I7KBAKpmK/aThY9slm1EhCTLu5JtjC+0lloi7uHdyZV9plt9pLLRW7uI1ywV+cwMtkogNftMDVLURQS2TlKbJIjV6f7S8UkbV5mlI5uBU7r1kbLiWmXEitXlNJnOUSGEITZyCEIQCLSD7NP7tP5BLqSroVyif3afyiXq0zMdkdkvaY0T1k6JBF85IJzbO6VAqzMLGqTOYbNpC2xgTJEJ5CTHREDJI+kw5JbnRRb2K8JYGn+Zknw3tM9RG1iZThLnw3sP4RNp/aTqIvRZUiKyyaB75kTVGaU0zDxtEJrmBXEmhN2c6IJiwkzVyMiaMtEJEhdMS0VkRmkzDRTtr85FLbLiV7FwZ1TPPKNGEIQmjmPhy/ZJ7on8omwRfKUuHD7Ov8AcT+UTYJOL2PXFaskxJK185go5yac2dUgkyU+v5QpTz/KXaqsdes4Sn2R6YQ7sxqp+klCCOE5HYIRqpPQEyQaVv1T/l/nFlqyKElOlb9U/wCf+UjK465gUIiRPpwen+0lhBDX3UEfKQkTHjvarTaPw3v4mGRWoLPj1wOg9zMdLq67qlupYNU45HzU+asPIg+U6wn2OOTG1qZzF1zMoTscCuRImEs2LILBzm0c2isxkVvT5SazrK7t1E6o88iOEITZxJOHH7Ov9xP5RL4mt4e32aD9hP5RL6tOL2PUnqW6+slUSGoyes8xOUj0RLunT+EsSPT9PrJJ5D3DVSTgdTL9OhA+9zP8ItBWAM+Zz88D/eW5zlI6xj3Eq46co4QnM6BMXAxz6fLMocd4/ToqTdqG2qOQHV3bGQir5n/s4nj/ABD9LesbUd7UVrqXIXTlQyFf2z1ZvcEe0jdGlFyPSe0/abS6EA2WeNulKgtYR67fwj54nF9o/wBKaCvbotxsYc7XXATn5KfvN/D5zzriPEX1Fr3XMWssbczHzP8AoAOQEq5keR7GlhjuybV6x7XayxmZ3OWZjkkzBbmA2hmCnmQCcH6SOE52dTpuyfbBtKwrtLNp2PMcyaz+svt6iem6PX13JvqdXX1U5+hHUH2M8Mk+k1j1NvqZkYfiUkH5e89GPO4aM8mbhlPVaM9wskNk4XhH6R2AC6lNw/8AUTAb6r0P0xOu0PFK9Qu+lwy+fkw9iDzE9+PJGezPmZcU4e8jOzrKth5yxY3UyrPXE8E2EIQmjkR6NsIn7ifyCXkbzmu0D5prPrWn8olpHx8pirSOt1JmyqeWVOZp7uIpSu6x1VPUnHP29fpNZxXt3TTXmlltsbooJ2j9pj/pPPNxjuz2YoynsjtP6RSsbrHRFP4nYKufmZy3aD9KNVJ2aVRc3nYSRUPYeb/TA955lxLitmps7y5izeX6qj0UdAJUnzZ5fun2YYKXtG3v7V6h9SNX3ri5TlSvJVHkir02+3n55np3Z/8ATJQ6BdYGqtGAXRS9LftYHiX5YM8ZhOKkzu4pn0Nqv0j6Cu5aTqFLNjxqC9K7sY3WDkOv088S9xztVp9HR39tiFSMoqsrPYfIIAefz6CfNcJrmM9NG67T9qLdfebrTyGQlQJ2Vp+qPf1PnNMTFCYN7bBCEUAIQhACEI4ApNpdY9Th62KsPMf5H1HsZDCE6I0nudtwntuHATUYVuneD7p/eH4fn0+U6RHB6EH5EH68p5LMlsI6Ej5Eie7HxkoqpKz5ub7OhN3F0etQnEcL7augC3L3gHLeMCzHv5N/CE9seKxNXdHzZcDmi6Ss6Ds9xhLaVUEB0C1lSRuOFHMeoMqdoO1Iq+zpKtaDgnGVUeY9z7ThwYp4Hxk+TlW/k+qvs/H1Od7eCxrNc9zbrGLH36D5DoJXhCeNu9WfQSSVIIQhBQhCEAIQhACEIQQUcIQAijhACKOEAUI4QBQxHCAKEIQBwiEcFCEJPptDZacV12OcgYRGY5JwByHqRAIIptf6rav/ANrq/wD6bv8AplLVaCyptttdiMc+F0dScdcBhzghBCIRwAhN52g7NfDDcHYqRU67lA3V2qShyDybwkFcciD1xNHIblFxdMIRxSmQijigg4RRwBRwigBCEIAQhCAEIQgDEtaDQm0k9ETG5vTOcADzJwcD2PpKs6LgqhtLt5DGq8TeeHpG3542WfmZmTaVo9HDY45MqjLY2fAlrrB7nTG24Akl/FWiD8Rxj8zhRjp5i1rO0VhyLNZQg3btlT3OB6KFoBTAwOU5DifGWu8C+CgHK0g+H2Z/139z9MDlKEyoPuz0ZOKxp1igq9dX+x27drAGJ+O1O7cW3LQwySApbJcHoq9ZKvazc6P8bWXr3bWv09m5SwKkhu7fyPrNDwNN+lurAG57a1zyyd1V2wE+m5QfzM5/MqSvv8WZlnmoqTUWn/yv2O/4jY+tXBTSXgjJfTd02pB6k552Z5dCMczOS1nCCCe7yyjPhOe9GPVcenpnzmuU8wR1HQ+YPtOr4dq7nQ/FkFUUFHsYrrAceA1nG51BA5Pyx0I6iO4638SwlDO1Fwp+Y/qjXWcUt19iJqbThKmwwVck10sVLY+82FC5PlKuj4Rvuelm2lK7HBA3Bti7+QyDgrk+vLpL+iQDX18hi5LMjy3PTYhP/F4vrK760Va2u78KmhmHqvdoLF+q7h9ZpOzlLEoRfNupU/w/iZrL6SjFG6qce3zHtBKGZWYKxVNu5gCVXccDJ8s4P5TY9o9H3d2PTNefU1nZn05qFP1lrstYCt9Z6EU2keqpZsdf+G5j9DF6WZeL/L0/X+jQSbRUh7a0YkK9laEqMsAzhSQPM8+kidNpIPVSQfmDgzpuD8G7pBZYGOquwtFA5PWG/wDMWehIPgHLruPIDNbpWYxYpZZqEf6Of4hpe6tevOQrMFbyZMna49QRgxU6F3RnRSVr27iMctwYjl16K35S5xV0N6IpVlr2IWH3Gbdl8HzXJIB8wM+c6nifFKNIndrWGa/WX23VbSu2tXatO7f8DrhtpHIbjnOSAWxqUIqbp+ynucHJtHQLLUQttFliIXxkKGYKWx54zmbPj/DAhFtZ3VWBWDAYBVvuvjyzhlI8mRh6TTZ9Ov8ArCdnOcHB0T63RtTYa3HNSR7HBxkSCdD2vXdYLRnDktk+a2qL0P8A+jTnoTsuSHJKghCKU5mUUIQBzY8F42dKzEIliuoBR9+3cp3I/hIOVPTn5ma6EFtrVDZsknpkk454HtFFHBDsOD8Esp0fxLtT3V9mldMOptBDWqdy9RyJz9JBqeyumps8WrS2odBSjixxtPIs2VTxcvxcuePKVeC8U7ysaRxkIuosqcvZlGFW/aFztwe7x05ZmGv7Q3VWslRWkKxA7tEWzHUE2Y3k4x5zm75nR74vF0Iudum9Fp89TpNPTVUgajRIowP7TqrHC5xzIZyikcxy6cunWas2V72KldRZ94pVmvTKS34rCF5fsoOfQMJy117O252ZmP4mJZvzPOb7gZKVIyffay185x4kUCv6g7jn9qZlFbvU7cPnlJ9PEuVU7rV6LyyPQmxtf3ligdyx7zaAK6lUGsDlyUA4Ue/qZHr+GFyrq1eDWgIJO4Mo2kYAOOg6+sy7J8Wsr1FdQdu51DCiyo5atktIViVJxnoc9ciSazjJp21rXQfswSzoWcsWbPPd7fwmpXao5YXi6Unlv3lt+D8ly6qq/YtzWkrXWM1IpZrFpWvb4yOR2Kc4z15S9w006XGmeqsX6ktQS25tTWlibe8foKwM5C4BPU4CjOu0/EbLdM1i4SwG6ndSi1eHu0tUeDBP3bBn0mh4XrRVetjDcoLBx5lHUq+PfazY94in3ZrPkx+y4R3rV6vTT9Df6HSL3/e1qtlhzZscDuqmHM2NnwsAfFlvCPMGUuKcYChqqW3lwVt1HPxg8jXXnmE9ScFunIcjY4tp3Ctp1YDZY29fui3afASfbnhTyGc9ZodTobKwDYjqHztYghWwee1ujfSZx66vf6HTjJPFcMcai+/3vz8ehBsJ5AEkg8gMnpOl7V6V3vLKrNiy5W2hjtbfuIPpzY/kZr+zWsFWoGWKC2u2jvAWBTvEKhvDzxnGceRM2l7U0kjUG4nvLExUtZB2Yy2bGHm3p5fQam2mqRx4bFjljnLJKtu1kfClZtO9Fysq1ZdGZWGFYgW1DPU/dsA9VbH3pQ0vZTV2kimi2za20lAGXOCRzB5ZAJHtLjcX0v6urPPzahcDzPQzYajjA0DstdQd2FqC17DsxuKqxqVRnwlTgsQd3MGROXNqjWSGB4vZm24+nn+fMp8c0rLpq0tUpbUiq6nHJqrbKCDjPPaa/PynNTpPimv0TO5LWd5qtzHmxZu6u3H6iw/nOam13PLm1UH6fS0ElfROKxaVPdsSA/kSCQf4gj6GRTpOFnOj22BsF7jX08dTVHevyFiLj3ZvSG6MYsfUly+j+RzcIQmjkPMMzER5gDzCKKAbLs9ZjV0+9qp5dH8Hn+9MeO0lLypBDKtYZT1V+7UMp9D7TXgwJz16nnJRvnfLy/mE6bgNbW6bFYJfT3g4VSW23bQpwOZAdCPm49ZzMsaTiFlO7undO8Tu22kqWTIO0keWQJJR5lRvBmeGami3dto1x2kFKdSCGAYDCW5OAwB8vP0lntXpDVcFbkVFi4zz2Lc+1vkeeD54zNHM7bmc7mLMxx4mJJ5DA5n2AEtE6j5XHzXyOn4Poz8ILEAKDv2ufIwjbWQK2TyPdkEeu49cGcr5QgYSqxPLzRjGtjqdZ2lC11vUUdrgDfQ6bkDIgTnn9ZtzhlIIDdRzknDuN1OCqN3DPyam495orBj7uSDt/wAYOM/fE5GMGRxTOkOKyR76eHqtPQ6bi/BVDAmo07hkGti9L/tVsxYEfusQJV7S6nvCr4wzNaW8yWK1bn+ZOT9ZQ0HGbqARU5CE5NZCtUx9TW4Kk++JHruJPcQXK+EYAVERRnrhUAH1mVF3dnWfEYpY3GMKb8PT4FngXCxqbjUS2TXY6quC9jKu4VLn8R546+wJ5S/2lVtqGxSru7MqkYPd7VXODzA5LjPXBnPq2DkdRzB8wfWOy0sSzEljzLEksfck9ZprWzhHKowlCt+5vezVm5bqTzyovC+vdBhYo9+6ew/4JU/oX/5Ex+6+/HyxjP1mv0+oatw6MVdDuVgcEEeYm3/rSTzfT6Vm/W23Jk+u2uxV/ICZkpf6nbDkw8vLmT02r6E2l4ZSqgAW2XlgACFFXuAgyzHpyzj2Ml4pd8OGFnPUOpQV+dQIxufHINtzhPLkTjAB1t/aa9gQhWpWGCtKrXkehYeI/UzVwoNu5M6T4yEYuGCPLe73ZlFDMJ0PniEICBlIEUIQAjihACOKEgCMRRiAOSPpXCLYVYV2M6q+PCzJt3gHzI3L+YmFdZZgqglmIUKOpYnAA+Znoev0td2gv4fVZW9vDES+tVRw2awV13iIw+XYsMZ+6JUiNnnMI4pChDMUcAMwEUBAMoRZhmAOEUJQOEIQAxCGYGAKLEcIAQhHAGlZYhQCSSAAOZJJwAB5nM3R7JuLO4su0teozt7h7SHDnojMFKK3PGC3I8jiRdkuIpp9fp77R9nVcjt54Xpux7Zz9JsuPdktSdXY1Vb3VXW2W16irx0tW7lg5sXkuARnJGIIafU8Csr01eqY191e9laYYl99eN4IxyxkfnJ7OzFi/DZan+3AGo7mwQW2Dd4fD4uX/eZvtTqe74LoyaqbP7Vrc94rsFBKbWG1hjODzPXEt8VJduCMEVfBVlEDBFPxgbGCSR4efM+8UEzmNZwa3RWjbdT8RXd3RWl3N1do/wAI8xjKk85i+n1Wm1zVK1iawWtQSjMHZ3bacMMEhs9fMGdbxXhj2cYG/TolR4nu+IUODbXv38yWKsNqFsqB15+Uj1/H67Ka+KlgOIVBtG1eBuNwPg1RH7NJcZ/W2+ktGbOX03Zm23UX0bqxZpVvssLFtu2lsWFSFOf9ZDpuAO1I1Fj1VUM5rWywv9o6/eFaIrM2PM4wPWd+2kxxniTKMpqOHau1G8m76qsgA+Z3Fhj2mi12n+O4bo102Gu0CW03aYEC7xWBxciE5cHzxkgmKLbOdfgDd9TTVZTadUUCNWXK5awptYMoZSCDkEdOcel7OWvrfgfAt5uOn8ZYJ3gOAMgHkT0OJuOE8IbRJbq9VXYuKTVWgZUuFl+6rfzB2FUFh5jzT1E6GlF1PEuGcTqGEvsqF4ZlLV3ac7GZyAB4kUHOBnB9YoNnm2p05R2QkEozISM4JBwcZHtIsTc8f4LdTY9lqbVe+wKSUO7LM2QAckY8+nMTTmQ0KOEDACEBGJAKOBEcoFEZkZiYARRiLMAMR4ijzBTb6zgQr0NGrFhPxNl1fd7MbDUQGJfcc5yMcpK/BUoqqbVW2odUguWmpFdhSSQtthZ1A3YOF5nHM4yJs7aUv4Vo6Vv0q21X6t3Sy1UZUtZdpOf3Ty684+0D1a+ui2q6hb9Pp00ltVrird3OVS+pnwrKy+WcjlylownY9R+j/Gms1Fd/eIumGsqxXjvqN4V85fKMmRuXB6jBPlQ4L2ZS8abfa6PrdU2nRRWrDau0G4ncDjcwXGPI+k3Gk7X16Z9BQrCyjSJdVqHG7ZYNUx75FBGSigjnjmRn50dLxSleL6Yo4Gi0V1VddjdO4qcs1p5dWYu/T8UUhbNLxjQ00ua6rLHeuy2pw1aIBsIAKlXbIJ3dcdJNwPgXxCX2kvs0lS2utahrmDPt8IJAAHMknoBLPazVNY7M2opuT4i81qj7mVHO7ceQ2jkowefWR9ltXZRYdRp9RVTdUyAJa21LKm3bwSeTAYXK9eeRzEdyt6FrgfZ7S6vU16VL9QHvcqrGivYo27hv+068m6ZHSRU9m6bi/c2293pUtt1FltSju60KquwK53szEgDI6c8DnNpwvi+lXtAuqrKVaRb2s3EFUA7ohiq4yAXJIGOhlLs9xmqp9Zpr2xRr62qN6eMVurlq7MDmy5JzjniNCWyDhvZunVpb8LZaL6Knv7i1EHe1J97Y6E4YDntI+s2FHYemwadBdYt+s0T6xN1aGkbA5NTMG3DlW3ix9JX4Dqk4dZbqDdTbZ3F1FKUsz7nsG3vWJUBUUZODzJwMdSNr/WfTrVoqHZHp/o5tHqGrUfFUu7sSyPgHAyuVBw3iHnGgdmgbsuLNLTqNIXsa24aW2ohQ1V7Y7oZHVW54Y+k1nGNLVXc1dDtZWh294QoDEciygfhznHqMHzxOm7OayvSHX1DVVFLtHZVU6mxVsuJ+ybBXKEDd16bus40mRlFiGIRSFHHMYxKDKEUIAsxQMIAZijigBGG69Of/AD8ooQBgwzFCQDgIoQB5hCKAPMIQgBHmKEAcUISgUcISAIQgDKDKEIQBQhCAKKOGIAoQk2j0ptsWtfvWOqDrjJOMn2gEWITejss4sFTuqsbNZUcg8jpqxYx9wwIxCjsk9ppFbo3xIsKHDgfZ5DhuXI79qj13qehzIDQwm803ZOxxU25Al3cqH8RCWWui904xlWAcNz6jpmYr2ZJo+IW1DXhCORDZLujKQxGCCvlnIIx54tMlmmmQl3jXBzpbe6ZgxAzkAj8TL0P7ufkRKNdZYgKCSTgAdSZCmW2YlZY+AtDOndvuqBLqFYlFHVmx0AyOfvIcQDAiEyxOgPYm3fsDIXxQwQZLOLA/eCsfiaso4K9TsOMyg52Bm41nZpq6TcHVqwiMSvVXd1UVuPwkhtwPMEA46HGnIiqInYoQxCQoQhCAZCEQhKDIzGZEzEwAhCEAJlVaVOVJBwVyPRgQR+RImEIB1nDarbaFs+IsGyvVEg/gNembaMbSWRq6wpYZ+6VIGBnPWcOdKwO/vKHNjgYCBk4dTqqj0GMs20dM7B59OS7w4xk4GeWTjn1jNh6ZPPGeZ546ZlslHXanhVyXOVt1Lv8AFW0ghgjD4dO8rtsJGOZyV6fcbBhbwlwHVdS/hUsam2qWqroW1XTPIlXsbKgZwdwz4scgbD6n06np6QzJZVXgm1GsezHeOzYLEbjnBdtzY+bEn5k+s23ZfSb+9NRoOpVV7qm7u+7tR9yXKO8IVnAK4BPQsRzAmihiAdPxS5dJWKkqoS5lRSdws1Cjux3hZkcoMvzUEZAHlynM5iigHX6fsrWWqYWuofU6GtWPKzF3fByV25SxXqwAfD55ORFTwncyJ3t+wpVdXhulzUXXWbeXVbEI5cxk+ZnJ7oZiwdXpuAF2rR2u23Jo99veBV+0cDuQhHiKN4cE5BUnGJrddwWtNP3y2bm26bNZwHSy2vewK/iTHRh6EHB66YH/AJzEmCUOLEICQoRxYjlAQhCAMiIzPExIgCijhAFCMwgChCOAKGYQxIAhCPEoFCEIAQhAQBxTIzGAEcUJAZRQhKAhGBCANo26QhAMDCOEAQhCEAUYhCAH+86AaVPgrX2puF1ahto3AbW5A9cQhKiPc0MxhCQoRCOEAIQhAGZjCEADCEIAQEcIAxCEIB//2Q=="/>
          <p:cNvSpPr>
            <a:spLocks noChangeAspect="1" noChangeArrowheads="1"/>
          </p:cNvSpPr>
          <p:nvPr/>
        </p:nvSpPr>
        <p:spPr bwMode="auto">
          <a:xfrm>
            <a:off x="5708651" y="-1249363"/>
            <a:ext cx="2336800" cy="2609851"/>
          </a:xfrm>
          <a:prstGeom prst="rect">
            <a:avLst/>
          </a:prstGeom>
          <a:noFill/>
          <a:ln w="9525">
            <a:noFill/>
            <a:miter lim="800000"/>
            <a:headEnd/>
            <a:tailEnd/>
          </a:ln>
        </p:spPr>
        <p:txBody>
          <a:bodyPr/>
          <a:lstStyle/>
          <a:p>
            <a:endParaRPr lang="ca-ES">
              <a:latin typeface="Calibri" pitchFamily="34" charset="0"/>
            </a:endParaRPr>
          </a:p>
        </p:txBody>
      </p:sp>
      <p:sp>
        <p:nvSpPr>
          <p:cNvPr id="14343" name="AutoShape 17" descr="data:image/jpeg;base64,/9j/4AAQSkZJRgABAQAAAQABAAD/2wCEAAkGBhQQDxQQEBQQFRAPEBAPFRAUFBAUDxQQFBAVFBQQFRUXHCYeFxkjGRYUHy8gIycpLCwtFx4xNTAqOCYrLCkBCQoKDgwOGg8PGSokHyQsKiwpKSksLSkpLCktLCwpKSksLCkpLCwsLC8sMCkpKS8pKS8sLCwpLCkpKSwsKSwtLP/AABEIARIAuAMBIgACEQEDEQH/xAAcAAACAgMBAQAAAAAAAAAAAAAAAQMEAgUGBwj/xABDEAACAgECAwYDBAYIBAcAAAABAgADEQQSBSExBhMiQVFhFHGBIzJCkQdSYnKhshUWJHOCscHhktHS8DNEU1Rjk6P/xAAaAQEBAQEBAQEAAAAAAAAAAAAAAQIDBAUG/8QAMBEAAgIBAgUBBQgDAAAAAAAAAAECEQMhMQQSE0FRYSIykaGxBVJxgcHR8PEjQmL/2gAMAwEAAhEDEQA/ANfw9s01n1rr/kEsStwz/wACr+6r/kEuJXn5T9JH3UfkJL2mYgZgElgLMkr9I5iqBGiYkoQyVK5IK/Wc3I7KBAKpmK/aThY9slm1EhCTLu5JtjC+0lloi7uHdyZV9plt9pLLRW7uI1ywV+cwMtkogNftMDVLURQS2TlKbJIjV6f7S8UkbV5mlI5uBU7r1kbLiWmXEitXlNJnOUSGEITZyCEIQCLSD7NP7tP5BLqSroVyif3afyiXq0zMdkdkvaY0T1k6JBF85IJzbO6VAqzMLGqTOYbNpC2xgTJEJ5CTHREDJI+kw5JbnRRb2K8JYGn+Zknw3tM9RG1iZThLnw3sP4RNp/aTqIvRZUiKyyaB75kTVGaU0zDxtEJrmBXEmhN2c6IJiwkzVyMiaMtEJEhdMS0VkRmkzDRTtr85FLbLiV7FwZ1TPPKNGEIQmjmPhy/ZJ7on8omwRfKUuHD7Ov8AcT+UTYJOL2PXFaskxJK185go5yac2dUgkyU+v5QpTz/KXaqsdes4Sn2R6YQ7sxqp+klCCOE5HYIRqpPQEyQaVv1T/l/nFlqyKElOlb9U/wCf+UjK465gUIiRPpwen+0lhBDX3UEfKQkTHjvarTaPw3v4mGRWoLPj1wOg9zMdLq67qlupYNU45HzU+asPIg+U6wn2OOTG1qZzF1zMoTscCuRImEs2LILBzm0c2isxkVvT5SazrK7t1E6o88iOEITZxJOHH7Ov9xP5RL4mt4e32aD9hP5RL6tOL2PUnqW6+slUSGoyes8xOUj0RLunT+EsSPT9PrJJ5D3DVSTgdTL9OhA+9zP8ItBWAM+Zz88D/eW5zlI6xj3Eq46co4QnM6BMXAxz6fLMocd4/ToqTdqG2qOQHV3bGQir5n/s4nj/ABD9LesbUd7UVrqXIXTlQyFf2z1ZvcEe0jdGlFyPSe0/abS6EA2WeNulKgtYR67fwj54nF9o/wBKaCvbotxsYc7XXATn5KfvN/D5zzriPEX1Fr3XMWssbczHzP8AoAOQEq5keR7GlhjuybV6x7XayxmZ3OWZjkkzBbmA2hmCnmQCcH6SOE52dTpuyfbBtKwrtLNp2PMcyaz+svt6iem6PX13JvqdXX1U5+hHUH2M8Mk+k1j1NvqZkYfiUkH5e89GPO4aM8mbhlPVaM9wskNk4XhH6R2AC6lNw/8AUTAb6r0P0xOu0PFK9Qu+lwy+fkw9iDzE9+PJGezPmZcU4e8jOzrKth5yxY3UyrPXE8E2EIQmjkR6NsIn7ifyCXkbzmu0D5prPrWn8olpHx8pirSOt1JmyqeWVOZp7uIpSu6x1VPUnHP29fpNZxXt3TTXmlltsbooJ2j9pj/pPPNxjuz2YoynsjtP6RSsbrHRFP4nYKufmZy3aD9KNVJ2aVRc3nYSRUPYeb/TA955lxLitmps7y5izeX6qj0UdAJUnzZ5fun2YYKXtG3v7V6h9SNX3ri5TlSvJVHkir02+3n55np3Z/8ATJQ6BdYGqtGAXRS9LftYHiX5YM8ZhOKkzu4pn0Nqv0j6Cu5aTqFLNjxqC9K7sY3WDkOv088S9xztVp9HR39tiFSMoqsrPYfIIAefz6CfNcJrmM9NG67T9qLdfebrTyGQlQJ2Vp+qPf1PnNMTFCYN7bBCEUAIQhACEI4ApNpdY9Th62KsPMf5H1HsZDCE6I0nudtwntuHATUYVuneD7p/eH4fn0+U6RHB6EH5EH68p5LMlsI6Ej5Eie7HxkoqpKz5ub7OhN3F0etQnEcL7augC3L3gHLeMCzHv5N/CE9seKxNXdHzZcDmi6Ss6Ds9xhLaVUEB0C1lSRuOFHMeoMqdoO1Iq+zpKtaDgnGVUeY9z7ThwYp4Hxk+TlW/k+qvs/H1Od7eCxrNc9zbrGLH36D5DoJXhCeNu9WfQSSVIIQhBQhCEAIQhACEIQQUcIQAijhACKOEAUI4QBQxHCAKEIQBwiEcFCEJPptDZacV12OcgYRGY5JwByHqRAIIptf6rav/ANrq/wD6bv8AplLVaCyptttdiMc+F0dScdcBhzghBCIRwAhN52g7NfDDcHYqRU67lA3V2qShyDybwkFcciD1xNHIblFxdMIRxSmQijigg4RRwBRwigBCEIAQhCAEIQgDEtaDQm0k9ETG5vTOcADzJwcD2PpKs6LgqhtLt5DGq8TeeHpG3542WfmZmTaVo9HDY45MqjLY2fAlrrB7nTG24Akl/FWiD8Rxj8zhRjp5i1rO0VhyLNZQg3btlT3OB6KFoBTAwOU5DifGWu8C+CgHK0g+H2Z/139z9MDlKEyoPuz0ZOKxp1igq9dX+x27drAGJ+O1O7cW3LQwySApbJcHoq9ZKvazc6P8bWXr3bWv09m5SwKkhu7fyPrNDwNN+lurAG57a1zyyd1V2wE+m5QfzM5/MqSvv8WZlnmoqTUWn/yv2O/4jY+tXBTSXgjJfTd02pB6k552Z5dCMczOS1nCCCe7yyjPhOe9GPVcenpnzmuU8wR1HQ+YPtOr4dq7nQ/FkFUUFHsYrrAceA1nG51BA5Pyx0I6iO4638SwlDO1Fwp+Y/qjXWcUt19iJqbThKmwwVck10sVLY+82FC5PlKuj4Rvuelm2lK7HBA3Bti7+QyDgrk+vLpL+iQDX18hi5LMjy3PTYhP/F4vrK760Va2u78KmhmHqvdoLF+q7h9ZpOzlLEoRfNupU/w/iZrL6SjFG6qce3zHtBKGZWYKxVNu5gCVXccDJ8s4P5TY9o9H3d2PTNefU1nZn05qFP1lrstYCt9Z6EU2keqpZsdf+G5j9DF6WZeL/L0/X+jQSbRUh7a0YkK9laEqMsAzhSQPM8+kidNpIPVSQfmDgzpuD8G7pBZYGOquwtFA5PWG/wDMWehIPgHLruPIDNbpWYxYpZZqEf6Of4hpe6tevOQrMFbyZMna49QRgxU6F3RnRSVr27iMctwYjl16K35S5xV0N6IpVlr2IWH3Gbdl8HzXJIB8wM+c6nifFKNIndrWGa/WX23VbSu2tXatO7f8DrhtpHIbjnOSAWxqUIqbp+ynucHJtHQLLUQttFliIXxkKGYKWx54zmbPj/DAhFtZ3VWBWDAYBVvuvjyzhlI8mRh6TTZ9Ov8ArCdnOcHB0T63RtTYa3HNSR7HBxkSCdD2vXdYLRnDktk+a2qL0P8A+jTnoTsuSHJKghCKU5mUUIQBzY8F42dKzEIliuoBR9+3cp3I/hIOVPTn5ma6EFtrVDZsknpkk454HtFFHBDsOD8Esp0fxLtT3V9mldMOptBDWqdy9RyJz9JBqeyumps8WrS2odBSjixxtPIs2VTxcvxcuePKVeC8U7ysaRxkIuosqcvZlGFW/aFztwe7x05ZmGv7Q3VWslRWkKxA7tEWzHUE2Y3k4x5zm75nR74vF0Iudum9Fp89TpNPTVUgajRIowP7TqrHC5xzIZyikcxy6cunWas2V72KldRZ94pVmvTKS34rCF5fsoOfQMJy117O252ZmP4mJZvzPOb7gZKVIyffay185x4kUCv6g7jn9qZlFbvU7cPnlJ9PEuVU7rV6LyyPQmxtf3ligdyx7zaAK6lUGsDlyUA4Ue/qZHr+GFyrq1eDWgIJO4Mo2kYAOOg6+sy7J8Wsr1FdQdu51DCiyo5atktIViVJxnoc9ciSazjJp21rXQfswSzoWcsWbPPd7fwmpXao5YXi6Unlv3lt+D8ly6qq/YtzWkrXWM1IpZrFpWvb4yOR2Kc4z15S9w006XGmeqsX6ktQS25tTWlibe8foKwM5C4BPU4CjOu0/EbLdM1i4SwG6ndSi1eHu0tUeDBP3bBn0mh4XrRVetjDcoLBx5lHUq+PfazY94in3ZrPkx+y4R3rV6vTT9Df6HSL3/e1qtlhzZscDuqmHM2NnwsAfFlvCPMGUuKcYChqqW3lwVt1HPxg8jXXnmE9ScFunIcjY4tp3Ctp1YDZY29fui3afASfbnhTyGc9ZodTobKwDYjqHztYghWwee1ujfSZx66vf6HTjJPFcMcai+/3vz8ehBsJ5AEkg8gMnpOl7V6V3vLKrNiy5W2hjtbfuIPpzY/kZr+zWsFWoGWKC2u2jvAWBTvEKhvDzxnGceRM2l7U0kjUG4nvLExUtZB2Yy2bGHm3p5fQam2mqRx4bFjljnLJKtu1kfClZtO9Fysq1ZdGZWGFYgW1DPU/dsA9VbH3pQ0vZTV2kimi2za20lAGXOCRzB5ZAJHtLjcX0v6urPPzahcDzPQzYajjA0DstdQd2FqC17DsxuKqxqVRnwlTgsQd3MGROXNqjWSGB4vZm24+nn+fMp8c0rLpq0tUpbUiq6nHJqrbKCDjPPaa/PynNTpPimv0TO5LWd5qtzHmxZu6u3H6iw/nOam13PLm1UH6fS0ElfROKxaVPdsSA/kSCQf4gj6GRTpOFnOj22BsF7jX08dTVHevyFiLj3ZvSG6MYsfUly+j+RzcIQmjkPMMzER5gDzCKKAbLs9ZjV0+9qp5dH8Hn+9MeO0lLypBDKtYZT1V+7UMp9D7TXgwJz16nnJRvnfLy/mE6bgNbW6bFYJfT3g4VSW23bQpwOZAdCPm49ZzMsaTiFlO7undO8Tu22kqWTIO0keWQJJR5lRvBmeGami3dto1x2kFKdSCGAYDCW5OAwB8vP0lntXpDVcFbkVFi4zz2Lc+1vkeeD54zNHM7bmc7mLMxx4mJJ5DA5n2AEtE6j5XHzXyOn4Poz8ILEAKDv2ufIwjbWQK2TyPdkEeu49cGcr5QgYSqxPLzRjGtjqdZ2lC11vUUdrgDfQ6bkDIgTnn9ZtzhlIIDdRzknDuN1OCqN3DPyam495orBj7uSDt/wAYOM/fE5GMGRxTOkOKyR76eHqtPQ6bi/BVDAmo07hkGti9L/tVsxYEfusQJV7S6nvCr4wzNaW8yWK1bn+ZOT9ZQ0HGbqARU5CE5NZCtUx9TW4Kk++JHruJPcQXK+EYAVERRnrhUAH1mVF3dnWfEYpY3GMKb8PT4FngXCxqbjUS2TXY6quC9jKu4VLn8R546+wJ5S/2lVtqGxSru7MqkYPd7VXODzA5LjPXBnPq2DkdRzB8wfWOy0sSzEljzLEksfck9ZprWzhHKowlCt+5vezVm5bqTzyovC+vdBhYo9+6ew/4JU/oX/5Ex+6+/HyxjP1mv0+oatw6MVdDuVgcEEeYm3/rSTzfT6Vm/W23Jk+u2uxV/ICZkpf6nbDkw8vLmT02r6E2l4ZSqgAW2XlgACFFXuAgyzHpyzj2Ml4pd8OGFnPUOpQV+dQIxufHINtzhPLkTjAB1t/aa9gQhWpWGCtKrXkehYeI/UzVwoNu5M6T4yEYuGCPLe73ZlFDMJ0PniEICBlIEUIQAjihACOKEgCMRRiAOSPpXCLYVYV2M6q+PCzJt3gHzI3L+YmFdZZgqglmIUKOpYnAA+Znoev0td2gv4fVZW9vDES+tVRw2awV13iIw+XYsMZ+6JUiNnnMI4pChDMUcAMwEUBAMoRZhmAOEUJQOEIQAxCGYGAKLEcIAQhHAGlZYhQCSSAAOZJJwAB5nM3R7JuLO4su0teozt7h7SHDnojMFKK3PGC3I8jiRdkuIpp9fp77R9nVcjt54Xpux7Zz9JsuPdktSdXY1Vb3VXW2W16irx0tW7lg5sXkuARnJGIIafU8Csr01eqY191e9laYYl99eN4IxyxkfnJ7OzFi/DZan+3AGo7mwQW2Dd4fD4uX/eZvtTqe74LoyaqbP7Vrc94rsFBKbWG1hjODzPXEt8VJduCMEVfBVlEDBFPxgbGCSR4efM+8UEzmNZwa3RWjbdT8RXd3RWl3N1do/wAI8xjKk85i+n1Wm1zVK1iawWtQSjMHZ3bacMMEhs9fMGdbxXhj2cYG/TolR4nu+IUODbXv38yWKsNqFsqB15+Uj1/H67Ka+KlgOIVBtG1eBuNwPg1RH7NJcZ/W2+ktGbOX03Zm23UX0bqxZpVvssLFtu2lsWFSFOf9ZDpuAO1I1Fj1VUM5rWywv9o6/eFaIrM2PM4wPWd+2kxxniTKMpqOHau1G8m76qsgA+Z3Fhj2mi12n+O4bo102Gu0CW03aYEC7xWBxciE5cHzxkgmKLbOdfgDd9TTVZTadUUCNWXK5awptYMoZSCDkEdOcel7OWvrfgfAt5uOn8ZYJ3gOAMgHkT0OJuOE8IbRJbq9VXYuKTVWgZUuFl+6rfzB2FUFh5jzT1E6GlF1PEuGcTqGEvsqF4ZlLV3ac7GZyAB4kUHOBnB9YoNnm2p05R2QkEozISM4JBwcZHtIsTc8f4LdTY9lqbVe+wKSUO7LM2QAckY8+nMTTmQ0KOEDACEBGJAKOBEcoFEZkZiYARRiLMAMR4ijzBTb6zgQr0NGrFhPxNl1fd7MbDUQGJfcc5yMcpK/BUoqqbVW2odUguWmpFdhSSQtthZ1A3YOF5nHM4yJs7aUv4Vo6Vv0q21X6t3Sy1UZUtZdpOf3Ty684+0D1a+ui2q6hb9Pp00ltVrird3OVS+pnwrKy+WcjlylownY9R+j/Gms1Fd/eIumGsqxXjvqN4V85fKMmRuXB6jBPlQ4L2ZS8abfa6PrdU2nRRWrDau0G4ncDjcwXGPI+k3Gk7X16Z9BQrCyjSJdVqHG7ZYNUx75FBGSigjnjmRn50dLxSleL6Yo4Gi0V1VddjdO4qcs1p5dWYu/T8UUhbNLxjQ00ua6rLHeuy2pw1aIBsIAKlXbIJ3dcdJNwPgXxCX2kvs0lS2utahrmDPt8IJAAHMknoBLPazVNY7M2opuT4i81qj7mVHO7ceQ2jkowefWR9ltXZRYdRp9RVTdUyAJa21LKm3bwSeTAYXK9eeRzEdyt6FrgfZ7S6vU16VL9QHvcqrGivYo27hv+068m6ZHSRU9m6bi/c2293pUtt1FltSju60KquwK53szEgDI6c8DnNpwvi+lXtAuqrKVaRb2s3EFUA7ohiq4yAXJIGOhlLs9xmqp9Zpr2xRr62qN6eMVurlq7MDmy5JzjniNCWyDhvZunVpb8LZaL6Knv7i1EHe1J97Y6E4YDntI+s2FHYemwadBdYt+s0T6xN1aGkbA5NTMG3DlW3ix9JX4Dqk4dZbqDdTbZ3F1FKUsz7nsG3vWJUBUUZODzJwMdSNr/WfTrVoqHZHp/o5tHqGrUfFUu7sSyPgHAyuVBw3iHnGgdmgbsuLNLTqNIXsa24aW2ohQ1V7Y7oZHVW54Y+k1nGNLVXc1dDtZWh294QoDEciygfhznHqMHzxOm7OayvSHX1DVVFLtHZVU6mxVsuJ+ybBXKEDd16bus40mRlFiGIRSFHHMYxKDKEUIAsxQMIAZijigBGG69Of/AD8ooQBgwzFCQDgIoQB5hCKAPMIQgBHmKEAcUISgUcISAIQgDKDKEIQBQhCAKKOGIAoQk2j0ptsWtfvWOqDrjJOMn2gEWITejss4sFTuqsbNZUcg8jpqxYx9wwIxCjsk9ppFbo3xIsKHDgfZ5DhuXI79qj13qehzIDQwm803ZOxxU25Al3cqH8RCWWui904xlWAcNz6jpmYr2ZJo+IW1DXhCORDZLujKQxGCCvlnIIx54tMlmmmQl3jXBzpbe6ZgxAzkAj8TL0P7ufkRKNdZYgKCSTgAdSZCmW2YlZY+AtDOndvuqBLqFYlFHVmx0AyOfvIcQDAiEyxOgPYm3fsDIXxQwQZLOLA/eCsfiaso4K9TsOMyg52Bm41nZpq6TcHVqwiMSvVXd1UVuPwkhtwPMEA46HGnIiqInYoQxCQoQhCAZCEQhKDIzGZEzEwAhCEAJlVaVOVJBwVyPRgQR+RImEIB1nDarbaFs+IsGyvVEg/gNembaMbSWRq6wpYZ+6VIGBnPWcOdKwO/vKHNjgYCBk4dTqqj0GMs20dM7B59OS7w4xk4GeWTjn1jNh6ZPPGeZ546ZlslHXanhVyXOVt1Lv8AFW0ghgjD4dO8rtsJGOZyV6fcbBhbwlwHVdS/hUsam2qWqroW1XTPIlXsbKgZwdwz4scgbD6n06np6QzJZVXgm1GsezHeOzYLEbjnBdtzY+bEn5k+s23ZfSb+9NRoOpVV7qm7u+7tR9yXKO8IVnAK4BPQsRzAmihiAdPxS5dJWKkqoS5lRSdws1Cjux3hZkcoMvzUEZAHlynM5iigHX6fsrWWqYWuofU6GtWPKzF3fByV25SxXqwAfD55ORFTwncyJ3t+wpVdXhulzUXXWbeXVbEI5cxk+ZnJ7oZiwdXpuAF2rR2u23Jo99veBV+0cDuQhHiKN4cE5BUnGJrddwWtNP3y2bm26bNZwHSy2vewK/iTHRh6EHB66YH/AJzEmCUOLEICQoRxYjlAQhCAMiIzPExIgCijhAFCMwgChCOAKGYQxIAhCPEoFCEIAQhAQBxTIzGAEcUJAZRQhKAhGBCANo26QhAMDCOEAQhCEAUYhCAH+86AaVPgrX2puF1ahto3AbW5A9cQhKiPc0MxhCQoRCOEAIQhAGZjCEADCEIAQEcIAxCEIB//2Q=="/>
          <p:cNvSpPr>
            <a:spLocks noChangeAspect="1" noChangeArrowheads="1"/>
          </p:cNvSpPr>
          <p:nvPr/>
        </p:nvSpPr>
        <p:spPr bwMode="auto">
          <a:xfrm>
            <a:off x="5708651" y="-1249363"/>
            <a:ext cx="2336800" cy="2609851"/>
          </a:xfrm>
          <a:prstGeom prst="rect">
            <a:avLst/>
          </a:prstGeom>
          <a:noFill/>
          <a:ln w="9525">
            <a:noFill/>
            <a:miter lim="800000"/>
            <a:headEnd/>
            <a:tailEnd/>
          </a:ln>
        </p:spPr>
        <p:txBody>
          <a:bodyPr/>
          <a:lstStyle/>
          <a:p>
            <a:endParaRPr lang="ca-ES">
              <a:latin typeface="Calibri" pitchFamily="34" charset="0"/>
            </a:endParaRPr>
          </a:p>
        </p:txBody>
      </p:sp>
      <p:sp>
        <p:nvSpPr>
          <p:cNvPr id="14344" name="AutoShape 19" descr="data:image/jpeg;base64,/9j/4AAQSkZJRgABAQAAAQABAAD/2wCEAAkGBhQQDxQQEBQQFRAPEBAPFRAUFBAUDxQQFBAVFBQQFRUXHCYeFxkjGRYUHy8gIycpLCwtFx4xNTAqOCYrLCkBCQoKDgwOGg8PGSokHyQsKiwpKSksLSkpLCktLCwpKSksLCkpLCwsLC8sMCkpKS8pKS8sLCwpLCkpKSwsKSwtLP/AABEIARIAuAMBIgACEQEDEQH/xAAcAAACAgMBAQAAAAAAAAAAAAAAAQMEAgUGBwj/xABDEAACAgECAwYDBAYIBAcAAAABAgADEQQSBSExBhMiQVFhFHGBIzJCkQdSYnKhshUWJHOCscHhktHS8DNEU1Rjk6P/xAAaAQEBAQEBAQEAAAAAAAAAAAAAAQIDBAUG/8QAMBEAAgIBAgUBBQgDAAAAAAAAAAECEQMhMQQSE0FRYSIykaGxBVJxgcHR8PEjQmL/2gAMAwEAAhEDEQA/ANfw9s01n1rr/kEsStwz/wACr+6r/kEuJXn5T9JH3UfkJL2mYgZgElgLMkr9I5iqBGiYkoQyVK5IK/Wc3I7KBAKpmK/aThY9slm1EhCTLu5JtjC+0lloi7uHdyZV9plt9pLLRW7uI1ywV+cwMtkogNftMDVLURQS2TlKbJIjV6f7S8UkbV5mlI5uBU7r1kbLiWmXEitXlNJnOUSGEITZyCEIQCLSD7NP7tP5BLqSroVyif3afyiXq0zMdkdkvaY0T1k6JBF85IJzbO6VAqzMLGqTOYbNpC2xgTJEJ5CTHREDJI+kw5JbnRRb2K8JYGn+Zknw3tM9RG1iZThLnw3sP4RNp/aTqIvRZUiKyyaB75kTVGaU0zDxtEJrmBXEmhN2c6IJiwkzVyMiaMtEJEhdMS0VkRmkzDRTtr85FLbLiV7FwZ1TPPKNGEIQmjmPhy/ZJ7on8omwRfKUuHD7Ov8AcT+UTYJOL2PXFaskxJK185go5yac2dUgkyU+v5QpTz/KXaqsdes4Sn2R6YQ7sxqp+klCCOE5HYIRqpPQEyQaVv1T/l/nFlqyKElOlb9U/wCf+UjK465gUIiRPpwen+0lhBDX3UEfKQkTHjvarTaPw3v4mGRWoLPj1wOg9zMdLq67qlupYNU45HzU+asPIg+U6wn2OOTG1qZzF1zMoTscCuRImEs2LILBzm0c2isxkVvT5SazrK7t1E6o88iOEITZxJOHH7Ov9xP5RL4mt4e32aD9hP5RL6tOL2PUnqW6+slUSGoyes8xOUj0RLunT+EsSPT9PrJJ5D3DVSTgdTL9OhA+9zP8ItBWAM+Zz88D/eW5zlI6xj3Eq46co4QnM6BMXAxz6fLMocd4/ToqTdqG2qOQHV3bGQir5n/s4nj/ABD9LesbUd7UVrqXIXTlQyFf2z1ZvcEe0jdGlFyPSe0/abS6EA2WeNulKgtYR67fwj54nF9o/wBKaCvbotxsYc7XXATn5KfvN/D5zzriPEX1Fr3XMWssbczHzP8AoAOQEq5keR7GlhjuybV6x7XayxmZ3OWZjkkzBbmA2hmCnmQCcH6SOE52dTpuyfbBtKwrtLNp2PMcyaz+svt6iem6PX13JvqdXX1U5+hHUH2M8Mk+k1j1NvqZkYfiUkH5e89GPO4aM8mbhlPVaM9wskNk4XhH6R2AC6lNw/8AUTAb6r0P0xOu0PFK9Qu+lwy+fkw9iDzE9+PJGezPmZcU4e8jOzrKth5yxY3UyrPXE8E2EIQmjkR6NsIn7ifyCXkbzmu0D5prPrWn8olpHx8pirSOt1JmyqeWVOZp7uIpSu6x1VPUnHP29fpNZxXt3TTXmlltsbooJ2j9pj/pPPNxjuz2YoynsjtP6RSsbrHRFP4nYKufmZy3aD9KNVJ2aVRc3nYSRUPYeb/TA955lxLitmps7y5izeX6qj0UdAJUnzZ5fun2YYKXtG3v7V6h9SNX3ri5TlSvJVHkir02+3n55np3Z/8ATJQ6BdYGqtGAXRS9LftYHiX5YM8ZhOKkzu4pn0Nqv0j6Cu5aTqFLNjxqC9K7sY3WDkOv088S9xztVp9HR39tiFSMoqsrPYfIIAefz6CfNcJrmM9NG67T9qLdfebrTyGQlQJ2Vp+qPf1PnNMTFCYN7bBCEUAIQhACEI4ApNpdY9Th62KsPMf5H1HsZDCE6I0nudtwntuHATUYVuneD7p/eH4fn0+U6RHB6EH5EH68p5LMlsI6Ej5Eie7HxkoqpKz5ub7OhN3F0etQnEcL7augC3L3gHLeMCzHv5N/CE9seKxNXdHzZcDmi6Ss6Ds9xhLaVUEB0C1lSRuOFHMeoMqdoO1Iq+zpKtaDgnGVUeY9z7ThwYp4Hxk+TlW/k+qvs/H1Od7eCxrNc9zbrGLH36D5DoJXhCeNu9WfQSSVIIQhBQhCEAIQhACEIQQUcIQAijhACKOEAUI4QBQxHCAKEIQBwiEcFCEJPptDZacV12OcgYRGY5JwByHqRAIIptf6rav/ANrq/wD6bv8AplLVaCyptttdiMc+F0dScdcBhzghBCIRwAhN52g7NfDDcHYqRU67lA3V2qShyDybwkFcciD1xNHIblFxdMIRxSmQijigg4RRwBRwigBCEIAQhCAEIQgDEtaDQm0k9ETG5vTOcADzJwcD2PpKs6LgqhtLt5DGq8TeeHpG3542WfmZmTaVo9HDY45MqjLY2fAlrrB7nTG24Akl/FWiD8Rxj8zhRjp5i1rO0VhyLNZQg3btlT3OB6KFoBTAwOU5DifGWu8C+CgHK0g+H2Z/139z9MDlKEyoPuz0ZOKxp1igq9dX+x27drAGJ+O1O7cW3LQwySApbJcHoq9ZKvazc6P8bWXr3bWv09m5SwKkhu7fyPrNDwNN+lurAG57a1zyyd1V2wE+m5QfzM5/MqSvv8WZlnmoqTUWn/yv2O/4jY+tXBTSXgjJfTd02pB6k552Z5dCMczOS1nCCCe7yyjPhOe9GPVcenpnzmuU8wR1HQ+YPtOr4dq7nQ/FkFUUFHsYrrAceA1nG51BA5Pyx0I6iO4638SwlDO1Fwp+Y/qjXWcUt19iJqbThKmwwVck10sVLY+82FC5PlKuj4Rvuelm2lK7HBA3Bti7+QyDgrk+vLpL+iQDX18hi5LMjy3PTYhP/F4vrK760Va2u78KmhmHqvdoLF+q7h9ZpOzlLEoRfNupU/w/iZrL6SjFG6qce3zHtBKGZWYKxVNu5gCVXccDJ8s4P5TY9o9H3d2PTNefU1nZn05qFP1lrstYCt9Z6EU2keqpZsdf+G5j9DF6WZeL/L0/X+jQSbRUh7a0YkK9laEqMsAzhSQPM8+kidNpIPVSQfmDgzpuD8G7pBZYGOquwtFA5PWG/wDMWehIPgHLruPIDNbpWYxYpZZqEf6Of4hpe6tevOQrMFbyZMna49QRgxU6F3RnRSVr27iMctwYjl16K35S5xV0N6IpVlr2IWH3Gbdl8HzXJIB8wM+c6nifFKNIndrWGa/WX23VbSu2tXatO7f8DrhtpHIbjnOSAWxqUIqbp+ynucHJtHQLLUQttFliIXxkKGYKWx54zmbPj/DAhFtZ3VWBWDAYBVvuvjyzhlI8mRh6TTZ9Ov8ArCdnOcHB0T63RtTYa3HNSR7HBxkSCdD2vXdYLRnDktk+a2qL0P8A+jTnoTsuSHJKghCKU5mUUIQBzY8F42dKzEIliuoBR9+3cp3I/hIOVPTn5ma6EFtrVDZsknpkk454HtFFHBDsOD8Esp0fxLtT3V9mldMOptBDWqdy9RyJz9JBqeyumps8WrS2odBSjixxtPIs2VTxcvxcuePKVeC8U7ysaRxkIuosqcvZlGFW/aFztwe7x05ZmGv7Q3VWslRWkKxA7tEWzHUE2Y3k4x5zm75nR74vF0Iudum9Fp89TpNPTVUgajRIowP7TqrHC5xzIZyikcxy6cunWas2V72KldRZ94pVmvTKS34rCF5fsoOfQMJy117O252ZmP4mJZvzPOb7gZKVIyffay185x4kUCv6g7jn9qZlFbvU7cPnlJ9PEuVU7rV6LyyPQmxtf3ligdyx7zaAK6lUGsDlyUA4Ue/qZHr+GFyrq1eDWgIJO4Mo2kYAOOg6+sy7J8Wsr1FdQdu51DCiyo5atktIViVJxnoc9ciSazjJp21rXQfswSzoWcsWbPPd7fwmpXao5YXi6Unlv3lt+D8ly6qq/YtzWkrXWM1IpZrFpWvb4yOR2Kc4z15S9w006XGmeqsX6ktQS25tTWlibe8foKwM5C4BPU4CjOu0/EbLdM1i4SwG6ndSi1eHu0tUeDBP3bBn0mh4XrRVetjDcoLBx5lHUq+PfazY94in3ZrPkx+y4R3rV6vTT9Df6HSL3/e1qtlhzZscDuqmHM2NnwsAfFlvCPMGUuKcYChqqW3lwVt1HPxg8jXXnmE9ScFunIcjY4tp3Ctp1YDZY29fui3afASfbnhTyGc9ZodTobKwDYjqHztYghWwee1ujfSZx66vf6HTjJPFcMcai+/3vz8ehBsJ5AEkg8gMnpOl7V6V3vLKrNiy5W2hjtbfuIPpzY/kZr+zWsFWoGWKC2u2jvAWBTvEKhvDzxnGceRM2l7U0kjUG4nvLExUtZB2Yy2bGHm3p5fQam2mqRx4bFjljnLJKtu1kfClZtO9Fysq1ZdGZWGFYgW1DPU/dsA9VbH3pQ0vZTV2kimi2za20lAGXOCRzB5ZAJHtLjcX0v6urPPzahcDzPQzYajjA0DstdQd2FqC17DsxuKqxqVRnwlTgsQd3MGROXNqjWSGB4vZm24+nn+fMp8c0rLpq0tUpbUiq6nHJqrbKCDjPPaa/PynNTpPimv0TO5LWd5qtzHmxZu6u3H6iw/nOam13PLm1UH6fS0ElfROKxaVPdsSA/kSCQf4gj6GRTpOFnOj22BsF7jX08dTVHevyFiLj3ZvSG6MYsfUly+j+RzcIQmjkPMMzER5gDzCKKAbLs9ZjV0+9qp5dH8Hn+9MeO0lLypBDKtYZT1V+7UMp9D7TXgwJz16nnJRvnfLy/mE6bgNbW6bFYJfT3g4VSW23bQpwOZAdCPm49ZzMsaTiFlO7undO8Tu22kqWTIO0keWQJJR5lRvBmeGami3dto1x2kFKdSCGAYDCW5OAwB8vP0lntXpDVcFbkVFi4zz2Lc+1vkeeD54zNHM7bmc7mLMxx4mJJ5DA5n2AEtE6j5XHzXyOn4Poz8ILEAKDv2ufIwjbWQK2TyPdkEeu49cGcr5QgYSqxPLzRjGtjqdZ2lC11vUUdrgDfQ6bkDIgTnn9ZtzhlIIDdRzknDuN1OCqN3DPyam495orBj7uSDt/wAYOM/fE5GMGRxTOkOKyR76eHqtPQ6bi/BVDAmo07hkGti9L/tVsxYEfusQJV7S6nvCr4wzNaW8yWK1bn+ZOT9ZQ0HGbqARU5CE5NZCtUx9TW4Kk++JHruJPcQXK+EYAVERRnrhUAH1mVF3dnWfEYpY3GMKb8PT4FngXCxqbjUS2TXY6quC9jKu4VLn8R546+wJ5S/2lVtqGxSru7MqkYPd7VXODzA5LjPXBnPq2DkdRzB8wfWOy0sSzEljzLEksfck9ZprWzhHKowlCt+5vezVm5bqTzyovC+vdBhYo9+6ew/4JU/oX/5Ex+6+/HyxjP1mv0+oatw6MVdDuVgcEEeYm3/rSTzfT6Vm/W23Jk+u2uxV/ICZkpf6nbDkw8vLmT02r6E2l4ZSqgAW2XlgACFFXuAgyzHpyzj2Ml4pd8OGFnPUOpQV+dQIxufHINtzhPLkTjAB1t/aa9gQhWpWGCtKrXkehYeI/UzVwoNu5M6T4yEYuGCPLe73ZlFDMJ0PniEICBlIEUIQAjihACOKEgCMRRiAOSPpXCLYVYV2M6q+PCzJt3gHzI3L+YmFdZZgqglmIUKOpYnAA+Znoev0td2gv4fVZW9vDES+tVRw2awV13iIw+XYsMZ+6JUiNnnMI4pChDMUcAMwEUBAMoRZhmAOEUJQOEIQAxCGYGAKLEcIAQhHAGlZYhQCSSAAOZJJwAB5nM3R7JuLO4su0teozt7h7SHDnojMFKK3PGC3I8jiRdkuIpp9fp77R9nVcjt54Xpux7Zz9JsuPdktSdXY1Vb3VXW2W16irx0tW7lg5sXkuARnJGIIafU8Csr01eqY191e9laYYl99eN4IxyxkfnJ7OzFi/DZan+3AGo7mwQW2Dd4fD4uX/eZvtTqe74LoyaqbP7Vrc94rsFBKbWG1hjODzPXEt8VJduCMEVfBVlEDBFPxgbGCSR4efM+8UEzmNZwa3RWjbdT8RXd3RWl3N1do/wAI8xjKk85i+n1Wm1zVK1iawWtQSjMHZ3bacMMEhs9fMGdbxXhj2cYG/TolR4nu+IUODbXv38yWKsNqFsqB15+Uj1/H67Ka+KlgOIVBtG1eBuNwPg1RH7NJcZ/W2+ktGbOX03Zm23UX0bqxZpVvssLFtu2lsWFSFOf9ZDpuAO1I1Fj1VUM5rWywv9o6/eFaIrM2PM4wPWd+2kxxniTKMpqOHau1G8m76qsgA+Z3Fhj2mi12n+O4bo102Gu0CW03aYEC7xWBxciE5cHzxkgmKLbOdfgDd9TTVZTadUUCNWXK5awptYMoZSCDkEdOcel7OWvrfgfAt5uOn8ZYJ3gOAMgHkT0OJuOE8IbRJbq9VXYuKTVWgZUuFl+6rfzB2FUFh5jzT1E6GlF1PEuGcTqGEvsqF4ZlLV3ac7GZyAB4kUHOBnB9YoNnm2p05R2QkEozISM4JBwcZHtIsTc8f4LdTY9lqbVe+wKSUO7LM2QAckY8+nMTTmQ0KOEDACEBGJAKOBEcoFEZkZiYARRiLMAMR4ijzBTb6zgQr0NGrFhPxNl1fd7MbDUQGJfcc5yMcpK/BUoqqbVW2odUguWmpFdhSSQtthZ1A3YOF5nHM4yJs7aUv4Vo6Vv0q21X6t3Sy1UZUtZdpOf3Ty684+0D1a+ui2q6hb9Pp00ltVrird3OVS+pnwrKy+WcjlylownY9R+j/Gms1Fd/eIumGsqxXjvqN4V85fKMmRuXB6jBPlQ4L2ZS8abfa6PrdU2nRRWrDau0G4ncDjcwXGPI+k3Gk7X16Z9BQrCyjSJdVqHG7ZYNUx75FBGSigjnjmRn50dLxSleL6Yo4Gi0V1VddjdO4qcs1p5dWYu/T8UUhbNLxjQ00ua6rLHeuy2pw1aIBsIAKlXbIJ3dcdJNwPgXxCX2kvs0lS2utahrmDPt8IJAAHMknoBLPazVNY7M2opuT4i81qj7mVHO7ceQ2jkowefWR9ltXZRYdRp9RVTdUyAJa21LKm3bwSeTAYXK9eeRzEdyt6FrgfZ7S6vU16VL9QHvcqrGivYo27hv+068m6ZHSRU9m6bi/c2293pUtt1FltSju60KquwK53szEgDI6c8DnNpwvi+lXtAuqrKVaRb2s3EFUA7ohiq4yAXJIGOhlLs9xmqp9Zpr2xRr62qN6eMVurlq7MDmy5JzjniNCWyDhvZunVpb8LZaL6Knv7i1EHe1J97Y6E4YDntI+s2FHYemwadBdYt+s0T6xN1aGkbA5NTMG3DlW3ix9JX4Dqk4dZbqDdTbZ3F1FKUsz7nsG3vWJUBUUZODzJwMdSNr/WfTrVoqHZHp/o5tHqGrUfFUu7sSyPgHAyuVBw3iHnGgdmgbsuLNLTqNIXsa24aW2ohQ1V7Y7oZHVW54Y+k1nGNLVXc1dDtZWh294QoDEciygfhznHqMHzxOm7OayvSHX1DVVFLtHZVU6mxVsuJ+ybBXKEDd16bus40mRlFiGIRSFHHMYxKDKEUIAsxQMIAZijigBGG69Of/AD8ooQBgwzFCQDgIoQB5hCKAPMIQgBHmKEAcUISgUcISAIQgDKDKEIQBQhCAKKOGIAoQk2j0ptsWtfvWOqDrjJOMn2gEWITejss4sFTuqsbNZUcg8jpqxYx9wwIxCjsk9ppFbo3xIsKHDgfZ5DhuXI79qj13qehzIDQwm803ZOxxU25Al3cqH8RCWWui904xlWAcNz6jpmYr2ZJo+IW1DXhCORDZLujKQxGCCvlnIIx54tMlmmmQl3jXBzpbe6ZgxAzkAj8TL0P7ufkRKNdZYgKCSTgAdSZCmW2YlZY+AtDOndvuqBLqFYlFHVmx0AyOfvIcQDAiEyxOgPYm3fsDIXxQwQZLOLA/eCsfiaso4K9TsOMyg52Bm41nZpq6TcHVqwiMSvVXd1UVuPwkhtwPMEA46HGnIiqInYoQxCQoQhCAZCEQhKDIzGZEzEwAhCEAJlVaVOVJBwVyPRgQR+RImEIB1nDarbaFs+IsGyvVEg/gNembaMbSWRq6wpYZ+6VIGBnPWcOdKwO/vKHNjgYCBk4dTqqj0GMs20dM7B59OS7w4xk4GeWTjn1jNh6ZPPGeZ546ZlslHXanhVyXOVt1Lv8AFW0ghgjD4dO8rtsJGOZyV6fcbBhbwlwHVdS/hUsam2qWqroW1XTPIlXsbKgZwdwz4scgbD6n06np6QzJZVXgm1GsezHeOzYLEbjnBdtzY+bEn5k+s23ZfSb+9NRoOpVV7qm7u+7tR9yXKO8IVnAK4BPQsRzAmihiAdPxS5dJWKkqoS5lRSdws1Cjux3hZkcoMvzUEZAHlynM5iigHX6fsrWWqYWuofU6GtWPKzF3fByV25SxXqwAfD55ORFTwncyJ3t+wpVdXhulzUXXWbeXVbEI5cxk+ZnJ7oZiwdXpuAF2rR2u23Jo99veBV+0cDuQhHiKN4cE5BUnGJrddwWtNP3y2bm26bNZwHSy2vewK/iTHRh6EHB66YH/AJzEmCUOLEICQoRxYjlAQhCAMiIzPExIgCijhAFCMwgChCOAKGYQxIAhCPEoFCEIAQhAQBxTIzGAEcUJAZRQhKAhGBCANo26QhAMDCOEAQhCEAUYhCAH+86AaVPgrX2puF1ahto3AbW5A9cQhKiPc0MxhCQoRCOEAIQhAGZjCEADCEIAQEcIAxCEIB//2Q=="/>
          <p:cNvSpPr>
            <a:spLocks noChangeAspect="1" noChangeArrowheads="1"/>
          </p:cNvSpPr>
          <p:nvPr/>
        </p:nvSpPr>
        <p:spPr bwMode="auto">
          <a:xfrm>
            <a:off x="5708651" y="-1249363"/>
            <a:ext cx="2336800" cy="2609851"/>
          </a:xfrm>
          <a:prstGeom prst="rect">
            <a:avLst/>
          </a:prstGeom>
          <a:noFill/>
          <a:ln w="9525">
            <a:noFill/>
            <a:miter lim="800000"/>
            <a:headEnd/>
            <a:tailEnd/>
          </a:ln>
        </p:spPr>
        <p:txBody>
          <a:bodyPr/>
          <a:lstStyle/>
          <a:p>
            <a:endParaRPr lang="ca-ES">
              <a:latin typeface="Calibri" pitchFamily="34" charset="0"/>
            </a:endParaRPr>
          </a:p>
        </p:txBody>
      </p:sp>
      <p:sp>
        <p:nvSpPr>
          <p:cNvPr id="14345" name="AutoShape 21" descr="data:image/jpeg;base64,/9j/4AAQSkZJRgABAQAAAQABAAD/2wCEAAkGBhQQDxQQEBQQFRAPEBAPFRAUFBAUDxQQFBAVFBQQFRUXHCYeFxkjGRYUHy8gIycpLCwtFx4xNTAqOCYrLCkBCQoKDgwOGg8PGSokHyQsKiwpKSksLSkpLCktLCwpKSksLCkpLCwsLC8sMCkpKS8pKS8sLCwpLCkpKSwsKSwtLP/AABEIARIAuAMBIgACEQEDEQH/xAAcAAACAgMBAQAAAAAAAAAAAAAAAQMEAgUGBwj/xABDEAACAgECAwYDBAYIBAcAAAABAgADEQQSBSExBhMiQVFhFHGBIzJCkQdSYnKhshUWJHOCscHhktHS8DNEU1Rjk6P/xAAaAQEBAQEBAQEAAAAAAAAAAAAAAQIDBAUG/8QAMBEAAgIBAgUBBQgDAAAAAAAAAAECEQMhMQQSE0FRYSIykaGxBVJxgcHR8PEjQmL/2gAMAwEAAhEDEQA/ANfw9s01n1rr/kEsStwz/wACr+6r/kEuJXn5T9JH3UfkJL2mYgZgElgLMkr9I5iqBGiYkoQyVK5IK/Wc3I7KBAKpmK/aThY9slm1EhCTLu5JtjC+0lloi7uHdyZV9plt9pLLRW7uI1ywV+cwMtkogNftMDVLURQS2TlKbJIjV6f7S8UkbV5mlI5uBU7r1kbLiWmXEitXlNJnOUSGEITZyCEIQCLSD7NP7tP5BLqSroVyif3afyiXq0zMdkdkvaY0T1k6JBF85IJzbO6VAqzMLGqTOYbNpC2xgTJEJ5CTHREDJI+kw5JbnRRb2K8JYGn+Zknw3tM9RG1iZThLnw3sP4RNp/aTqIvRZUiKyyaB75kTVGaU0zDxtEJrmBXEmhN2c6IJiwkzVyMiaMtEJEhdMS0VkRmkzDRTtr85FLbLiV7FwZ1TPPKNGEIQmjmPhy/ZJ7on8omwRfKUuHD7Ov8AcT+UTYJOL2PXFaskxJK185go5yac2dUgkyU+v5QpTz/KXaqsdes4Sn2R6YQ7sxqp+klCCOE5HYIRqpPQEyQaVv1T/l/nFlqyKElOlb9U/wCf+UjK465gUIiRPpwen+0lhBDX3UEfKQkTHjvarTaPw3v4mGRWoLPj1wOg9zMdLq67qlupYNU45HzU+asPIg+U6wn2OOTG1qZzF1zMoTscCuRImEs2LILBzm0c2isxkVvT5SazrK7t1E6o88iOEITZxJOHH7Ov9xP5RL4mt4e32aD9hP5RL6tOL2PUnqW6+slUSGoyes8xOUj0RLunT+EsSPT9PrJJ5D3DVSTgdTL9OhA+9zP8ItBWAM+Zz88D/eW5zlI6xj3Eq46co4QnM6BMXAxz6fLMocd4/ToqTdqG2qOQHV3bGQir5n/s4nj/ABD9LesbUd7UVrqXIXTlQyFf2z1ZvcEe0jdGlFyPSe0/abS6EA2WeNulKgtYR67fwj54nF9o/wBKaCvbotxsYc7XXATn5KfvN/D5zzriPEX1Fr3XMWssbczHzP8AoAOQEq5keR7GlhjuybV6x7XayxmZ3OWZjkkzBbmA2hmCnmQCcH6SOE52dTpuyfbBtKwrtLNp2PMcyaz+svt6iem6PX13JvqdXX1U5+hHUH2M8Mk+k1j1NvqZkYfiUkH5e89GPO4aM8mbhlPVaM9wskNk4XhH6R2AC6lNw/8AUTAb6r0P0xOu0PFK9Qu+lwy+fkw9iDzE9+PJGezPmZcU4e8jOzrKth5yxY3UyrPXE8E2EIQmjkR6NsIn7ifyCXkbzmu0D5prPrWn8olpHx8pirSOt1JmyqeWVOZp7uIpSu6x1VPUnHP29fpNZxXt3TTXmlltsbooJ2j9pj/pPPNxjuz2YoynsjtP6RSsbrHRFP4nYKufmZy3aD9KNVJ2aVRc3nYSRUPYeb/TA955lxLitmps7y5izeX6qj0UdAJUnzZ5fun2YYKXtG3v7V6h9SNX3ri5TlSvJVHkir02+3n55np3Z/8ATJQ6BdYGqtGAXRS9LftYHiX5YM8ZhOKkzu4pn0Nqv0j6Cu5aTqFLNjxqC9K7sY3WDkOv088S9xztVp9HR39tiFSMoqsrPYfIIAefz6CfNcJrmM9NG67T9qLdfebrTyGQlQJ2Vp+qPf1PnNMTFCYN7bBCEUAIQhACEI4ApNpdY9Th62KsPMf5H1HsZDCE6I0nudtwntuHATUYVuneD7p/eH4fn0+U6RHB6EH5EH68p5LMlsI6Ej5Eie7HxkoqpKz5ub7OhN3F0etQnEcL7augC3L3gHLeMCzHv5N/CE9seKxNXdHzZcDmi6Ss6Ds9xhLaVUEB0C1lSRuOFHMeoMqdoO1Iq+zpKtaDgnGVUeY9z7ThwYp4Hxk+TlW/k+qvs/H1Od7eCxrNc9zbrGLH36D5DoJXhCeNu9WfQSSVIIQhBQhCEAIQhACEIQQUcIQAijhACKOEAUI4QBQxHCAKEIQBwiEcFCEJPptDZacV12OcgYRGY5JwByHqRAIIptf6rav/ANrq/wD6bv8AplLVaCyptttdiMc+F0dScdcBhzghBCIRwAhN52g7NfDDcHYqRU67lA3V2qShyDybwkFcciD1xNHIblFxdMIRxSmQijigg4RRwBRwigBCEIAQhCAEIQgDEtaDQm0k9ETG5vTOcADzJwcD2PpKs6LgqhtLt5DGq8TeeHpG3542WfmZmTaVo9HDY45MqjLY2fAlrrB7nTG24Akl/FWiD8Rxj8zhRjp5i1rO0VhyLNZQg3btlT3OB6KFoBTAwOU5DifGWu8C+CgHK0g+H2Z/139z9MDlKEyoPuz0ZOKxp1igq9dX+x27drAGJ+O1O7cW3LQwySApbJcHoq9ZKvazc6P8bWXr3bWv09m5SwKkhu7fyPrNDwNN+lurAG57a1zyyd1V2wE+m5QfzM5/MqSvv8WZlnmoqTUWn/yv2O/4jY+tXBTSXgjJfTd02pB6k552Z5dCMczOS1nCCCe7yyjPhOe9GPVcenpnzmuU8wR1HQ+YPtOr4dq7nQ/FkFUUFHsYrrAceA1nG51BA5Pyx0I6iO4638SwlDO1Fwp+Y/qjXWcUt19iJqbThKmwwVck10sVLY+82FC5PlKuj4Rvuelm2lK7HBA3Bti7+QyDgrk+vLpL+iQDX18hi5LMjy3PTYhP/F4vrK760Va2u78KmhmHqvdoLF+q7h9ZpOzlLEoRfNupU/w/iZrL6SjFG6qce3zHtBKGZWYKxVNu5gCVXccDJ8s4P5TY9o9H3d2PTNefU1nZn05qFP1lrstYCt9Z6EU2keqpZsdf+G5j9DF6WZeL/L0/X+jQSbRUh7a0YkK9laEqMsAzhSQPM8+kidNpIPVSQfmDgzpuD8G7pBZYGOquwtFA5PWG/wDMWehIPgHLruPIDNbpWYxYpZZqEf6Of4hpe6tevOQrMFbyZMna49QRgxU6F3RnRSVr27iMctwYjl16K35S5xV0N6IpVlr2IWH3Gbdl8HzXJIB8wM+c6nifFKNIndrWGa/WX23VbSu2tXatO7f8DrhtpHIbjnOSAWxqUIqbp+ynucHJtHQLLUQttFliIXxkKGYKWx54zmbPj/DAhFtZ3VWBWDAYBVvuvjyzhlI8mRh6TTZ9Ov8ArCdnOcHB0T63RtTYa3HNSR7HBxkSCdD2vXdYLRnDktk+a2qL0P8A+jTnoTsuSHJKghCKU5mUUIQBzY8F42dKzEIliuoBR9+3cp3I/hIOVPTn5ma6EFtrVDZsknpkk454HtFFHBDsOD8Esp0fxLtT3V9mldMOptBDWqdy9RyJz9JBqeyumps8WrS2odBSjixxtPIs2VTxcvxcuePKVeC8U7ysaRxkIuosqcvZlGFW/aFztwe7x05ZmGv7Q3VWslRWkKxA7tEWzHUE2Y3k4x5zm75nR74vF0Iudum9Fp89TpNPTVUgajRIowP7TqrHC5xzIZyikcxy6cunWas2V72KldRZ94pVmvTKS34rCF5fsoOfQMJy117O252ZmP4mJZvzPOb7gZKVIyffay185x4kUCv6g7jn9qZlFbvU7cPnlJ9PEuVU7rV6LyyPQmxtf3ligdyx7zaAK6lUGsDlyUA4Ue/qZHr+GFyrq1eDWgIJO4Mo2kYAOOg6+sy7J8Wsr1FdQdu51DCiyo5atktIViVJxnoc9ciSazjJp21rXQfswSzoWcsWbPPd7fwmpXao5YXi6Unlv3lt+D8ly6qq/YtzWkrXWM1IpZrFpWvb4yOR2Kc4z15S9w006XGmeqsX6ktQS25tTWlibe8foKwM5C4BPU4CjOu0/EbLdM1i4SwG6ndSi1eHu0tUeDBP3bBn0mh4XrRVetjDcoLBx5lHUq+PfazY94in3ZrPkx+y4R3rV6vTT9Df6HSL3/e1qtlhzZscDuqmHM2NnwsAfFlvCPMGUuKcYChqqW3lwVt1HPxg8jXXnmE9ScFunIcjY4tp3Ctp1YDZY29fui3afASfbnhTyGc9ZodTobKwDYjqHztYghWwee1ujfSZx66vf6HTjJPFcMcai+/3vz8ehBsJ5AEkg8gMnpOl7V6V3vLKrNiy5W2hjtbfuIPpzY/kZr+zWsFWoGWKC2u2jvAWBTvEKhvDzxnGceRM2l7U0kjUG4nvLExUtZB2Yy2bGHm3p5fQam2mqRx4bFjljnLJKtu1kfClZtO9Fysq1ZdGZWGFYgW1DPU/dsA9VbH3pQ0vZTV2kimi2za20lAGXOCRzB5ZAJHtLjcX0v6urPPzahcDzPQzYajjA0DstdQd2FqC17DsxuKqxqVRnwlTgsQd3MGROXNqjWSGB4vZm24+nn+fMp8c0rLpq0tUpbUiq6nHJqrbKCDjPPaa/PynNTpPimv0TO5LWd5qtzHmxZu6u3H6iw/nOam13PLm1UH6fS0ElfROKxaVPdsSA/kSCQf4gj6GRTpOFnOj22BsF7jX08dTVHevyFiLj3ZvSG6MYsfUly+j+RzcIQmjkPMMzER5gDzCKKAbLs9ZjV0+9qp5dH8Hn+9MeO0lLypBDKtYZT1V+7UMp9D7TXgwJz16nnJRvnfLy/mE6bgNbW6bFYJfT3g4VSW23bQpwOZAdCPm49ZzMsaTiFlO7undO8Tu22kqWTIO0keWQJJR5lRvBmeGami3dto1x2kFKdSCGAYDCW5OAwB8vP0lntXpDVcFbkVFi4zz2Lc+1vkeeD54zNHM7bmc7mLMxx4mJJ5DA5n2AEtE6j5XHzXyOn4Poz8ILEAKDv2ufIwjbWQK2TyPdkEeu49cGcr5QgYSqxPLzRjGtjqdZ2lC11vUUdrgDfQ6bkDIgTnn9ZtzhlIIDdRzknDuN1OCqN3DPyam495orBj7uSDt/wAYOM/fE5GMGRxTOkOKyR76eHqtPQ6bi/BVDAmo07hkGti9L/tVsxYEfusQJV7S6nvCr4wzNaW8yWK1bn+ZOT9ZQ0HGbqARU5CE5NZCtUx9TW4Kk++JHruJPcQXK+EYAVERRnrhUAH1mVF3dnWfEYpY3GMKb8PT4FngXCxqbjUS2TXY6quC9jKu4VLn8R546+wJ5S/2lVtqGxSru7MqkYPd7VXODzA5LjPXBnPq2DkdRzB8wfWOy0sSzEljzLEksfck9ZprWzhHKowlCt+5vezVm5bqTzyovC+vdBhYo9+6ew/4JU/oX/5Ex+6+/HyxjP1mv0+oatw6MVdDuVgcEEeYm3/rSTzfT6Vm/W23Jk+u2uxV/ICZkpf6nbDkw8vLmT02r6E2l4ZSqgAW2XlgACFFXuAgyzHpyzj2Ml4pd8OGFnPUOpQV+dQIxufHINtzhPLkTjAB1t/aa9gQhWpWGCtKrXkehYeI/UzVwoNu5M6T4yEYuGCPLe73ZlFDMJ0PniEICBlIEUIQAjihACOKEgCMRRiAOSPpXCLYVYV2M6q+PCzJt3gHzI3L+YmFdZZgqglmIUKOpYnAA+Znoev0td2gv4fVZW9vDES+tVRw2awV13iIw+XYsMZ+6JUiNnnMI4pChDMUcAMwEUBAMoRZhmAOEUJQOEIQAxCGYGAKLEcIAQhHAGlZYhQCSSAAOZJJwAB5nM3R7JuLO4su0teozt7h7SHDnojMFKK3PGC3I8jiRdkuIpp9fp77R9nVcjt54Xpux7Zz9JsuPdktSdXY1Vb3VXW2W16irx0tW7lg5sXkuARnJGIIafU8Csr01eqY191e9laYYl99eN4IxyxkfnJ7OzFi/DZan+3AGo7mwQW2Dd4fD4uX/eZvtTqe74LoyaqbP7Vrc94rsFBKbWG1hjODzPXEt8VJduCMEVfBVlEDBFPxgbGCSR4efM+8UEzmNZwa3RWjbdT8RXd3RWl3N1do/wAI8xjKk85i+n1Wm1zVK1iawWtQSjMHZ3bacMMEhs9fMGdbxXhj2cYG/TolR4nu+IUODbXv38yWKsNqFsqB15+Uj1/H67Ka+KlgOIVBtG1eBuNwPg1RH7NJcZ/W2+ktGbOX03Zm23UX0bqxZpVvssLFtu2lsWFSFOf9ZDpuAO1I1Fj1VUM5rWywv9o6/eFaIrM2PM4wPWd+2kxxniTKMpqOHau1G8m76qsgA+Z3Fhj2mi12n+O4bo102Gu0CW03aYEC7xWBxciE5cHzxkgmKLbOdfgDd9TTVZTadUUCNWXK5awptYMoZSCDkEdOcel7OWvrfgfAt5uOn8ZYJ3gOAMgHkT0OJuOE8IbRJbq9VXYuKTVWgZUuFl+6rfzB2FUFh5jzT1E6GlF1PEuGcTqGEvsqF4ZlLV3ac7GZyAB4kUHOBnB9YoNnm2p05R2QkEozISM4JBwcZHtIsTc8f4LdTY9lqbVe+wKSUO7LM2QAckY8+nMTTmQ0KOEDACEBGJAKOBEcoFEZkZiYARRiLMAMR4ijzBTb6zgQr0NGrFhPxNl1fd7MbDUQGJfcc5yMcpK/BUoqqbVW2odUguWmpFdhSSQtthZ1A3YOF5nHM4yJs7aUv4Vo6Vv0q21X6t3Sy1UZUtZdpOf3Ty684+0D1a+ui2q6hb9Pp00ltVrird3OVS+pnwrKy+WcjlylownY9R+j/Gms1Fd/eIumGsqxXjvqN4V85fKMmRuXB6jBPlQ4L2ZS8abfa6PrdU2nRRWrDau0G4ncDjcwXGPI+k3Gk7X16Z9BQrCyjSJdVqHG7ZYNUx75FBGSigjnjmRn50dLxSleL6Yo4Gi0V1VddjdO4qcs1p5dWYu/T8UUhbNLxjQ00ua6rLHeuy2pw1aIBsIAKlXbIJ3dcdJNwPgXxCX2kvs0lS2utahrmDPt8IJAAHMknoBLPazVNY7M2opuT4i81qj7mVHO7ceQ2jkowefWR9ltXZRYdRp9RVTdUyAJa21LKm3bwSeTAYXK9eeRzEdyt6FrgfZ7S6vU16VL9QHvcqrGivYo27hv+068m6ZHSRU9m6bi/c2293pUtt1FltSju60KquwK53szEgDI6c8DnNpwvi+lXtAuqrKVaRb2s3EFUA7ohiq4yAXJIGOhlLs9xmqp9Zpr2xRr62qN6eMVurlq7MDmy5JzjniNCWyDhvZunVpb8LZaL6Knv7i1EHe1J97Y6E4YDntI+s2FHYemwadBdYt+s0T6xN1aGkbA5NTMG3DlW3ix9JX4Dqk4dZbqDdTbZ3F1FKUsz7nsG3vWJUBUUZODzJwMdSNr/WfTrVoqHZHp/o5tHqGrUfFUu7sSyPgHAyuVBw3iHnGgdmgbsuLNLTqNIXsa24aW2ohQ1V7Y7oZHVW54Y+k1nGNLVXc1dDtZWh294QoDEciygfhznHqMHzxOm7OayvSHX1DVVFLtHZVU6mxVsuJ+ybBXKEDd16bus40mRlFiGIRSFHHMYxKDKEUIAsxQMIAZijigBGG69Of/AD8ooQBgwzFCQDgIoQB5hCKAPMIQgBHmKEAcUISgUcISAIQgDKDKEIQBQhCAKKOGIAoQk2j0ptsWtfvWOqDrjJOMn2gEWITejss4sFTuqsbNZUcg8jpqxYx9wwIxCjsk9ppFbo3xIsKHDgfZ5DhuXI79qj13qehzIDQwm803ZOxxU25Al3cqH8RCWWui904xlWAcNz6jpmYr2ZJo+IW1DXhCORDZLujKQxGCCvlnIIx54tMlmmmQl3jXBzpbe6ZgxAzkAj8TL0P7ufkRKNdZYgKCSTgAdSZCmW2YlZY+AtDOndvuqBLqFYlFHVmx0AyOfvIcQDAiEyxOgPYm3fsDIXxQwQZLOLA/eCsfiaso4K9TsOMyg52Bm41nZpq6TcHVqwiMSvVXd1UVuPwkhtwPMEA46HGnIiqInYoQxCQoQhCAZCEQhKDIzGZEzEwAhCEAJlVaVOVJBwVyPRgQR+RImEIB1nDarbaFs+IsGyvVEg/gNembaMbSWRq6wpYZ+6VIGBnPWcOdKwO/vKHNjgYCBk4dTqqj0GMs20dM7B59OS7w4xk4GeWTjn1jNh6ZPPGeZ546ZlslHXanhVyXOVt1Lv8AFW0ghgjD4dO8rtsJGOZyV6fcbBhbwlwHVdS/hUsam2qWqroW1XTPIlXsbKgZwdwz4scgbD6n06np6QzJZVXgm1GsezHeOzYLEbjnBdtzY+bEn5k+s23ZfSb+9NRoOpVV7qm7u+7tR9yXKO8IVnAK4BPQsRzAmihiAdPxS5dJWKkqoS5lRSdws1Cjux3hZkcoMvzUEZAHlynM5iigHX6fsrWWqYWuofU6GtWPKzF3fByV25SxXqwAfD55ORFTwncyJ3t+wpVdXhulzUXXWbeXVbEI5cxk+ZnJ7oZiwdXpuAF2rR2u23Jo99veBV+0cDuQhHiKN4cE5BUnGJrddwWtNP3y2bm26bNZwHSy2vewK/iTHRh6EHB66YH/AJzEmCUOLEICQoRxYjlAQhCAMiIzPExIgCijhAFCMwgChCOAKGYQxIAhCPEoFCEIAQhAQBxTIzGAEcUJAZRQhKAhGBCANo26QhAMDCOEAQhCEAUYhCAH+86AaVPgrX2puF1ahto3AbW5A9cQhKiPc0MxhCQoRCOEAIQhAGZjCEADCEIAQEcIAxCEIB//2Q=="/>
          <p:cNvSpPr>
            <a:spLocks noChangeAspect="1" noChangeArrowheads="1"/>
          </p:cNvSpPr>
          <p:nvPr/>
        </p:nvSpPr>
        <p:spPr bwMode="auto">
          <a:xfrm>
            <a:off x="5708651" y="-1249363"/>
            <a:ext cx="2336800" cy="2609851"/>
          </a:xfrm>
          <a:prstGeom prst="rect">
            <a:avLst/>
          </a:prstGeom>
          <a:noFill/>
          <a:ln w="9525">
            <a:noFill/>
            <a:miter lim="800000"/>
            <a:headEnd/>
            <a:tailEnd/>
          </a:ln>
        </p:spPr>
        <p:txBody>
          <a:bodyPr/>
          <a:lstStyle/>
          <a:p>
            <a:endParaRPr lang="ca-ES">
              <a:latin typeface="Calibri" pitchFamily="34" charset="0"/>
            </a:endParaRPr>
          </a:p>
        </p:txBody>
      </p:sp>
      <p:pic>
        <p:nvPicPr>
          <p:cNvPr id="14346" name="Picture 1" descr="This Hong Kong-based company offers long lists of synthetic drugs for sale - including some available for import to the U.S."/>
          <p:cNvPicPr>
            <a:picLocks noChangeAspect="1" noChangeArrowheads="1"/>
          </p:cNvPicPr>
          <p:nvPr/>
        </p:nvPicPr>
        <p:blipFill>
          <a:blip r:embed="rId3" cstate="print"/>
          <a:srcRect/>
          <a:stretch>
            <a:fillRect/>
          </a:stretch>
        </p:blipFill>
        <p:spPr bwMode="auto">
          <a:xfrm>
            <a:off x="120651" y="1193167"/>
            <a:ext cx="7359693" cy="3465092"/>
          </a:xfrm>
          <a:prstGeom prst="rect">
            <a:avLst/>
          </a:prstGeom>
          <a:noFill/>
          <a:ln w="9525">
            <a:noFill/>
            <a:miter lim="800000"/>
            <a:headEnd/>
            <a:tailEnd/>
          </a:ln>
        </p:spPr>
      </p:pic>
      <p:pic>
        <p:nvPicPr>
          <p:cNvPr id="14348" name="Picture 3"/>
          <p:cNvPicPr>
            <a:picLocks noChangeAspect="1" noChangeArrowheads="1"/>
          </p:cNvPicPr>
          <p:nvPr/>
        </p:nvPicPr>
        <p:blipFill>
          <a:blip r:embed="rId4" cstate="print"/>
          <a:srcRect l="20297" t="12422" r="42052" b="3906"/>
          <a:stretch>
            <a:fillRect/>
          </a:stretch>
        </p:blipFill>
        <p:spPr bwMode="auto">
          <a:xfrm>
            <a:off x="4349774" y="1193167"/>
            <a:ext cx="3803648" cy="4755794"/>
          </a:xfrm>
          <a:prstGeom prst="rect">
            <a:avLst/>
          </a:prstGeom>
          <a:noFill/>
          <a:ln w="9525">
            <a:noFill/>
            <a:miter lim="800000"/>
            <a:headEnd/>
            <a:tailEnd/>
          </a:ln>
        </p:spPr>
      </p:pic>
      <p:sp>
        <p:nvSpPr>
          <p:cNvPr id="3" name="QuadreDeText 2">
            <a:extLst>
              <a:ext uri="{FF2B5EF4-FFF2-40B4-BE49-F238E27FC236}">
                <a16:creationId xmlns:a16="http://schemas.microsoft.com/office/drawing/2014/main" xmlns="" id="{B2A46693-1EED-49CC-B1C2-CE02BDFA4D7F}"/>
              </a:ext>
            </a:extLst>
          </p:cNvPr>
          <p:cNvSpPr txBox="1"/>
          <p:nvPr/>
        </p:nvSpPr>
        <p:spPr>
          <a:xfrm>
            <a:off x="8556171" y="1803400"/>
            <a:ext cx="3305629" cy="1015663"/>
          </a:xfrm>
          <a:prstGeom prst="rect">
            <a:avLst/>
          </a:prstGeom>
          <a:noFill/>
        </p:spPr>
        <p:txBody>
          <a:bodyPr wrap="square" rtlCol="0">
            <a:spAutoFit/>
          </a:bodyPr>
          <a:lstStyle/>
          <a:p>
            <a:r>
              <a:rPr lang="es-ES" sz="2000" dirty="0"/>
              <a:t>Una producción que se traslada o disemina hacia otros países.</a:t>
            </a:r>
          </a:p>
        </p:txBody>
      </p:sp>
      <p:pic>
        <p:nvPicPr>
          <p:cNvPr id="1026" name="Picture 2" descr="fireshot-capture-49-https___www-incb-org_documents_publications_annualreports_ar2016_spanish">
            <a:extLst>
              <a:ext uri="{FF2B5EF4-FFF2-40B4-BE49-F238E27FC236}">
                <a16:creationId xmlns:a16="http://schemas.microsoft.com/office/drawing/2014/main" xmlns="" id="{CAEAF785-D4F1-4ECA-9A65-7162801838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9163" y="3217028"/>
            <a:ext cx="3952875" cy="305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23804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b="5527"/>
          <a:stretch>
            <a:fillRect/>
          </a:stretch>
        </p:blipFill>
        <p:spPr bwMode="auto">
          <a:xfrm>
            <a:off x="2197100" y="592046"/>
            <a:ext cx="6890941" cy="5780900"/>
          </a:xfrm>
          <a:prstGeom prst="rect">
            <a:avLst/>
          </a:prstGeom>
          <a:noFill/>
          <a:ln w="9525">
            <a:noFill/>
            <a:miter lim="800000"/>
            <a:headEnd/>
            <a:tailEnd/>
          </a:ln>
        </p:spPr>
      </p:pic>
      <p:graphicFrame>
        <p:nvGraphicFramePr>
          <p:cNvPr id="3" name="2 Diagrama"/>
          <p:cNvGraphicFramePr/>
          <p:nvPr/>
        </p:nvGraphicFramePr>
        <p:xfrm>
          <a:off x="3042026" y="4071942"/>
          <a:ext cx="6482975" cy="3500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4 Diagrama"/>
          <p:cNvGraphicFramePr/>
          <p:nvPr>
            <p:extLst>
              <p:ext uri="{D42A27DB-BD31-4B8C-83A1-F6EECF244321}">
                <p14:modId xmlns:p14="http://schemas.microsoft.com/office/powerpoint/2010/main" val="153495297"/>
              </p:ext>
            </p:extLst>
          </p:nvPr>
        </p:nvGraphicFramePr>
        <p:xfrm>
          <a:off x="1938319" y="2997200"/>
          <a:ext cx="7421581" cy="39243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26" name="Picture 2" descr="usuarios-we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32100" y="123223"/>
            <a:ext cx="5647730" cy="3130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5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ox(in)">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75520" y="274638"/>
            <a:ext cx="8229600" cy="1143000"/>
          </a:xfrm>
        </p:spPr>
        <p:txBody>
          <a:bodyPr vert="horz" lIns="91440" tIns="45720" rIns="91440" bIns="45720" rtlCol="0" anchor="t">
            <a:normAutofit/>
          </a:bodyPr>
          <a:lstStyle/>
          <a:p>
            <a:r>
              <a:rPr lang="es-ES" sz="3200" b="1" dirty="0">
                <a:solidFill>
                  <a:schemeClr val="accent2"/>
                </a:solidFill>
              </a:rPr>
              <a:t>¿RESEARCH CHEMICALS O LEGAL HIGHS?</a:t>
            </a:r>
          </a:p>
        </p:txBody>
      </p:sp>
      <p:pic>
        <p:nvPicPr>
          <p:cNvPr id="131074" name="Picture 2" descr="http://t1.gstatic.com/images?q=tbn:ANd9GcSLx-RZd8nOYREcXWRirhAayktMyCQLGucwH8YazSN50R-nViaT"/>
          <p:cNvPicPr>
            <a:picLocks noChangeAspect="1" noChangeArrowheads="1"/>
          </p:cNvPicPr>
          <p:nvPr/>
        </p:nvPicPr>
        <p:blipFill>
          <a:blip r:embed="rId3" cstate="print"/>
          <a:srcRect/>
          <a:stretch>
            <a:fillRect/>
          </a:stretch>
        </p:blipFill>
        <p:spPr bwMode="auto">
          <a:xfrm>
            <a:off x="1077685" y="1124744"/>
            <a:ext cx="3028832" cy="2274131"/>
          </a:xfrm>
          <a:prstGeom prst="rect">
            <a:avLst/>
          </a:prstGeom>
          <a:ln>
            <a:noFill/>
          </a:ln>
          <a:effectLst>
            <a:outerShdw blurRad="292100" dist="139700" dir="2700000" algn="tl" rotWithShape="0">
              <a:srgbClr val="333333">
                <a:alpha val="65000"/>
              </a:srgbClr>
            </a:outerShdw>
          </a:effectLst>
        </p:spPr>
      </p:pic>
      <p:pic>
        <p:nvPicPr>
          <p:cNvPr id="15364" name="Picture 10"/>
          <p:cNvPicPr>
            <a:picLocks noChangeAspect="1" noChangeArrowheads="1"/>
          </p:cNvPicPr>
          <p:nvPr/>
        </p:nvPicPr>
        <p:blipFill>
          <a:blip r:embed="rId4" cstate="print"/>
          <a:srcRect/>
          <a:stretch>
            <a:fillRect/>
          </a:stretch>
        </p:blipFill>
        <p:spPr bwMode="auto">
          <a:xfrm>
            <a:off x="8174599" y="2197541"/>
            <a:ext cx="1202795" cy="1203900"/>
          </a:xfrm>
          <a:prstGeom prst="rect">
            <a:avLst/>
          </a:prstGeom>
          <a:noFill/>
          <a:ln w="9525">
            <a:noFill/>
            <a:miter lim="800000"/>
            <a:headEnd/>
            <a:tailEnd/>
          </a:ln>
        </p:spPr>
      </p:pic>
      <p:pic>
        <p:nvPicPr>
          <p:cNvPr id="15365" name="Picture 11"/>
          <p:cNvPicPr>
            <a:picLocks noChangeAspect="1" noChangeArrowheads="1"/>
          </p:cNvPicPr>
          <p:nvPr/>
        </p:nvPicPr>
        <p:blipFill>
          <a:blip r:embed="rId5" cstate="print"/>
          <a:srcRect/>
          <a:stretch>
            <a:fillRect/>
          </a:stretch>
        </p:blipFill>
        <p:spPr bwMode="auto">
          <a:xfrm>
            <a:off x="6687215" y="2117025"/>
            <a:ext cx="1153047" cy="1547714"/>
          </a:xfrm>
          <a:prstGeom prst="rect">
            <a:avLst/>
          </a:prstGeom>
          <a:noFill/>
          <a:ln w="9525">
            <a:noFill/>
            <a:miter lim="800000"/>
            <a:headEnd/>
            <a:tailEnd/>
          </a:ln>
        </p:spPr>
      </p:pic>
      <p:pic>
        <p:nvPicPr>
          <p:cNvPr id="15366" name="Picture 12"/>
          <p:cNvPicPr>
            <a:picLocks noChangeAspect="1" noChangeArrowheads="1"/>
          </p:cNvPicPr>
          <p:nvPr/>
        </p:nvPicPr>
        <p:blipFill>
          <a:blip r:embed="rId6" cstate="print"/>
          <a:srcRect t="16815" r="2592" b="9259"/>
          <a:stretch>
            <a:fillRect/>
          </a:stretch>
        </p:blipFill>
        <p:spPr bwMode="auto">
          <a:xfrm>
            <a:off x="7481613" y="1066867"/>
            <a:ext cx="1189528" cy="903201"/>
          </a:xfrm>
          <a:prstGeom prst="rect">
            <a:avLst/>
          </a:prstGeom>
          <a:noFill/>
          <a:ln w="9525">
            <a:noFill/>
            <a:miter lim="800000"/>
            <a:headEnd/>
            <a:tailEnd/>
          </a:ln>
        </p:spPr>
      </p:pic>
      <p:sp>
        <p:nvSpPr>
          <p:cNvPr id="8" name="7 Rectángulo redondeado"/>
          <p:cNvSpPr/>
          <p:nvPr/>
        </p:nvSpPr>
        <p:spPr>
          <a:xfrm>
            <a:off x="6449786" y="846138"/>
            <a:ext cx="3188738" cy="3056391"/>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 name="1 Título"/>
          <p:cNvSpPr txBox="1">
            <a:spLocks/>
          </p:cNvSpPr>
          <p:nvPr/>
        </p:nvSpPr>
        <p:spPr>
          <a:xfrm>
            <a:off x="4452508" y="2018242"/>
            <a:ext cx="957234" cy="487134"/>
          </a:xfrm>
          <a:prstGeom prst="rect">
            <a:avLst/>
          </a:prstGeom>
        </p:spPr>
        <p:txBody>
          <a:bodyPr vert="horz" lIns="91440" tIns="45720" rIns="91440" bIns="45720" rtlCol="0" anchor="t">
            <a:normAutofit fontScale="92500" lnSpcReduction="20000"/>
          </a:bodyPr>
          <a:lstStyle>
            <a:lvl1pPr>
              <a:spcBef>
                <a:spcPct val="0"/>
              </a:spcBef>
              <a:buNone/>
              <a:defRPr sz="3200" b="1" i="0">
                <a:solidFill>
                  <a:schemeClr val="accent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ctr"/>
            <a:r>
              <a:rPr lang="es-ES" dirty="0"/>
              <a:t>NPS</a:t>
            </a:r>
          </a:p>
        </p:txBody>
      </p:sp>
      <p:sp>
        <p:nvSpPr>
          <p:cNvPr id="3" name="QuadreDeText 2">
            <a:extLst>
              <a:ext uri="{FF2B5EF4-FFF2-40B4-BE49-F238E27FC236}">
                <a16:creationId xmlns:a16="http://schemas.microsoft.com/office/drawing/2014/main" xmlns="" id="{C9E1EFB4-26E8-4323-B5CE-D0289202BE06}"/>
              </a:ext>
            </a:extLst>
          </p:cNvPr>
          <p:cNvSpPr txBox="1"/>
          <p:nvPr/>
        </p:nvSpPr>
        <p:spPr>
          <a:xfrm>
            <a:off x="5568043" y="4049486"/>
            <a:ext cx="6623957" cy="2585323"/>
          </a:xfrm>
          <a:prstGeom prst="rect">
            <a:avLst/>
          </a:prstGeom>
          <a:noFill/>
        </p:spPr>
        <p:txBody>
          <a:bodyPr wrap="square" rtlCol="0">
            <a:spAutoFit/>
          </a:bodyPr>
          <a:lstStyle/>
          <a:p>
            <a:r>
              <a:rPr lang="es-ES" dirty="0"/>
              <a:t>- Productos herbales y sintéticos vendidos con envases atractivos y sugerentes a través de diferentes canales como alternativas legales a las sustancias controladas (OEDT, 2011).</a:t>
            </a:r>
          </a:p>
          <a:p>
            <a:r>
              <a:rPr lang="es-ES" dirty="0"/>
              <a:t>- Se venden como "No para consumo humano" con el fin de evitar controles sanitarios relevantes, a veces reclamando usos distintos del consumo: sales de baño, fertilizantes, incienso ...</a:t>
            </a:r>
          </a:p>
          <a:p>
            <a:r>
              <a:rPr lang="es-ES" dirty="0"/>
              <a:t>- No ofrecen información sobre su composición.</a:t>
            </a:r>
            <a:endParaRPr lang="ca-ES" dirty="0"/>
          </a:p>
        </p:txBody>
      </p:sp>
      <p:sp>
        <p:nvSpPr>
          <p:cNvPr id="4" name="QuadreDeText 3">
            <a:extLst>
              <a:ext uri="{FF2B5EF4-FFF2-40B4-BE49-F238E27FC236}">
                <a16:creationId xmlns:a16="http://schemas.microsoft.com/office/drawing/2014/main" xmlns="" id="{B34B92AC-1181-4451-8E26-29D27A5FC992}"/>
              </a:ext>
            </a:extLst>
          </p:cNvPr>
          <p:cNvSpPr txBox="1"/>
          <p:nvPr/>
        </p:nvSpPr>
        <p:spPr>
          <a:xfrm>
            <a:off x="179614" y="4049486"/>
            <a:ext cx="4963886" cy="1754326"/>
          </a:xfrm>
          <a:prstGeom prst="rect">
            <a:avLst/>
          </a:prstGeom>
          <a:noFill/>
        </p:spPr>
        <p:txBody>
          <a:bodyPr wrap="square" rtlCol="0">
            <a:spAutoFit/>
          </a:bodyPr>
          <a:lstStyle/>
          <a:p>
            <a:r>
              <a:rPr lang="es-ES" dirty="0"/>
              <a:t>- Sustancias sintéticas no controladas por las convenciones únicas y vendidas en forma pura, normalmente a través de Internet.</a:t>
            </a:r>
          </a:p>
          <a:p>
            <a:r>
              <a:rPr lang="es-ES" dirty="0"/>
              <a:t>- Están ofreciendo información sobre su composición.</a:t>
            </a:r>
            <a:endParaRPr lang="ca-ES" dirty="0"/>
          </a:p>
        </p:txBody>
      </p:sp>
    </p:spTree>
    <p:extLst>
      <p:ext uri="{BB962C8B-B14F-4D97-AF65-F5344CB8AC3E}">
        <p14:creationId xmlns:p14="http://schemas.microsoft.com/office/powerpoint/2010/main" val="2517154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46111" y="452718"/>
            <a:ext cx="9404723" cy="690282"/>
          </a:xfrm>
        </p:spPr>
        <p:txBody>
          <a:bodyPr vert="horz" lIns="91440" tIns="45720" rIns="91440" bIns="45720" rtlCol="0" anchor="t">
            <a:normAutofit/>
          </a:bodyPr>
          <a:lstStyle/>
          <a:p>
            <a:r>
              <a:rPr lang="es-ES" sz="3200" b="1" dirty="0">
                <a:solidFill>
                  <a:schemeClr val="accent2"/>
                </a:solidFill>
              </a:rPr>
              <a:t>¿QUÉ SABEMOS QUE SON?</a:t>
            </a:r>
          </a:p>
        </p:txBody>
      </p:sp>
      <p:sp>
        <p:nvSpPr>
          <p:cNvPr id="19459" name="Rectangle 3"/>
          <p:cNvSpPr>
            <a:spLocks noGrp="1" noChangeArrowheads="1"/>
          </p:cNvSpPr>
          <p:nvPr>
            <p:ph type="body" idx="1"/>
          </p:nvPr>
        </p:nvSpPr>
        <p:spPr>
          <a:xfrm>
            <a:off x="1103312" y="1113118"/>
            <a:ext cx="8946541" cy="4195481"/>
          </a:xfrm>
        </p:spPr>
        <p:txBody>
          <a:bodyPr rtlCol="0">
            <a:noAutofit/>
          </a:bodyPr>
          <a:lstStyle/>
          <a:p>
            <a:pPr marL="533400" indent="-533400">
              <a:buClr>
                <a:schemeClr val="accent3">
                  <a:lumMod val="50000"/>
                </a:schemeClr>
              </a:buClr>
              <a:buFont typeface="Wingdings 2" pitchFamily="18" charset="2"/>
              <a:buChar char="Ù"/>
              <a:defRPr/>
            </a:pPr>
            <a:r>
              <a:rPr lang="es-ES" sz="3200" dirty="0">
                <a:solidFill>
                  <a:schemeClr val="accent2"/>
                </a:solidFill>
              </a:rPr>
              <a:t>efectos:</a:t>
            </a:r>
            <a:r>
              <a:rPr lang="es-ES" sz="3200" dirty="0">
                <a:solidFill>
                  <a:schemeClr val="bg1"/>
                </a:solidFill>
                <a:latin typeface="Arial" pitchFamily="34" charset="0"/>
                <a:cs typeface="Arial" pitchFamily="34" charset="0"/>
              </a:rPr>
              <a:t> </a:t>
            </a:r>
            <a:r>
              <a:rPr lang="es-ES" sz="3200" dirty="0">
                <a:latin typeface="Arial" pitchFamily="34" charset="0"/>
                <a:cs typeface="Arial" pitchFamily="34" charset="0"/>
              </a:rPr>
              <a:t>emulan los de drogas ilegales como cocaína, anfetaminas (speed), mdma, cannabis.</a:t>
            </a:r>
          </a:p>
          <a:p>
            <a:pPr marL="533400" indent="-533400">
              <a:buClr>
                <a:schemeClr val="accent3">
                  <a:lumMod val="50000"/>
                </a:schemeClr>
              </a:buClr>
              <a:buFont typeface="Wingdings 2" pitchFamily="18" charset="2"/>
              <a:buChar char="Ù"/>
              <a:defRPr/>
            </a:pPr>
            <a:r>
              <a:rPr lang="es-ES" sz="3200" dirty="0">
                <a:solidFill>
                  <a:schemeClr val="accent2"/>
                </a:solidFill>
              </a:rPr>
              <a:t>riesgos:</a:t>
            </a:r>
          </a:p>
          <a:p>
            <a:pPr marL="933450" lvl="2" indent="-533400">
              <a:buClr>
                <a:schemeClr val="tx1"/>
              </a:buClr>
              <a:buFont typeface="Wingdings 2" pitchFamily="18" charset="2"/>
              <a:buChar char="Ù"/>
              <a:defRPr/>
            </a:pPr>
            <a:r>
              <a:rPr lang="es-ES" sz="2400" dirty="0">
                <a:latin typeface="Arial" pitchFamily="34" charset="0"/>
                <a:cs typeface="Arial" pitchFamily="34" charset="0"/>
              </a:rPr>
              <a:t>desconocidos</a:t>
            </a:r>
          </a:p>
          <a:p>
            <a:pPr marL="933450" lvl="2" indent="-533400">
              <a:buClr>
                <a:schemeClr val="tx1"/>
              </a:buClr>
              <a:buFont typeface="Wingdings 2" pitchFamily="18" charset="2"/>
              <a:buChar char="Ù"/>
              <a:defRPr/>
            </a:pPr>
            <a:r>
              <a:rPr lang="es-ES" sz="2400" dirty="0">
                <a:latin typeface="Arial" pitchFamily="34" charset="0"/>
                <a:cs typeface="Arial" pitchFamily="34" charset="0"/>
              </a:rPr>
              <a:t>se dispone de poca evidencia</a:t>
            </a:r>
          </a:p>
          <a:p>
            <a:pPr marL="533400" indent="-533400">
              <a:buClr>
                <a:schemeClr val="accent3">
                  <a:lumMod val="50000"/>
                </a:schemeClr>
              </a:buClr>
              <a:buFont typeface="Wingdings 2" pitchFamily="18" charset="2"/>
              <a:buChar char="Ù"/>
              <a:defRPr/>
            </a:pPr>
            <a:r>
              <a:rPr lang="es-ES" sz="3200" dirty="0">
                <a:solidFill>
                  <a:schemeClr val="accent2"/>
                </a:solidFill>
              </a:rPr>
              <a:t>legalidad</a:t>
            </a:r>
          </a:p>
        </p:txBody>
      </p:sp>
      <p:sp>
        <p:nvSpPr>
          <p:cNvPr id="21508" name="3 Rectángulo"/>
          <p:cNvSpPr>
            <a:spLocks noChangeArrowheads="1"/>
          </p:cNvSpPr>
          <p:nvPr/>
        </p:nvSpPr>
        <p:spPr bwMode="auto">
          <a:xfrm>
            <a:off x="10394950" y="6519863"/>
            <a:ext cx="393056" cy="338554"/>
          </a:xfrm>
          <a:prstGeom prst="rect">
            <a:avLst/>
          </a:prstGeom>
          <a:noFill/>
          <a:ln w="9525">
            <a:noFill/>
            <a:miter lim="800000"/>
            <a:headEnd/>
            <a:tailEnd/>
          </a:ln>
        </p:spPr>
        <p:txBody>
          <a:bodyPr wrap="none">
            <a:spAutoFit/>
          </a:bodyPr>
          <a:lstStyle/>
          <a:p>
            <a:fld id="{EADE1779-06AA-4AC1-B11E-2E13F376E634}" type="slidenum">
              <a:rPr lang="es-ES" sz="1600">
                <a:solidFill>
                  <a:srgbClr val="FFFFFF"/>
                </a:solidFill>
                <a:latin typeface="Yanone Kaffeesatz Light" pitchFamily="2" charset="0"/>
              </a:rPr>
              <a:pPr/>
              <a:t>31</a:t>
            </a:fld>
            <a:endParaRPr lang="es-ES">
              <a:latin typeface="Calibri" pitchFamily="34" charset="0"/>
            </a:endParaRPr>
          </a:p>
        </p:txBody>
      </p:sp>
      <p:pic>
        <p:nvPicPr>
          <p:cNvPr id="21509" name="Picture 3"/>
          <p:cNvPicPr>
            <a:picLocks noChangeAspect="1" noChangeArrowheads="1"/>
          </p:cNvPicPr>
          <p:nvPr/>
        </p:nvPicPr>
        <p:blipFill>
          <a:blip r:embed="rId3" cstate="print"/>
          <a:srcRect/>
          <a:stretch>
            <a:fillRect/>
          </a:stretch>
        </p:blipFill>
        <p:spPr bwMode="auto">
          <a:xfrm>
            <a:off x="10306050" y="5805488"/>
            <a:ext cx="361950" cy="666750"/>
          </a:xfrm>
          <a:prstGeom prst="rect">
            <a:avLst/>
          </a:prstGeom>
          <a:noFill/>
          <a:ln w="9525">
            <a:noFill/>
            <a:round/>
            <a:headEnd/>
            <a:tailEnd/>
          </a:ln>
        </p:spPr>
      </p:pic>
    </p:spTree>
    <p:extLst>
      <p:ext uri="{BB962C8B-B14F-4D97-AF65-F5344CB8AC3E}">
        <p14:creationId xmlns:p14="http://schemas.microsoft.com/office/powerpoint/2010/main" val="2135652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IMG_1678.JPG"/>
          <p:cNvPicPr>
            <a:picLocks noChangeAspect="1"/>
          </p:cNvPicPr>
          <p:nvPr/>
        </p:nvPicPr>
        <p:blipFill>
          <a:blip r:embed="rId3" cstate="print">
            <a:grayscl/>
            <a:lum/>
          </a:blip>
          <a:stretch>
            <a:fillRect/>
          </a:stretch>
        </p:blipFill>
        <p:spPr>
          <a:xfrm>
            <a:off x="0" y="0"/>
            <a:ext cx="12192000" cy="6858000"/>
          </a:xfrm>
          <a:prstGeom prst="rect">
            <a:avLst/>
          </a:prstGeom>
        </p:spPr>
      </p:pic>
      <p:pic>
        <p:nvPicPr>
          <p:cNvPr id="10" name="9 Imagen" descr="energy control_verde.jpg"/>
          <p:cNvPicPr>
            <a:picLocks noChangeAspect="1"/>
          </p:cNvPicPr>
          <p:nvPr/>
        </p:nvPicPr>
        <p:blipFill>
          <a:blip r:embed="rId4" cstate="print"/>
          <a:stretch>
            <a:fillRect/>
          </a:stretch>
        </p:blipFill>
        <p:spPr>
          <a:xfrm>
            <a:off x="143340" y="116632"/>
            <a:ext cx="638625" cy="476672"/>
          </a:xfrm>
          <a:prstGeom prst="rect">
            <a:avLst/>
          </a:prstGeom>
        </p:spPr>
      </p:pic>
      <p:graphicFrame>
        <p:nvGraphicFramePr>
          <p:cNvPr id="9" name="8 Gráfico"/>
          <p:cNvGraphicFramePr/>
          <p:nvPr/>
        </p:nvGraphicFramePr>
        <p:xfrm>
          <a:off x="335360" y="620688"/>
          <a:ext cx="11521280" cy="5184576"/>
        </p:xfrm>
        <a:graphic>
          <a:graphicData uri="http://schemas.openxmlformats.org/drawingml/2006/chart">
            <c:chart xmlns:c="http://schemas.openxmlformats.org/drawingml/2006/chart" xmlns:r="http://schemas.openxmlformats.org/officeDocument/2006/relationships" r:id="rId5"/>
          </a:graphicData>
        </a:graphic>
      </p:graphicFrame>
      <p:pic>
        <p:nvPicPr>
          <p:cNvPr id="11" name="10 Imagen" descr="ABD_color SENSE MARGE.jpg"/>
          <p:cNvPicPr>
            <a:picLocks noChangeAspect="1"/>
          </p:cNvPicPr>
          <p:nvPr/>
        </p:nvPicPr>
        <p:blipFill>
          <a:blip r:embed="rId6" cstate="print"/>
          <a:stretch>
            <a:fillRect/>
          </a:stretch>
        </p:blipFill>
        <p:spPr>
          <a:xfrm>
            <a:off x="11514090" y="260648"/>
            <a:ext cx="677911" cy="93610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t">
            <a:normAutofit/>
          </a:bodyPr>
          <a:lstStyle/>
          <a:p>
            <a:pPr algn="ctr"/>
            <a:r>
              <a:rPr lang="es-ES" sz="3200" b="1" dirty="0">
                <a:solidFill>
                  <a:schemeClr val="accent2"/>
                </a:solidFill>
              </a:rPr>
              <a:t>Servicio de análisis - Energy Control</a:t>
            </a:r>
          </a:p>
        </p:txBody>
      </p:sp>
      <p:sp>
        <p:nvSpPr>
          <p:cNvPr id="8" name="Marcador de contenido 6"/>
          <p:cNvSpPr txBox="1">
            <a:spLocks/>
          </p:cNvSpPr>
          <p:nvPr/>
        </p:nvSpPr>
        <p:spPr>
          <a:xfrm>
            <a:off x="2599356" y="1600201"/>
            <a:ext cx="4038600" cy="4525963"/>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s-ES_tradnl" sz="2800" dirty="0"/>
          </a:p>
        </p:txBody>
      </p:sp>
      <p:pic>
        <p:nvPicPr>
          <p:cNvPr id="5" name="4 Imagen" descr="logo Energy Control vectorizado_Sin trazado.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635008" y="6244147"/>
            <a:ext cx="2111778" cy="531897"/>
          </a:xfrm>
          <a:prstGeom prst="rect">
            <a:avLst/>
          </a:prstGeom>
        </p:spPr>
      </p:pic>
      <p:graphicFrame>
        <p:nvGraphicFramePr>
          <p:cNvPr id="7" name="3 Gráfico"/>
          <p:cNvGraphicFramePr>
            <a:graphicFrameLocks/>
          </p:cNvGraphicFramePr>
          <p:nvPr>
            <p:extLst>
              <p:ext uri="{D42A27DB-BD31-4B8C-83A1-F6EECF244321}">
                <p14:modId xmlns:p14="http://schemas.microsoft.com/office/powerpoint/2010/main" val="1062279684"/>
              </p:ext>
            </p:extLst>
          </p:nvPr>
        </p:nvGraphicFramePr>
        <p:xfrm>
          <a:off x="1991544" y="1268760"/>
          <a:ext cx="8003232"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7819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 Grupo"/>
          <p:cNvGrpSpPr/>
          <p:nvPr/>
        </p:nvGrpSpPr>
        <p:grpSpPr>
          <a:xfrm>
            <a:off x="-48683" y="0"/>
            <a:ext cx="12240683" cy="6858000"/>
            <a:chOff x="-36512" y="0"/>
            <a:chExt cx="9180512" cy="6858000"/>
          </a:xfrm>
        </p:grpSpPr>
        <p:pic>
          <p:nvPicPr>
            <p:cNvPr id="7" name="6 Imagen" descr="collage NPS.jpg"/>
            <p:cNvPicPr>
              <a:picLocks noChangeAspect="1"/>
            </p:cNvPicPr>
            <p:nvPr/>
          </p:nvPicPr>
          <p:blipFill>
            <a:blip r:embed="rId3" cstate="print">
              <a:duotone>
                <a:prstClr val="black"/>
                <a:schemeClr val="tx2">
                  <a:tint val="45000"/>
                  <a:satMod val="400000"/>
                </a:schemeClr>
              </a:duotone>
            </a:blip>
            <a:srcRect r="60408" b="58637"/>
            <a:stretch>
              <a:fillRect/>
            </a:stretch>
          </p:blipFill>
          <p:spPr>
            <a:xfrm>
              <a:off x="-36512" y="0"/>
              <a:ext cx="4640630" cy="6858000"/>
            </a:xfrm>
            <a:prstGeom prst="rect">
              <a:avLst/>
            </a:prstGeom>
          </p:spPr>
        </p:pic>
        <p:pic>
          <p:nvPicPr>
            <p:cNvPr id="8" name="7 Imagen" descr="collage NPS.jpg"/>
            <p:cNvPicPr>
              <a:picLocks noChangeAspect="1"/>
            </p:cNvPicPr>
            <p:nvPr/>
          </p:nvPicPr>
          <p:blipFill>
            <a:blip r:embed="rId3" cstate="print">
              <a:duotone>
                <a:prstClr val="black"/>
                <a:schemeClr val="tx2">
                  <a:tint val="45000"/>
                  <a:satMod val="400000"/>
                </a:schemeClr>
              </a:duotone>
            </a:blip>
            <a:srcRect r="61334" b="58637"/>
            <a:stretch>
              <a:fillRect/>
            </a:stretch>
          </p:blipFill>
          <p:spPr>
            <a:xfrm>
              <a:off x="4611890" y="0"/>
              <a:ext cx="4532110" cy="6858000"/>
            </a:xfrm>
            <a:prstGeom prst="rect">
              <a:avLst/>
            </a:prstGeom>
          </p:spPr>
        </p:pic>
      </p:grpSp>
      <p:pic>
        <p:nvPicPr>
          <p:cNvPr id="9" name="8 Imagen" descr="energy control_verde.jpg"/>
          <p:cNvPicPr>
            <a:picLocks noChangeAspect="1"/>
          </p:cNvPicPr>
          <p:nvPr/>
        </p:nvPicPr>
        <p:blipFill>
          <a:blip r:embed="rId4" cstate="print"/>
          <a:stretch>
            <a:fillRect/>
          </a:stretch>
        </p:blipFill>
        <p:spPr>
          <a:xfrm>
            <a:off x="143340" y="116632"/>
            <a:ext cx="638625" cy="476672"/>
          </a:xfrm>
          <a:prstGeom prst="rect">
            <a:avLst/>
          </a:prstGeom>
        </p:spPr>
      </p:pic>
      <p:pic>
        <p:nvPicPr>
          <p:cNvPr id="10" name="9 Imagen" descr="ABD_color SENSE MARGE.jpg"/>
          <p:cNvPicPr>
            <a:picLocks noChangeAspect="1"/>
          </p:cNvPicPr>
          <p:nvPr/>
        </p:nvPicPr>
        <p:blipFill>
          <a:blip r:embed="rId5" cstate="print"/>
          <a:stretch>
            <a:fillRect/>
          </a:stretch>
        </p:blipFill>
        <p:spPr>
          <a:xfrm>
            <a:off x="11514090" y="260648"/>
            <a:ext cx="677911" cy="936104"/>
          </a:xfrm>
          <a:prstGeom prst="rect">
            <a:avLst/>
          </a:prstGeom>
        </p:spPr>
      </p:pic>
      <p:pic>
        <p:nvPicPr>
          <p:cNvPr id="11" name="10 Imagen" descr="imagen3.tif"/>
          <p:cNvPicPr>
            <a:picLocks noChangeAspect="1"/>
          </p:cNvPicPr>
          <p:nvPr/>
        </p:nvPicPr>
        <p:blipFill>
          <a:blip r:embed="rId6" cstate="print"/>
          <a:stretch>
            <a:fillRect/>
          </a:stretch>
        </p:blipFill>
        <p:spPr>
          <a:xfrm>
            <a:off x="222250" y="1501106"/>
            <a:ext cx="11747500" cy="4448175"/>
          </a:xfrm>
          <a:prstGeom prst="round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16310" y="639738"/>
            <a:ext cx="6459781" cy="646986"/>
          </a:xfrm>
          <a:prstGeom prst="roundRect">
            <a:avLst/>
          </a:prstGeom>
          <a:solidFill>
            <a:schemeClr val="tx1">
              <a:lumMod val="95000"/>
              <a:lumOff val="5000"/>
            </a:schemeClr>
          </a:solidFill>
          <a:ln cap="rnd">
            <a:solidFill>
              <a:schemeClr val="bg2"/>
            </a:solidFill>
          </a:ln>
        </p:spPr>
        <p:txBody>
          <a:bodyPr wrap="none" rtlCol="0">
            <a:spAutoFit/>
          </a:bodyPr>
          <a:lstStyle/>
          <a:p>
            <a:r>
              <a:rPr lang="es-ES" sz="3200" b="1" dirty="0">
                <a:solidFill>
                  <a:schemeClr val="bg1"/>
                </a:solidFill>
                <a:latin typeface="Arial" pitchFamily="34" charset="0"/>
                <a:cs typeface="Arial" pitchFamily="34" charset="0"/>
              </a:rPr>
              <a:t>Análisis Legal </a:t>
            </a:r>
            <a:r>
              <a:rPr lang="es-ES" sz="3200" b="1" dirty="0" err="1">
                <a:solidFill>
                  <a:schemeClr val="bg1"/>
                </a:solidFill>
                <a:latin typeface="Arial" pitchFamily="34" charset="0"/>
                <a:cs typeface="Arial" pitchFamily="34" charset="0"/>
              </a:rPr>
              <a:t>Highs</a:t>
            </a:r>
            <a:r>
              <a:rPr lang="es-ES" sz="3200" b="1" dirty="0">
                <a:solidFill>
                  <a:schemeClr val="bg1"/>
                </a:solidFill>
                <a:latin typeface="Arial" pitchFamily="34" charset="0"/>
                <a:cs typeface="Arial" pitchFamily="34" charset="0"/>
              </a:rPr>
              <a:t> 2012-2014:</a:t>
            </a:r>
          </a:p>
        </p:txBody>
      </p:sp>
      <p:sp>
        <p:nvSpPr>
          <p:cNvPr id="3" name="2 CuadroTexto"/>
          <p:cNvSpPr txBox="1"/>
          <p:nvPr/>
        </p:nvSpPr>
        <p:spPr>
          <a:xfrm>
            <a:off x="320080" y="1581304"/>
            <a:ext cx="6821004" cy="1328023"/>
          </a:xfrm>
          <a:prstGeom prst="round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449263" indent="-449263">
              <a:buFont typeface="Wingdings 2" pitchFamily="18" charset="2"/>
              <a:buChar char="Ù"/>
            </a:pPr>
            <a:r>
              <a:rPr lang="es-ES" sz="2400" b="1" dirty="0">
                <a:solidFill>
                  <a:schemeClr val="bg1"/>
                </a:solidFill>
                <a:latin typeface="Arial" pitchFamily="34" charset="0"/>
                <a:cs typeface="Arial" pitchFamily="34" charset="0"/>
              </a:rPr>
              <a:t>77 análisis realizados de 52 productos diferentes</a:t>
            </a:r>
          </a:p>
          <a:p>
            <a:pPr marL="449263" indent="-449263">
              <a:buFont typeface="Wingdings 2" pitchFamily="18" charset="2"/>
              <a:buChar char="Ù"/>
            </a:pPr>
            <a:r>
              <a:rPr lang="es-ES" sz="2400" b="1" dirty="0">
                <a:solidFill>
                  <a:schemeClr val="bg1"/>
                </a:solidFill>
                <a:latin typeface="Arial" pitchFamily="34" charset="0"/>
                <a:cs typeface="Arial" pitchFamily="34" charset="0"/>
              </a:rPr>
              <a:t>46 sustancias diferentes detectadas</a:t>
            </a:r>
          </a:p>
        </p:txBody>
      </p:sp>
      <p:sp>
        <p:nvSpPr>
          <p:cNvPr id="4" name="3 CuadroTexto"/>
          <p:cNvSpPr txBox="1"/>
          <p:nvPr/>
        </p:nvSpPr>
        <p:spPr>
          <a:xfrm>
            <a:off x="320080" y="2996952"/>
            <a:ext cx="6912768" cy="1532334"/>
          </a:xfrm>
          <a:prstGeom prst="round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800" b="1" dirty="0">
                <a:solidFill>
                  <a:schemeClr val="bg1"/>
                </a:solidFill>
                <a:latin typeface="Arial" pitchFamily="34" charset="0"/>
                <a:cs typeface="Arial" pitchFamily="34" charset="0"/>
              </a:rPr>
              <a:t>Sustancias más habituales</a:t>
            </a:r>
            <a:r>
              <a:rPr lang="es-ES" sz="2800" dirty="0">
                <a:solidFill>
                  <a:schemeClr val="bg1"/>
                </a:solidFill>
                <a:latin typeface="Arial" pitchFamily="34" charset="0"/>
                <a:cs typeface="Arial" pitchFamily="34" charset="0"/>
              </a:rPr>
              <a:t>: MDPV (9), </a:t>
            </a:r>
            <a:r>
              <a:rPr lang="es-ES" sz="2800" dirty="0" err="1">
                <a:solidFill>
                  <a:schemeClr val="bg1"/>
                </a:solidFill>
                <a:latin typeface="Arial" pitchFamily="34" charset="0"/>
                <a:cs typeface="Arial" pitchFamily="34" charset="0"/>
              </a:rPr>
              <a:t>butilona</a:t>
            </a:r>
            <a:r>
              <a:rPr lang="es-ES" sz="2800" dirty="0">
                <a:solidFill>
                  <a:schemeClr val="bg1"/>
                </a:solidFill>
                <a:latin typeface="Arial" pitchFamily="34" charset="0"/>
                <a:cs typeface="Arial" pitchFamily="34" charset="0"/>
              </a:rPr>
              <a:t> (8), </a:t>
            </a:r>
            <a:r>
              <a:rPr lang="es-ES" sz="2800" dirty="0" err="1">
                <a:solidFill>
                  <a:schemeClr val="bg1"/>
                </a:solidFill>
                <a:latin typeface="Arial" pitchFamily="34" charset="0"/>
                <a:cs typeface="Arial" pitchFamily="34" charset="0"/>
              </a:rPr>
              <a:t>metiopropamina</a:t>
            </a:r>
            <a:r>
              <a:rPr lang="es-ES" sz="2800" dirty="0">
                <a:solidFill>
                  <a:schemeClr val="bg1"/>
                </a:solidFill>
                <a:latin typeface="Arial" pitchFamily="34" charset="0"/>
                <a:cs typeface="Arial" pitchFamily="34" charset="0"/>
              </a:rPr>
              <a:t> (6), JWH-081 (5), </a:t>
            </a:r>
            <a:r>
              <a:rPr lang="es-ES" sz="2800" dirty="0" err="1">
                <a:solidFill>
                  <a:schemeClr val="bg1"/>
                </a:solidFill>
                <a:latin typeface="Arial" pitchFamily="34" charset="0"/>
                <a:cs typeface="Arial" pitchFamily="34" charset="0"/>
              </a:rPr>
              <a:t>etilfenidato</a:t>
            </a:r>
            <a:r>
              <a:rPr lang="es-ES" sz="2800" dirty="0">
                <a:solidFill>
                  <a:schemeClr val="bg1"/>
                </a:solidFill>
                <a:latin typeface="Arial" pitchFamily="34" charset="0"/>
                <a:cs typeface="Arial" pitchFamily="34" charset="0"/>
              </a:rPr>
              <a:t> (5).</a:t>
            </a:r>
          </a:p>
        </p:txBody>
      </p:sp>
      <p:sp>
        <p:nvSpPr>
          <p:cNvPr id="5" name="4 CuadroTexto"/>
          <p:cNvSpPr txBox="1"/>
          <p:nvPr/>
        </p:nvSpPr>
        <p:spPr>
          <a:xfrm>
            <a:off x="320080" y="4653136"/>
            <a:ext cx="6912768" cy="1055608"/>
          </a:xfrm>
          <a:prstGeom prst="round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800" b="1" dirty="0">
                <a:solidFill>
                  <a:schemeClr val="bg1"/>
                </a:solidFill>
                <a:latin typeface="Arial" pitchFamily="34" charset="0"/>
                <a:cs typeface="Arial" pitchFamily="34" charset="0"/>
              </a:rPr>
              <a:t>También</a:t>
            </a:r>
            <a:r>
              <a:rPr lang="es-ES" sz="2800" dirty="0">
                <a:solidFill>
                  <a:schemeClr val="bg1"/>
                </a:solidFill>
                <a:latin typeface="Arial" pitchFamily="34" charset="0"/>
                <a:cs typeface="Arial" pitchFamily="34" charset="0"/>
              </a:rPr>
              <a:t>: cafeína (24), </a:t>
            </a:r>
            <a:r>
              <a:rPr lang="es-ES" sz="2800" dirty="0" err="1">
                <a:solidFill>
                  <a:schemeClr val="bg1"/>
                </a:solidFill>
                <a:latin typeface="Arial" pitchFamily="34" charset="0"/>
                <a:cs typeface="Arial" pitchFamily="34" charset="0"/>
              </a:rPr>
              <a:t>benzocaína</a:t>
            </a:r>
            <a:r>
              <a:rPr lang="es-ES" sz="2800" dirty="0">
                <a:solidFill>
                  <a:schemeClr val="bg1"/>
                </a:solidFill>
                <a:latin typeface="Arial" pitchFamily="34" charset="0"/>
                <a:cs typeface="Arial" pitchFamily="34" charset="0"/>
              </a:rPr>
              <a:t> (11), lidocaína (4)</a:t>
            </a:r>
          </a:p>
        </p:txBody>
      </p:sp>
      <p:graphicFrame>
        <p:nvGraphicFramePr>
          <p:cNvPr id="6" name="5 Gráfico"/>
          <p:cNvGraphicFramePr/>
          <p:nvPr/>
        </p:nvGraphicFramePr>
        <p:xfrm>
          <a:off x="7467600" y="1562100"/>
          <a:ext cx="4343400" cy="40195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2c-i2c-e-and-other-research-chemicals-for-sale.jpg"/>
          <p:cNvPicPr>
            <a:picLocks noChangeAspect="1"/>
          </p:cNvPicPr>
          <p:nvPr/>
        </p:nvPicPr>
        <p:blipFill>
          <a:blip r:embed="rId3" cstate="print"/>
          <a:stretch>
            <a:fillRect/>
          </a:stretch>
        </p:blipFill>
        <p:spPr>
          <a:xfrm>
            <a:off x="1524001" y="-1"/>
            <a:ext cx="9768454" cy="7233557"/>
          </a:xfrm>
          <a:prstGeom prst="rect">
            <a:avLst/>
          </a:prstGeom>
          <a:noFill/>
        </p:spPr>
      </p:pic>
      <p:pic>
        <p:nvPicPr>
          <p:cNvPr id="11" name="10 Imagen" descr="ABD_color SENSE MARGE.jpg"/>
          <p:cNvPicPr>
            <a:picLocks noChangeAspect="1"/>
          </p:cNvPicPr>
          <p:nvPr/>
        </p:nvPicPr>
        <p:blipFill>
          <a:blip r:embed="rId4" cstate="print"/>
          <a:stretch>
            <a:fillRect/>
          </a:stretch>
        </p:blipFill>
        <p:spPr>
          <a:xfrm>
            <a:off x="10159568" y="260648"/>
            <a:ext cx="508433" cy="936104"/>
          </a:xfrm>
          <a:prstGeom prst="rect">
            <a:avLst/>
          </a:prstGeom>
        </p:spPr>
      </p:pic>
      <p:pic>
        <p:nvPicPr>
          <p:cNvPr id="8" name="7 Imagen" descr="Archivo 13-4-16 15 36 15.jpeg"/>
          <p:cNvPicPr>
            <a:picLocks noChangeAspect="1"/>
          </p:cNvPicPr>
          <p:nvPr/>
        </p:nvPicPr>
        <p:blipFill>
          <a:blip r:embed="rId5" cstate="print"/>
          <a:srcRect l="5188" t="5901" r="3792" b="3801"/>
          <a:stretch>
            <a:fillRect/>
          </a:stretch>
        </p:blipFill>
        <p:spPr>
          <a:xfrm>
            <a:off x="1775520" y="548680"/>
            <a:ext cx="4409421" cy="5832648"/>
          </a:xfrm>
          <a:prstGeom prst="roundRect">
            <a:avLst>
              <a:gd name="adj" fmla="val 6864"/>
            </a:avLst>
          </a:prstGeom>
          <a:ln>
            <a:noFill/>
          </a:ln>
          <a:effectLst>
            <a:outerShdw blurRad="292100" dist="139700" dir="2700000" algn="tl" rotWithShape="0">
              <a:srgbClr val="333333">
                <a:alpha val="65000"/>
              </a:srgbClr>
            </a:outerShdw>
          </a:effectLst>
        </p:spPr>
      </p:pic>
      <p:pic>
        <p:nvPicPr>
          <p:cNvPr id="10" name="9 Imagen" descr="energy control_verde.jpg"/>
          <p:cNvPicPr>
            <a:picLocks noChangeAspect="1"/>
          </p:cNvPicPr>
          <p:nvPr/>
        </p:nvPicPr>
        <p:blipFill>
          <a:blip r:embed="rId6" cstate="print"/>
          <a:stretch>
            <a:fillRect/>
          </a:stretch>
        </p:blipFill>
        <p:spPr>
          <a:xfrm>
            <a:off x="1631505" y="116632"/>
            <a:ext cx="478969" cy="476672"/>
          </a:xfrm>
          <a:prstGeom prst="rect">
            <a:avLst/>
          </a:prstGeom>
        </p:spPr>
      </p:pic>
      <p:sp>
        <p:nvSpPr>
          <p:cNvPr id="15" name="2 Marcador de contenido"/>
          <p:cNvSpPr txBox="1">
            <a:spLocks/>
          </p:cNvSpPr>
          <p:nvPr/>
        </p:nvSpPr>
        <p:spPr>
          <a:xfrm>
            <a:off x="6384032" y="1340769"/>
            <a:ext cx="4176464" cy="1200329"/>
          </a:xfrm>
          <a:prstGeom prst="rect">
            <a:avLst/>
          </a:prstGeom>
          <a:solidFill>
            <a:schemeClr val="bg1">
              <a:lumMod val="65000"/>
              <a:alpha val="74902"/>
            </a:schemeClr>
          </a:solidFill>
        </p:spPr>
        <p:txBody>
          <a:bodyPr vert="horz" lIns="91440" tIns="45720" rIns="91440" bIns="45720" rtlCol="0">
            <a:noAutofit/>
          </a:bodyPr>
          <a:lstStyle/>
          <a:p>
            <a:pPr marL="82550">
              <a:spcBef>
                <a:spcPts val="600"/>
              </a:spcBef>
              <a:spcAft>
                <a:spcPts val="600"/>
              </a:spcAft>
              <a:buClr>
                <a:schemeClr val="bg2">
                  <a:lumMod val="25000"/>
                </a:schemeClr>
              </a:buClr>
              <a:buSzPct val="75000"/>
              <a:tabLst>
                <a:tab pos="266700" algn="l"/>
                <a:tab pos="482600" algn="l"/>
                <a:tab pos="889000" algn="l"/>
                <a:tab pos="1298575" algn="l"/>
                <a:tab pos="1704975" algn="l"/>
                <a:tab pos="2112963" algn="l"/>
                <a:tab pos="2519363" algn="l"/>
                <a:tab pos="2928938" algn="l"/>
                <a:tab pos="3335338" algn="l"/>
                <a:tab pos="3741738" algn="l"/>
                <a:tab pos="4151313" algn="l"/>
                <a:tab pos="4557713" algn="l"/>
                <a:tab pos="4965700" algn="l"/>
                <a:tab pos="5372100" algn="l"/>
                <a:tab pos="5781675" algn="l"/>
                <a:tab pos="6188075" algn="l"/>
                <a:tab pos="6594475" algn="l"/>
                <a:tab pos="7002463" algn="l"/>
                <a:tab pos="7410450" algn="l"/>
                <a:tab pos="7818438" algn="l"/>
                <a:tab pos="8224838" algn="l"/>
              </a:tabLst>
              <a:defRPr/>
            </a:pPr>
            <a:r>
              <a:rPr lang="es-ES" sz="2400" b="1" dirty="0">
                <a:latin typeface="Arial" pitchFamily="34" charset="0"/>
                <a:cs typeface="Arial" pitchFamily="34" charset="0"/>
              </a:rPr>
              <a:t>100 nuevas sustancias detectadas por primera vez en 2015</a:t>
            </a:r>
          </a:p>
        </p:txBody>
      </p:sp>
      <p:sp>
        <p:nvSpPr>
          <p:cNvPr id="16" name="2 Marcador de contenido"/>
          <p:cNvSpPr txBox="1">
            <a:spLocks/>
          </p:cNvSpPr>
          <p:nvPr/>
        </p:nvSpPr>
        <p:spPr>
          <a:xfrm>
            <a:off x="6384032" y="2708921"/>
            <a:ext cx="4176464" cy="830997"/>
          </a:xfrm>
          <a:prstGeom prst="rect">
            <a:avLst/>
          </a:prstGeom>
          <a:solidFill>
            <a:schemeClr val="bg1">
              <a:lumMod val="65000"/>
              <a:alpha val="74902"/>
            </a:schemeClr>
          </a:solidFill>
        </p:spPr>
        <p:txBody>
          <a:bodyPr vert="horz" lIns="91440" tIns="45720" rIns="91440" bIns="45720" rtlCol="0">
            <a:noAutofit/>
          </a:bodyPr>
          <a:lstStyle/>
          <a:p>
            <a:pPr marL="82550">
              <a:spcBef>
                <a:spcPts val="600"/>
              </a:spcBef>
              <a:spcAft>
                <a:spcPts val="600"/>
              </a:spcAft>
              <a:buClr>
                <a:schemeClr val="bg2">
                  <a:lumMod val="25000"/>
                </a:schemeClr>
              </a:buClr>
              <a:buSzPct val="75000"/>
              <a:tabLst>
                <a:tab pos="266700" algn="l"/>
                <a:tab pos="482600" algn="l"/>
                <a:tab pos="889000" algn="l"/>
                <a:tab pos="1298575" algn="l"/>
                <a:tab pos="1704975" algn="l"/>
                <a:tab pos="2112963" algn="l"/>
                <a:tab pos="2519363" algn="l"/>
                <a:tab pos="2928938" algn="l"/>
                <a:tab pos="3335338" algn="l"/>
                <a:tab pos="3741738" algn="l"/>
                <a:tab pos="4151313" algn="l"/>
                <a:tab pos="4557713" algn="l"/>
                <a:tab pos="4965700" algn="l"/>
                <a:tab pos="5372100" algn="l"/>
                <a:tab pos="5781675" algn="l"/>
                <a:tab pos="6188075" algn="l"/>
                <a:tab pos="6594475" algn="l"/>
                <a:tab pos="7002463" algn="l"/>
                <a:tab pos="7410450" algn="l"/>
                <a:tab pos="7818438" algn="l"/>
                <a:tab pos="8224838" algn="l"/>
              </a:tabLst>
              <a:defRPr/>
            </a:pPr>
            <a:r>
              <a:rPr lang="es-ES" sz="2400" b="1" dirty="0">
                <a:latin typeface="Arial" pitchFamily="34" charset="0"/>
                <a:cs typeface="Arial" pitchFamily="34" charset="0"/>
              </a:rPr>
              <a:t>560 sustancias “en observación”</a:t>
            </a:r>
          </a:p>
        </p:txBody>
      </p:sp>
      <p:sp>
        <p:nvSpPr>
          <p:cNvPr id="17" name="2 Marcador de contenido"/>
          <p:cNvSpPr txBox="1">
            <a:spLocks/>
          </p:cNvSpPr>
          <p:nvPr/>
        </p:nvSpPr>
        <p:spPr>
          <a:xfrm>
            <a:off x="6384032" y="3789040"/>
            <a:ext cx="4176464" cy="1656184"/>
          </a:xfrm>
          <a:prstGeom prst="rect">
            <a:avLst/>
          </a:prstGeom>
          <a:solidFill>
            <a:schemeClr val="bg1">
              <a:lumMod val="65000"/>
              <a:alpha val="74902"/>
            </a:schemeClr>
          </a:solidFill>
        </p:spPr>
        <p:txBody>
          <a:bodyPr vert="horz" lIns="91440" tIns="45720" rIns="91440" bIns="45720" rtlCol="0">
            <a:noAutofit/>
          </a:bodyPr>
          <a:lstStyle/>
          <a:p>
            <a:pPr marL="82550">
              <a:spcBef>
                <a:spcPts val="600"/>
              </a:spcBef>
              <a:spcAft>
                <a:spcPts val="600"/>
              </a:spcAft>
              <a:buClr>
                <a:schemeClr val="bg2">
                  <a:lumMod val="25000"/>
                </a:schemeClr>
              </a:buClr>
              <a:buSzPct val="75000"/>
              <a:tabLst>
                <a:tab pos="266700" algn="l"/>
                <a:tab pos="482600" algn="l"/>
                <a:tab pos="889000" algn="l"/>
                <a:tab pos="1298575" algn="l"/>
                <a:tab pos="1704975" algn="l"/>
                <a:tab pos="2112963" algn="l"/>
                <a:tab pos="2519363" algn="l"/>
                <a:tab pos="2928938" algn="l"/>
                <a:tab pos="3335338" algn="l"/>
                <a:tab pos="3741738" algn="l"/>
                <a:tab pos="4151313" algn="l"/>
                <a:tab pos="4557713" algn="l"/>
                <a:tab pos="4965700" algn="l"/>
                <a:tab pos="5372100" algn="l"/>
                <a:tab pos="5781675" algn="l"/>
                <a:tab pos="6188075" algn="l"/>
                <a:tab pos="6594475" algn="l"/>
                <a:tab pos="7002463" algn="l"/>
                <a:tab pos="7410450" algn="l"/>
                <a:tab pos="7818438" algn="l"/>
                <a:tab pos="8224838" algn="l"/>
              </a:tabLst>
              <a:defRPr/>
            </a:pPr>
            <a:r>
              <a:rPr lang="es-ES" sz="2000" i="1" dirty="0">
                <a:latin typeface="Arial" pitchFamily="34" charset="0"/>
                <a:cs typeface="Arial" pitchFamily="34" charset="0"/>
              </a:rPr>
              <a:t>“En la actualidad, el número de NPS es el doble que el de sustancias controladas por las convenciones internacionales” (EMCDDA, 2016)</a:t>
            </a:r>
          </a:p>
        </p:txBody>
      </p:sp>
      <p:sp>
        <p:nvSpPr>
          <p:cNvPr id="18" name="17 CuadroTexto"/>
          <p:cNvSpPr txBox="1"/>
          <p:nvPr/>
        </p:nvSpPr>
        <p:spPr>
          <a:xfrm>
            <a:off x="6204520" y="5991672"/>
            <a:ext cx="4572000" cy="461665"/>
          </a:xfrm>
          <a:prstGeom prst="rect">
            <a:avLst/>
          </a:prstGeom>
          <a:noFill/>
        </p:spPr>
        <p:txBody>
          <a:bodyPr wrap="square" rtlCol="0">
            <a:spAutoFit/>
          </a:bodyPr>
          <a:lstStyle/>
          <a:p>
            <a:r>
              <a:rPr lang="es-ES" sz="1200" dirty="0">
                <a:solidFill>
                  <a:schemeClr val="bg1"/>
                </a:solidFill>
                <a:latin typeface="Arial" pitchFamily="34" charset="0"/>
                <a:cs typeface="Arial" pitchFamily="34" charset="0"/>
              </a:rPr>
              <a:t>Fuente: EMCDDA (2016). </a:t>
            </a:r>
            <a:r>
              <a:rPr lang="es-ES" sz="1200" i="1" dirty="0" err="1">
                <a:solidFill>
                  <a:schemeClr val="bg1"/>
                </a:solidFill>
                <a:latin typeface="Arial" pitchFamily="34" charset="0"/>
                <a:cs typeface="Arial" pitchFamily="34" charset="0"/>
              </a:rPr>
              <a:t>European</a:t>
            </a:r>
            <a:r>
              <a:rPr lang="es-ES" sz="1200" i="1" dirty="0">
                <a:solidFill>
                  <a:schemeClr val="bg1"/>
                </a:solidFill>
                <a:latin typeface="Arial" pitchFamily="34" charset="0"/>
                <a:cs typeface="Arial" pitchFamily="34" charset="0"/>
              </a:rPr>
              <a:t> </a:t>
            </a:r>
            <a:r>
              <a:rPr lang="es-ES" sz="1200" i="1" dirty="0" err="1">
                <a:solidFill>
                  <a:schemeClr val="bg1"/>
                </a:solidFill>
                <a:latin typeface="Arial" pitchFamily="34" charset="0"/>
                <a:cs typeface="Arial" pitchFamily="34" charset="0"/>
              </a:rPr>
              <a:t>drug</a:t>
            </a:r>
            <a:r>
              <a:rPr lang="es-ES" sz="1200" i="1" dirty="0">
                <a:solidFill>
                  <a:schemeClr val="bg1"/>
                </a:solidFill>
                <a:latin typeface="Arial" pitchFamily="34" charset="0"/>
                <a:cs typeface="Arial" pitchFamily="34" charset="0"/>
              </a:rPr>
              <a:t> </a:t>
            </a:r>
            <a:r>
              <a:rPr lang="es-ES" sz="1200" i="1" dirty="0" err="1">
                <a:solidFill>
                  <a:schemeClr val="bg1"/>
                </a:solidFill>
                <a:latin typeface="Arial" pitchFamily="34" charset="0"/>
                <a:cs typeface="Arial" pitchFamily="34" charset="0"/>
              </a:rPr>
              <a:t>markets</a:t>
            </a:r>
            <a:r>
              <a:rPr lang="es-ES" sz="1200" i="1" dirty="0">
                <a:solidFill>
                  <a:schemeClr val="bg1"/>
                </a:solidFill>
                <a:latin typeface="Arial" pitchFamily="34" charset="0"/>
                <a:cs typeface="Arial" pitchFamily="34" charset="0"/>
              </a:rPr>
              <a:t> </a:t>
            </a:r>
            <a:r>
              <a:rPr lang="es-ES" sz="1200" i="1" dirty="0" err="1">
                <a:solidFill>
                  <a:schemeClr val="bg1"/>
                </a:solidFill>
                <a:latin typeface="Arial" pitchFamily="34" charset="0"/>
                <a:cs typeface="Arial" pitchFamily="34" charset="0"/>
              </a:rPr>
              <a:t>report</a:t>
            </a:r>
            <a:r>
              <a:rPr lang="es-ES" sz="1200" i="1" dirty="0">
                <a:solidFill>
                  <a:schemeClr val="bg1"/>
                </a:solidFill>
                <a:latin typeface="Arial" pitchFamily="34" charset="0"/>
                <a:cs typeface="Arial" pitchFamily="34" charset="0"/>
              </a:rPr>
              <a:t> 2016</a:t>
            </a:r>
            <a:r>
              <a:rPr lang="es-ES" sz="1200" dirty="0">
                <a:solidFill>
                  <a:schemeClr val="bg1"/>
                </a:solidFill>
                <a:latin typeface="Arial" pitchFamily="34" charset="0"/>
                <a:cs typeface="Arial" pitchFamily="34" charset="0"/>
              </a:rPr>
              <a:t>. Luxemburgo: Oficina de Publicaciones de la Unión Europea.</a:t>
            </a:r>
          </a:p>
        </p:txBody>
      </p:sp>
      <p:sp>
        <p:nvSpPr>
          <p:cNvPr id="21" name="20 Rectángulo redondeado"/>
          <p:cNvSpPr/>
          <p:nvPr/>
        </p:nvSpPr>
        <p:spPr>
          <a:xfrm>
            <a:off x="5735960" y="2924944"/>
            <a:ext cx="360040" cy="15121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redondeado"/>
          <p:cNvSpPr/>
          <p:nvPr/>
        </p:nvSpPr>
        <p:spPr>
          <a:xfrm rot="5400000">
            <a:off x="5267908" y="4833156"/>
            <a:ext cx="144016" cy="1656184"/>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Rectángulo redondeado"/>
          <p:cNvSpPr/>
          <p:nvPr/>
        </p:nvSpPr>
        <p:spPr>
          <a:xfrm rot="5400000">
            <a:off x="2279576" y="5301208"/>
            <a:ext cx="144016" cy="1008112"/>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35585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801794"/>
            <a:ext cx="873202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xmlns="" id="{18A44A0E-DFFD-44A9-B918-F007AC82B9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700" t="13667" r="28648" b="34849"/>
          <a:stretch/>
        </p:blipFill>
        <p:spPr bwMode="auto">
          <a:xfrm>
            <a:off x="1288979" y="1123527"/>
            <a:ext cx="7417985" cy="46048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29341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tumblr_lflrig0mQt1qev4qzo1_r1_500.jpg"/>
          <p:cNvPicPr>
            <a:picLocks noChangeAspect="1"/>
          </p:cNvPicPr>
          <p:nvPr/>
        </p:nvPicPr>
        <p:blipFill>
          <a:blip r:embed="rId2" cstate="print">
            <a:clrChange>
              <a:clrFrom>
                <a:srgbClr val="101113"/>
              </a:clrFrom>
              <a:clrTo>
                <a:srgbClr val="101113">
                  <a:alpha val="0"/>
                </a:srgbClr>
              </a:clrTo>
            </a:clrChange>
          </a:blip>
          <a:srcRect l="12588" r="31562"/>
          <a:stretch>
            <a:fillRect/>
          </a:stretch>
        </p:blipFill>
        <p:spPr>
          <a:xfrm>
            <a:off x="6672064" y="1"/>
            <a:ext cx="3995936" cy="5344678"/>
          </a:xfrm>
          <a:prstGeom prst="rect">
            <a:avLst/>
          </a:prstGeom>
        </p:spPr>
      </p:pic>
      <p:pic>
        <p:nvPicPr>
          <p:cNvPr id="13" name="12 Imagen" descr="Archivo 11-4-16 7 41 50.jpeg"/>
          <p:cNvPicPr>
            <a:picLocks noChangeAspect="1"/>
          </p:cNvPicPr>
          <p:nvPr/>
        </p:nvPicPr>
        <p:blipFill>
          <a:blip r:embed="rId3" cstate="print">
            <a:lum bright="70000" contrast="-70000"/>
          </a:blip>
          <a:srcRect l="12918" t="15538" r="10874" b="8868"/>
          <a:stretch>
            <a:fillRect/>
          </a:stretch>
        </p:blipFill>
        <p:spPr>
          <a:xfrm>
            <a:off x="1487488" y="0"/>
            <a:ext cx="5220072" cy="6858000"/>
          </a:xfrm>
          <a:prstGeom prst="rect">
            <a:avLst/>
          </a:prstGeom>
        </p:spPr>
      </p:pic>
      <p:pic>
        <p:nvPicPr>
          <p:cNvPr id="10" name="9 Imagen" descr="energy control_verde.jpg"/>
          <p:cNvPicPr>
            <a:picLocks noChangeAspect="1"/>
          </p:cNvPicPr>
          <p:nvPr/>
        </p:nvPicPr>
        <p:blipFill>
          <a:blip r:embed="rId4" cstate="print"/>
          <a:stretch>
            <a:fillRect/>
          </a:stretch>
        </p:blipFill>
        <p:spPr>
          <a:xfrm>
            <a:off x="1631505" y="116632"/>
            <a:ext cx="478969" cy="476672"/>
          </a:xfrm>
          <a:prstGeom prst="rect">
            <a:avLst/>
          </a:prstGeom>
        </p:spPr>
      </p:pic>
      <p:sp>
        <p:nvSpPr>
          <p:cNvPr id="5" name="4 CuadroTexto"/>
          <p:cNvSpPr txBox="1"/>
          <p:nvPr/>
        </p:nvSpPr>
        <p:spPr>
          <a:xfrm>
            <a:off x="6744072" y="6167046"/>
            <a:ext cx="3672408" cy="646331"/>
          </a:xfrm>
          <a:prstGeom prst="rect">
            <a:avLst/>
          </a:prstGeom>
          <a:noFill/>
        </p:spPr>
        <p:txBody>
          <a:bodyPr wrap="square" rtlCol="0">
            <a:spAutoFit/>
          </a:bodyPr>
          <a:lstStyle/>
          <a:p>
            <a:r>
              <a:rPr lang="es-ES" sz="1200" dirty="0">
                <a:latin typeface="Arial" pitchFamily="34" charset="0"/>
                <a:cs typeface="Arial" pitchFamily="34" charset="0"/>
              </a:rPr>
              <a:t>Fuente: EMCDDA (2016). </a:t>
            </a:r>
            <a:r>
              <a:rPr lang="es-ES" sz="1200" i="1" dirty="0" err="1">
                <a:latin typeface="Arial" pitchFamily="34" charset="0"/>
                <a:cs typeface="Arial" pitchFamily="34" charset="0"/>
              </a:rPr>
              <a:t>European</a:t>
            </a:r>
            <a:r>
              <a:rPr lang="es-ES" sz="1200" i="1" dirty="0">
                <a:latin typeface="Arial" pitchFamily="34" charset="0"/>
                <a:cs typeface="Arial" pitchFamily="34" charset="0"/>
              </a:rPr>
              <a:t> </a:t>
            </a:r>
            <a:r>
              <a:rPr lang="es-ES" sz="1200" i="1" dirty="0" err="1">
                <a:latin typeface="Arial" pitchFamily="34" charset="0"/>
                <a:cs typeface="Arial" pitchFamily="34" charset="0"/>
              </a:rPr>
              <a:t>drug</a:t>
            </a:r>
            <a:r>
              <a:rPr lang="es-ES" sz="1200" i="1" dirty="0">
                <a:latin typeface="Arial" pitchFamily="34" charset="0"/>
                <a:cs typeface="Arial" pitchFamily="34" charset="0"/>
              </a:rPr>
              <a:t> </a:t>
            </a:r>
            <a:r>
              <a:rPr lang="es-ES" sz="1200" i="1" dirty="0" err="1">
                <a:latin typeface="Arial" pitchFamily="34" charset="0"/>
                <a:cs typeface="Arial" pitchFamily="34" charset="0"/>
              </a:rPr>
              <a:t>markets</a:t>
            </a:r>
            <a:r>
              <a:rPr lang="es-ES" sz="1200" i="1" dirty="0">
                <a:latin typeface="Arial" pitchFamily="34" charset="0"/>
                <a:cs typeface="Arial" pitchFamily="34" charset="0"/>
              </a:rPr>
              <a:t> </a:t>
            </a:r>
            <a:r>
              <a:rPr lang="es-ES" sz="1200" i="1" dirty="0" err="1">
                <a:latin typeface="Arial" pitchFamily="34" charset="0"/>
                <a:cs typeface="Arial" pitchFamily="34" charset="0"/>
              </a:rPr>
              <a:t>report</a:t>
            </a:r>
            <a:r>
              <a:rPr lang="es-ES" sz="1200" i="1" dirty="0">
                <a:latin typeface="Arial" pitchFamily="34" charset="0"/>
                <a:cs typeface="Arial" pitchFamily="34" charset="0"/>
              </a:rPr>
              <a:t> 2016</a:t>
            </a:r>
            <a:r>
              <a:rPr lang="es-ES" sz="1200" dirty="0">
                <a:latin typeface="Arial" pitchFamily="34" charset="0"/>
                <a:cs typeface="Arial" pitchFamily="34" charset="0"/>
              </a:rPr>
              <a:t>. Luxemburgo: Oficina de Publicaciones de la Unión Europea.</a:t>
            </a:r>
          </a:p>
        </p:txBody>
      </p:sp>
      <p:sp>
        <p:nvSpPr>
          <p:cNvPr id="9" name="8 CuadroTexto"/>
          <p:cNvSpPr txBox="1"/>
          <p:nvPr/>
        </p:nvSpPr>
        <p:spPr>
          <a:xfrm>
            <a:off x="6744072" y="5088086"/>
            <a:ext cx="3240360" cy="1077218"/>
          </a:xfrm>
          <a:prstGeom prst="rect">
            <a:avLst/>
          </a:prstGeom>
          <a:noFill/>
        </p:spPr>
        <p:txBody>
          <a:bodyPr wrap="square" rtlCol="0">
            <a:spAutoFit/>
          </a:bodyPr>
          <a:lstStyle/>
          <a:p>
            <a:r>
              <a:rPr lang="es-ES" sz="3200" b="1" dirty="0">
                <a:latin typeface="Arial" pitchFamily="34" charset="0"/>
                <a:cs typeface="Arial" pitchFamily="34" charset="0"/>
              </a:rPr>
              <a:t>El mercado de las NPS</a:t>
            </a:r>
          </a:p>
        </p:txBody>
      </p:sp>
      <p:pic>
        <p:nvPicPr>
          <p:cNvPr id="12" name="11 Imagen" descr="Archivo 11-4-16 7 41 18.jpeg"/>
          <p:cNvPicPr>
            <a:picLocks noChangeAspect="1"/>
          </p:cNvPicPr>
          <p:nvPr/>
        </p:nvPicPr>
        <p:blipFill>
          <a:blip r:embed="rId5" cstate="print"/>
          <a:srcRect l="3538" r="9838"/>
          <a:stretch>
            <a:fillRect/>
          </a:stretch>
        </p:blipFill>
        <p:spPr>
          <a:xfrm>
            <a:off x="1524001" y="1082628"/>
            <a:ext cx="9144000" cy="4002556"/>
          </a:xfrm>
          <a:prstGeom prst="rect">
            <a:avLst/>
          </a:prstGeom>
        </p:spPr>
      </p:pic>
      <p:pic>
        <p:nvPicPr>
          <p:cNvPr id="11" name="10 Imagen" descr="ABD_color SENSE MARGE.jpg"/>
          <p:cNvPicPr>
            <a:picLocks noChangeAspect="1"/>
          </p:cNvPicPr>
          <p:nvPr/>
        </p:nvPicPr>
        <p:blipFill>
          <a:blip r:embed="rId6" cstate="print"/>
          <a:stretch>
            <a:fillRect/>
          </a:stretch>
        </p:blipFill>
        <p:spPr>
          <a:xfrm>
            <a:off x="11340668" y="5556548"/>
            <a:ext cx="508433" cy="936104"/>
          </a:xfrm>
          <a:prstGeom prst="rect">
            <a:avLst/>
          </a:prstGeom>
        </p:spPr>
      </p:pic>
      <p:sp>
        <p:nvSpPr>
          <p:cNvPr id="14" name="13 CuadroTexto"/>
          <p:cNvSpPr txBox="1"/>
          <p:nvPr/>
        </p:nvSpPr>
        <p:spPr>
          <a:xfrm>
            <a:off x="6995592" y="4797153"/>
            <a:ext cx="3672408" cy="276999"/>
          </a:xfrm>
          <a:prstGeom prst="rect">
            <a:avLst/>
          </a:prstGeom>
          <a:noFill/>
        </p:spPr>
        <p:txBody>
          <a:bodyPr wrap="square" rtlCol="0">
            <a:spAutoFit/>
          </a:bodyPr>
          <a:lstStyle/>
          <a:p>
            <a:pPr algn="r"/>
            <a:r>
              <a:rPr lang="es-ES" sz="1200" dirty="0">
                <a:solidFill>
                  <a:schemeClr val="bg2">
                    <a:lumMod val="25000"/>
                  </a:schemeClr>
                </a:solidFill>
                <a:latin typeface="Arial" pitchFamily="34" charset="0"/>
                <a:cs typeface="Arial" pitchFamily="34" charset="0"/>
              </a:rPr>
              <a:t>Fuente: EMCDDA</a:t>
            </a:r>
          </a:p>
        </p:txBody>
      </p:sp>
    </p:spTree>
    <p:extLst>
      <p:ext uri="{BB962C8B-B14F-4D97-AF65-F5344CB8AC3E}">
        <p14:creationId xmlns:p14="http://schemas.microsoft.com/office/powerpoint/2010/main" val="1023499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l="7417" t="21385" r="3576" b="4773"/>
          <a:stretch>
            <a:fillRect/>
          </a:stretch>
        </p:blipFill>
        <p:spPr bwMode="auto">
          <a:xfrm>
            <a:off x="1795670" y="1616321"/>
            <a:ext cx="8600661" cy="4191355"/>
          </a:xfrm>
          <a:prstGeom prst="rect">
            <a:avLst/>
          </a:prstGeom>
          <a:noFill/>
          <a:ln w="9525">
            <a:solidFill>
              <a:srgbClr val="1C1C1C"/>
            </a:solidFill>
            <a:miter lim="800000"/>
            <a:headEnd/>
            <a:tailEnd/>
          </a:ln>
        </p:spPr>
      </p:pic>
      <p:sp>
        <p:nvSpPr>
          <p:cNvPr id="8" name="Título 1"/>
          <p:cNvSpPr txBox="1">
            <a:spLocks/>
          </p:cNvSpPr>
          <p:nvPr/>
        </p:nvSpPr>
        <p:spPr>
          <a:xfrm>
            <a:off x="1981200" y="274638"/>
            <a:ext cx="8229600" cy="1143000"/>
          </a:xfrm>
          <a:prstGeom prst="rect">
            <a:avLst/>
          </a:prstGeom>
        </p:spPr>
        <p:txBody>
          <a:bodyPr vert="horz" lIns="91440" tIns="45720" rIns="91440" bIns="45720" rtlCol="0" anchor="t">
            <a:normAutofit/>
          </a:bodyPr>
          <a:lstStyle>
            <a:lvl1pPr algn="ctr">
              <a:spcBef>
                <a:spcPct val="0"/>
              </a:spcBef>
              <a:buNone/>
              <a:defRPr sz="3200" b="1" i="0">
                <a:solidFill>
                  <a:schemeClr val="accent2"/>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_tradnl" dirty="0"/>
              <a:t>NPS como adulterantes </a:t>
            </a:r>
          </a:p>
        </p:txBody>
      </p:sp>
      <p:pic>
        <p:nvPicPr>
          <p:cNvPr id="5" name="4 Imagen" descr="logo Energy Control vectorizado_Sin trazado.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635008" y="6244147"/>
            <a:ext cx="2111778" cy="531897"/>
          </a:xfrm>
          <a:prstGeom prst="rect">
            <a:avLst/>
          </a:prstGeom>
        </p:spPr>
      </p:pic>
    </p:spTree>
    <p:extLst>
      <p:ext uri="{BB962C8B-B14F-4D97-AF65-F5344CB8AC3E}">
        <p14:creationId xmlns:p14="http://schemas.microsoft.com/office/powerpoint/2010/main" val="4327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4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3" y="480060"/>
            <a:ext cx="4980094" cy="3927687"/>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13658" y="1939412"/>
            <a:ext cx="6101331" cy="4449533"/>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2" name="Imagen 1"/>
          <p:cNvPicPr>
            <a:picLocks noChangeAspect="1"/>
          </p:cNvPicPr>
          <p:nvPr/>
        </p:nvPicPr>
        <p:blipFill>
          <a:blip r:embed="rId3" cstate="print"/>
          <a:stretch>
            <a:fillRect/>
          </a:stretch>
        </p:blipFill>
        <p:spPr>
          <a:xfrm>
            <a:off x="5779855" y="2243779"/>
            <a:ext cx="5768679" cy="3979785"/>
          </a:xfrm>
          <a:prstGeom prst="rect">
            <a:avLst/>
          </a:prstGeom>
        </p:spPr>
      </p:pic>
      <p:pic>
        <p:nvPicPr>
          <p:cNvPr id="3" name="Imagen 2"/>
          <p:cNvPicPr>
            <a:picLocks noChangeAspect="1"/>
          </p:cNvPicPr>
          <p:nvPr/>
        </p:nvPicPr>
        <p:blipFill>
          <a:blip r:embed="rId4" cstate="print"/>
          <a:stretch>
            <a:fillRect/>
          </a:stretch>
        </p:blipFill>
        <p:spPr>
          <a:xfrm>
            <a:off x="884958" y="643466"/>
            <a:ext cx="3983652" cy="3590205"/>
          </a:xfrm>
          <a:prstGeom prst="rect">
            <a:avLst/>
          </a:prstGeom>
        </p:spPr>
      </p:pic>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13658" y="480060"/>
            <a:ext cx="6101331" cy="1298484"/>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4" y="4576875"/>
            <a:ext cx="4970189" cy="1812069"/>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p:cNvSpPr txBox="1"/>
          <p:nvPr/>
        </p:nvSpPr>
        <p:spPr>
          <a:xfrm>
            <a:off x="5613658" y="759460"/>
            <a:ext cx="6101331" cy="707886"/>
          </a:xfrm>
          <a:prstGeom prst="rect">
            <a:avLst/>
          </a:prstGeom>
          <a:noFill/>
        </p:spPr>
        <p:txBody>
          <a:bodyPr wrap="square" rtlCol="0">
            <a:spAutoFit/>
          </a:bodyPr>
          <a:lstStyle/>
          <a:p>
            <a:pPr algn="ctr"/>
            <a:r>
              <a:rPr lang="es-ES" sz="4000" dirty="0"/>
              <a:t>Mercados de drogas</a:t>
            </a:r>
          </a:p>
        </p:txBody>
      </p:sp>
      <p:sp>
        <p:nvSpPr>
          <p:cNvPr id="5" name="CuadroTexto 4"/>
          <p:cNvSpPr txBox="1"/>
          <p:nvPr/>
        </p:nvSpPr>
        <p:spPr>
          <a:xfrm>
            <a:off x="477013" y="4954246"/>
            <a:ext cx="4970190" cy="923330"/>
          </a:xfrm>
          <a:prstGeom prst="rect">
            <a:avLst/>
          </a:prstGeom>
          <a:noFill/>
        </p:spPr>
        <p:txBody>
          <a:bodyPr wrap="square" rtlCol="0">
            <a:spAutoFit/>
          </a:bodyPr>
          <a:lstStyle/>
          <a:p>
            <a:r>
              <a:rPr lang="es-ES" dirty="0"/>
              <a:t>- Rutas Aéreas</a:t>
            </a:r>
          </a:p>
          <a:p>
            <a:r>
              <a:rPr lang="es-ES" dirty="0"/>
              <a:t>- Rutas terrestres</a:t>
            </a:r>
          </a:p>
          <a:p>
            <a:r>
              <a:rPr lang="es-ES" dirty="0"/>
              <a:t>- Rutas marítimas</a:t>
            </a:r>
          </a:p>
        </p:txBody>
      </p:sp>
    </p:spTree>
    <p:extLst>
      <p:ext uri="{BB962C8B-B14F-4D97-AF65-F5344CB8AC3E}">
        <p14:creationId xmlns:p14="http://schemas.microsoft.com/office/powerpoint/2010/main" val="1515712429"/>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_0000s_0002_Capa 9.jpg"/>
          <p:cNvPicPr>
            <a:picLocks noChangeAspect="1"/>
          </p:cNvPicPr>
          <p:nvPr/>
        </p:nvPicPr>
        <p:blipFill>
          <a:blip r:embed="rId3" cstate="print"/>
          <a:stretch>
            <a:fillRect/>
          </a:stretch>
        </p:blipFill>
        <p:spPr>
          <a:xfrm>
            <a:off x="1524000" y="0"/>
            <a:ext cx="9144000" cy="6858000"/>
          </a:xfrm>
          <a:prstGeom prst="rect">
            <a:avLst/>
          </a:prstGeom>
        </p:spPr>
      </p:pic>
      <p:pic>
        <p:nvPicPr>
          <p:cNvPr id="3" name="2 Imagen" descr="energy control_verde.jpg"/>
          <p:cNvPicPr>
            <a:picLocks noChangeAspect="1"/>
          </p:cNvPicPr>
          <p:nvPr/>
        </p:nvPicPr>
        <p:blipFill>
          <a:blip r:embed="rId4" cstate="print"/>
          <a:stretch>
            <a:fillRect/>
          </a:stretch>
        </p:blipFill>
        <p:spPr>
          <a:xfrm>
            <a:off x="1631505" y="116632"/>
            <a:ext cx="478969" cy="476672"/>
          </a:xfrm>
          <a:prstGeom prst="rect">
            <a:avLst/>
          </a:prstGeom>
        </p:spPr>
      </p:pic>
      <p:pic>
        <p:nvPicPr>
          <p:cNvPr id="4" name="3 Imagen" descr="ABD_color SENSE MARGE.jpg"/>
          <p:cNvPicPr>
            <a:picLocks noChangeAspect="1"/>
          </p:cNvPicPr>
          <p:nvPr/>
        </p:nvPicPr>
        <p:blipFill>
          <a:blip r:embed="rId5" cstate="print"/>
          <a:stretch>
            <a:fillRect/>
          </a:stretch>
        </p:blipFill>
        <p:spPr>
          <a:xfrm>
            <a:off x="10159568" y="260648"/>
            <a:ext cx="508433" cy="936104"/>
          </a:xfrm>
          <a:prstGeom prst="rect">
            <a:avLst/>
          </a:prstGeom>
        </p:spPr>
      </p:pic>
      <p:sp>
        <p:nvSpPr>
          <p:cNvPr id="5" name="3 Marcador de número de diapositiva"/>
          <p:cNvSpPr>
            <a:spLocks noGrp="1"/>
          </p:cNvSpPr>
          <p:nvPr>
            <p:ph type="sldNum" sz="quarter" idx="12"/>
          </p:nvPr>
        </p:nvSpPr>
        <p:spPr>
          <a:xfrm>
            <a:off x="8498904" y="6448252"/>
            <a:ext cx="2133600" cy="365125"/>
          </a:xfrm>
        </p:spPr>
        <p:txBody>
          <a:bodyPr/>
          <a:lstStyle/>
          <a:p>
            <a:fld id="{E25B6601-4B20-4ABD-BF8F-963BD9042C33}" type="slidenum">
              <a:rPr lang="es-ES" smtClean="0"/>
              <a:pPr/>
              <a:t>40</a:t>
            </a:fld>
            <a:endParaRPr lang="es-ES" dirty="0"/>
          </a:p>
        </p:txBody>
      </p:sp>
      <p:graphicFrame>
        <p:nvGraphicFramePr>
          <p:cNvPr id="13" name="3 Marcador de contenido"/>
          <p:cNvGraphicFramePr>
            <a:graphicFrameLocks/>
          </p:cNvGraphicFramePr>
          <p:nvPr>
            <p:extLst/>
          </p:nvPr>
        </p:nvGraphicFramePr>
        <p:xfrm>
          <a:off x="1775520" y="764704"/>
          <a:ext cx="8640960" cy="4941168"/>
        </p:xfrm>
        <a:graphic>
          <a:graphicData uri="http://schemas.openxmlformats.org/drawingml/2006/chart">
            <c:chart xmlns:c="http://schemas.openxmlformats.org/drawingml/2006/chart" xmlns:r="http://schemas.openxmlformats.org/officeDocument/2006/relationships" r:id="rId6"/>
          </a:graphicData>
        </a:graphic>
      </p:graphicFrame>
      <p:sp>
        <p:nvSpPr>
          <p:cNvPr id="14" name="13 CuadroTexto"/>
          <p:cNvSpPr txBox="1"/>
          <p:nvPr/>
        </p:nvSpPr>
        <p:spPr>
          <a:xfrm>
            <a:off x="1991544" y="5733257"/>
            <a:ext cx="5256584" cy="1015663"/>
          </a:xfrm>
          <a:prstGeom prst="rect">
            <a:avLst/>
          </a:prstGeom>
          <a:noFill/>
        </p:spPr>
        <p:txBody>
          <a:bodyPr wrap="square" rtlCol="0">
            <a:spAutoFit/>
          </a:bodyPr>
          <a:lstStyle/>
          <a:p>
            <a:r>
              <a:rPr lang="es-ES" sz="1200" dirty="0" err="1">
                <a:solidFill>
                  <a:schemeClr val="bg2">
                    <a:lumMod val="90000"/>
                  </a:schemeClr>
                </a:solidFill>
                <a:latin typeface="Arial" pitchFamily="34" charset="0"/>
                <a:cs typeface="Arial" pitchFamily="34" charset="0"/>
              </a:rPr>
              <a:t>Source</a:t>
            </a:r>
            <a:r>
              <a:rPr lang="es-ES" sz="1200" dirty="0">
                <a:solidFill>
                  <a:schemeClr val="bg2">
                    <a:lumMod val="90000"/>
                  </a:schemeClr>
                </a:solidFill>
                <a:latin typeface="Arial" pitchFamily="34" charset="0"/>
                <a:cs typeface="Arial" pitchFamily="34" charset="0"/>
              </a:rPr>
              <a:t>: </a:t>
            </a:r>
          </a:p>
          <a:p>
            <a:pPr marL="342900" indent="-342900">
              <a:buAutoNum type="arabicPeriod"/>
            </a:pPr>
            <a:r>
              <a:rPr lang="es-ES" sz="1200" dirty="0">
                <a:solidFill>
                  <a:schemeClr val="bg2">
                    <a:lumMod val="90000"/>
                  </a:schemeClr>
                </a:solidFill>
                <a:latin typeface="Arial" pitchFamily="34" charset="0"/>
                <a:cs typeface="Arial" pitchFamily="34" charset="0"/>
              </a:rPr>
              <a:t>Vidal, C.; </a:t>
            </a:r>
            <a:r>
              <a:rPr lang="es-ES" sz="1200" dirty="0" err="1">
                <a:solidFill>
                  <a:schemeClr val="bg2">
                    <a:lumMod val="90000"/>
                  </a:schemeClr>
                </a:solidFill>
                <a:latin typeface="Arial" pitchFamily="34" charset="0"/>
                <a:cs typeface="Arial" pitchFamily="34" charset="0"/>
              </a:rPr>
              <a:t>Fornís</a:t>
            </a:r>
            <a:r>
              <a:rPr lang="es-ES" sz="1200" dirty="0">
                <a:solidFill>
                  <a:schemeClr val="bg2">
                    <a:lumMod val="90000"/>
                  </a:schemeClr>
                </a:solidFill>
                <a:latin typeface="Arial" pitchFamily="34" charset="0"/>
                <a:cs typeface="Arial" pitchFamily="34" charset="0"/>
              </a:rPr>
              <a:t>, I., y Ventura, M. (2014). </a:t>
            </a:r>
            <a:r>
              <a:rPr lang="en-GB" sz="1200" dirty="0">
                <a:solidFill>
                  <a:schemeClr val="bg2">
                    <a:lumMod val="90000"/>
                  </a:schemeClr>
                </a:solidFill>
                <a:latin typeface="Arial" pitchFamily="34" charset="0"/>
                <a:cs typeface="Arial" pitchFamily="34" charset="0"/>
              </a:rPr>
              <a:t>New psychoactive substances as adulterants of controlled drugs. A worrying phenomenon? </a:t>
            </a:r>
            <a:r>
              <a:rPr lang="en-GB" sz="1200" i="1" dirty="0">
                <a:solidFill>
                  <a:schemeClr val="bg2">
                    <a:lumMod val="90000"/>
                  </a:schemeClr>
                </a:solidFill>
                <a:latin typeface="Arial" pitchFamily="34" charset="0"/>
                <a:cs typeface="Arial" pitchFamily="34" charset="0"/>
              </a:rPr>
              <a:t>Drug Testing and Analysis, 6</a:t>
            </a:r>
            <a:r>
              <a:rPr lang="en-GB" sz="1200" dirty="0">
                <a:solidFill>
                  <a:schemeClr val="bg2">
                    <a:lumMod val="90000"/>
                  </a:schemeClr>
                </a:solidFill>
                <a:latin typeface="Arial" pitchFamily="34" charset="0"/>
                <a:cs typeface="Arial" pitchFamily="34" charset="0"/>
              </a:rPr>
              <a:t>, 7-8, 819-824.</a:t>
            </a:r>
          </a:p>
          <a:p>
            <a:pPr marL="342900" indent="-342900">
              <a:buAutoNum type="arabicPeriod"/>
            </a:pPr>
            <a:r>
              <a:rPr lang="en-GB" sz="1200" dirty="0">
                <a:solidFill>
                  <a:schemeClr val="bg2">
                    <a:lumMod val="90000"/>
                  </a:schemeClr>
                </a:solidFill>
                <a:latin typeface="Arial" pitchFamily="34" charset="0"/>
                <a:cs typeface="Arial" pitchFamily="34" charset="0"/>
              </a:rPr>
              <a:t>Drug Checking service data (2013-2015)</a:t>
            </a:r>
            <a:endParaRPr lang="es-ES" sz="1200" dirty="0">
              <a:solidFill>
                <a:schemeClr val="bg2">
                  <a:lumMod val="90000"/>
                </a:schemeClr>
              </a:solidFill>
              <a:latin typeface="Arial" pitchFamily="34" charset="0"/>
              <a:cs typeface="Arial" pitchFamily="34" charset="0"/>
            </a:endParaRPr>
          </a:p>
        </p:txBody>
      </p:sp>
    </p:spTree>
    <p:extLst>
      <p:ext uri="{BB962C8B-B14F-4D97-AF65-F5344CB8AC3E}">
        <p14:creationId xmlns:p14="http://schemas.microsoft.com/office/powerpoint/2010/main" val="4132765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8150" y="190463"/>
            <a:ext cx="9404723" cy="647737"/>
          </a:xfrm>
        </p:spPr>
        <p:txBody>
          <a:bodyPr vert="horz" lIns="91440" tIns="45720" rIns="91440" bIns="45720" rtlCol="0" anchor="t">
            <a:normAutofit/>
          </a:bodyPr>
          <a:lstStyle/>
          <a:p>
            <a:pPr algn="ctr"/>
            <a:r>
              <a:rPr lang="es-ES_tradnl" sz="3200" b="1" dirty="0">
                <a:solidFill>
                  <a:schemeClr val="accent2"/>
                </a:solidFill>
              </a:rPr>
              <a:t>Adulteración de muestras de éxtasis</a:t>
            </a:r>
          </a:p>
        </p:txBody>
      </p:sp>
      <p:pic>
        <p:nvPicPr>
          <p:cNvPr id="5" name="4 Imagen" descr="logo Energy Control vectorizado_Sin trazado.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635008" y="6244147"/>
            <a:ext cx="2111778" cy="531897"/>
          </a:xfrm>
          <a:prstGeom prst="rect">
            <a:avLst/>
          </a:prstGeom>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265239"/>
            <a:ext cx="7775988" cy="452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2110284" y="5796558"/>
            <a:ext cx="7692589" cy="600164"/>
          </a:xfrm>
          <a:prstGeom prst="rect">
            <a:avLst/>
          </a:prstGeom>
          <a:noFill/>
        </p:spPr>
        <p:txBody>
          <a:bodyPr wrap="square" rtlCol="0">
            <a:spAutoFit/>
          </a:bodyPr>
          <a:lstStyle/>
          <a:p>
            <a:r>
              <a:rPr lang="en-GB" sz="1100" b="1" dirty="0">
                <a:latin typeface="Arial Narrow" pitchFamily="34" charset="0"/>
              </a:rPr>
              <a:t>Source: Vidal C et. Al, 2016. Crystals and tablets in the Spanish ecstasy market 2000-2014: are they the same or different in terms of purity and adulteration? Forensic </a:t>
            </a:r>
            <a:r>
              <a:rPr lang="en-GB" sz="1100" b="1" dirty="0" err="1">
                <a:latin typeface="Arial Narrow" pitchFamily="34" charset="0"/>
              </a:rPr>
              <a:t>Internacional</a:t>
            </a:r>
            <a:r>
              <a:rPr lang="en-GB" sz="1100" b="1" dirty="0">
                <a:latin typeface="Arial Narrow" pitchFamily="34" charset="0"/>
              </a:rPr>
              <a:t> Science. Jun;263:164-8.</a:t>
            </a:r>
            <a:endParaRPr lang="es-ES" sz="1100" dirty="0">
              <a:latin typeface="Arial Narrow" pitchFamily="34" charset="0"/>
            </a:endParaRPr>
          </a:p>
          <a:p>
            <a:endParaRPr lang="es-ES" sz="1100" dirty="0">
              <a:latin typeface="Arial Narrow" pitchFamily="34" charset="0"/>
            </a:endParaRPr>
          </a:p>
        </p:txBody>
      </p:sp>
      <p:sp>
        <p:nvSpPr>
          <p:cNvPr id="3" name="2 Elipse"/>
          <p:cNvSpPr/>
          <p:nvPr/>
        </p:nvSpPr>
        <p:spPr>
          <a:xfrm>
            <a:off x="6923315" y="1970315"/>
            <a:ext cx="870857" cy="2558143"/>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3472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descr="_0000s_0002_Capa 9.jpg"/>
          <p:cNvPicPr>
            <a:picLocks noChangeAspect="1"/>
          </p:cNvPicPr>
          <p:nvPr/>
        </p:nvPicPr>
        <p:blipFill>
          <a:blip r:embed="rId3" cstate="print"/>
          <a:srcRect b="11150"/>
          <a:stretch>
            <a:fillRect/>
          </a:stretch>
        </p:blipFill>
        <p:spPr>
          <a:xfrm>
            <a:off x="1524000" y="0"/>
            <a:ext cx="9144000" cy="6093296"/>
          </a:xfrm>
          <a:prstGeom prst="rect">
            <a:avLst/>
          </a:prstGeom>
          <a:solidFill>
            <a:schemeClr val="accent1">
              <a:lumMod val="50000"/>
            </a:schemeClr>
          </a:solidFill>
          <a:ln cap="rnd">
            <a:noFill/>
          </a:ln>
        </p:spPr>
      </p:pic>
      <p:pic>
        <p:nvPicPr>
          <p:cNvPr id="16" name="15 Imagen" descr="energy control_verde.jpg"/>
          <p:cNvPicPr>
            <a:picLocks noChangeAspect="1"/>
          </p:cNvPicPr>
          <p:nvPr/>
        </p:nvPicPr>
        <p:blipFill>
          <a:blip r:embed="rId4" cstate="print"/>
          <a:stretch>
            <a:fillRect/>
          </a:stretch>
        </p:blipFill>
        <p:spPr>
          <a:xfrm>
            <a:off x="1631505" y="116632"/>
            <a:ext cx="478969" cy="476672"/>
          </a:xfrm>
          <a:prstGeom prst="rect">
            <a:avLst/>
          </a:prstGeom>
        </p:spPr>
      </p:pic>
      <p:sp>
        <p:nvSpPr>
          <p:cNvPr id="13" name="Título 1"/>
          <p:cNvSpPr txBox="1">
            <a:spLocks/>
          </p:cNvSpPr>
          <p:nvPr/>
        </p:nvSpPr>
        <p:spPr>
          <a:xfrm>
            <a:off x="1524000" y="6177499"/>
            <a:ext cx="9144000" cy="646331"/>
          </a:xfrm>
          <a:prstGeom prst="rect">
            <a:avLst/>
          </a:prstGeom>
        </p:spPr>
        <p:txBody>
          <a:bodyPr>
            <a:spAutoFit/>
          </a:bodyPr>
          <a:lstStyle/>
          <a:p>
            <a:pPr>
              <a:spcBef>
                <a:spcPct val="0"/>
              </a:spcBef>
              <a:defRPr/>
            </a:pPr>
            <a:r>
              <a:rPr lang="es-ES_tradnl" sz="3600" b="1" dirty="0">
                <a:solidFill>
                  <a:schemeClr val="tx1">
                    <a:lumMod val="75000"/>
                    <a:lumOff val="25000"/>
                  </a:schemeClr>
                </a:solidFill>
                <a:latin typeface="Arial" pitchFamily="34" charset="0"/>
                <a:ea typeface="+mj-ea"/>
                <a:cs typeface="Arial" pitchFamily="34" charset="0"/>
              </a:rPr>
              <a:t>NPS como adulterantes de la </a:t>
            </a:r>
            <a:r>
              <a:rPr lang="es-ES_tradnl" sz="3600" b="1" i="1" dirty="0">
                <a:latin typeface="Arial" pitchFamily="34" charset="0"/>
                <a:ea typeface="+mj-ea"/>
                <a:cs typeface="Arial" pitchFamily="34" charset="0"/>
              </a:rPr>
              <a:t>ketamina</a:t>
            </a:r>
          </a:p>
        </p:txBody>
      </p:sp>
      <p:pic>
        <p:nvPicPr>
          <p:cNvPr id="17" name="16 Imagen" descr="ABD_color SENSE MARGE.jpg"/>
          <p:cNvPicPr>
            <a:picLocks noChangeAspect="1"/>
          </p:cNvPicPr>
          <p:nvPr/>
        </p:nvPicPr>
        <p:blipFill>
          <a:blip r:embed="rId5" cstate="print"/>
          <a:stretch>
            <a:fillRect/>
          </a:stretch>
        </p:blipFill>
        <p:spPr>
          <a:xfrm>
            <a:off x="10159568" y="260648"/>
            <a:ext cx="508433" cy="936104"/>
          </a:xfrm>
          <a:prstGeom prst="rect">
            <a:avLst/>
          </a:prstGeom>
        </p:spPr>
      </p:pic>
      <p:pic>
        <p:nvPicPr>
          <p:cNvPr id="10" name="Picture 5" descr="Methoxetamine.png"/>
          <p:cNvPicPr>
            <a:picLocks noChangeAspect="1" noChangeArrowheads="1"/>
          </p:cNvPicPr>
          <p:nvPr/>
        </p:nvPicPr>
        <p:blipFill>
          <a:blip r:embed="rId6" cstate="print"/>
          <a:srcRect l="-5540" t="-10326" r="-7858" b="-8181"/>
          <a:stretch>
            <a:fillRect/>
          </a:stretch>
        </p:blipFill>
        <p:spPr bwMode="auto">
          <a:xfrm>
            <a:off x="2027548" y="836712"/>
            <a:ext cx="2376264" cy="2088232"/>
          </a:xfrm>
          <a:prstGeom prst="roundRect">
            <a:avLst/>
          </a:prstGeom>
          <a:solidFill>
            <a:schemeClr val="tx1"/>
          </a:solidFill>
        </p:spPr>
      </p:pic>
      <p:sp>
        <p:nvSpPr>
          <p:cNvPr id="11" name="10 CuadroTexto"/>
          <p:cNvSpPr txBox="1"/>
          <p:nvPr/>
        </p:nvSpPr>
        <p:spPr>
          <a:xfrm>
            <a:off x="1524000" y="3501008"/>
            <a:ext cx="3528900" cy="1736646"/>
          </a:xfrm>
          <a:prstGeom prst="roundRect">
            <a:avLst/>
          </a:prstGeom>
          <a:solidFill>
            <a:schemeClr val="accent5">
              <a:lumMod val="75000"/>
            </a:schemeClr>
          </a:solidFill>
          <a:ln cap="rnd">
            <a:noFill/>
          </a:ln>
        </p:spPr>
        <p:txBody>
          <a:bodyPr wrap="square" rtlCol="0">
            <a:spAutoFit/>
          </a:bodyPr>
          <a:lstStyle/>
          <a:p>
            <a:pPr marL="365125" indent="-365125">
              <a:buFont typeface="Wingdings 2" pitchFamily="18" charset="2"/>
              <a:buChar char="Ù"/>
            </a:pPr>
            <a:r>
              <a:rPr lang="es-ES" sz="2400" b="1" dirty="0" err="1">
                <a:latin typeface="Arial" pitchFamily="34" charset="0"/>
                <a:cs typeface="Arial" pitchFamily="34" charset="0"/>
              </a:rPr>
              <a:t>Metoxetamina</a:t>
            </a:r>
            <a:endParaRPr lang="es-ES" sz="2400" b="1" dirty="0">
              <a:latin typeface="Arial" pitchFamily="34" charset="0"/>
              <a:cs typeface="Arial" pitchFamily="34" charset="0"/>
            </a:endParaRPr>
          </a:p>
          <a:p>
            <a:pPr marL="365125" indent="-365125">
              <a:buFont typeface="Wingdings 2" pitchFamily="18" charset="2"/>
              <a:buChar char="Ù"/>
            </a:pPr>
            <a:r>
              <a:rPr lang="es-ES" sz="2400" b="1" dirty="0" err="1">
                <a:latin typeface="Arial" pitchFamily="34" charset="0"/>
                <a:cs typeface="Arial" pitchFamily="34" charset="0"/>
              </a:rPr>
              <a:t>Descloroketamina</a:t>
            </a:r>
            <a:endParaRPr lang="es-ES" sz="2400" b="1" dirty="0">
              <a:latin typeface="Arial" pitchFamily="34" charset="0"/>
              <a:cs typeface="Arial" pitchFamily="34" charset="0"/>
            </a:endParaRPr>
          </a:p>
          <a:p>
            <a:pPr marL="365125" indent="-365125">
              <a:buFont typeface="Wingdings 2" pitchFamily="18" charset="2"/>
              <a:buChar char="Ù"/>
            </a:pPr>
            <a:r>
              <a:rPr lang="es-ES" sz="2400" b="1" dirty="0" err="1">
                <a:latin typeface="Arial" pitchFamily="34" charset="0"/>
                <a:cs typeface="Arial" pitchFamily="34" charset="0"/>
              </a:rPr>
              <a:t>Metoxidifenidina</a:t>
            </a:r>
            <a:endParaRPr lang="es-ES" sz="2400" b="1" dirty="0">
              <a:latin typeface="Arial" pitchFamily="34" charset="0"/>
              <a:cs typeface="Arial" pitchFamily="34" charset="0"/>
            </a:endParaRPr>
          </a:p>
          <a:p>
            <a:pPr marL="365125" indent="-365125">
              <a:buFont typeface="Wingdings 2" pitchFamily="18" charset="2"/>
              <a:buChar char="Ù"/>
            </a:pPr>
            <a:r>
              <a:rPr lang="es-ES" sz="2400" b="1" dirty="0" err="1">
                <a:latin typeface="Arial" pitchFamily="34" charset="0"/>
                <a:cs typeface="Arial" pitchFamily="34" charset="0"/>
              </a:rPr>
              <a:t>Mefedrona</a:t>
            </a:r>
            <a:endParaRPr lang="es-ES" sz="2400" b="1" dirty="0">
              <a:latin typeface="Arial" pitchFamily="34" charset="0"/>
              <a:cs typeface="Arial" pitchFamily="34" charset="0"/>
            </a:endParaRPr>
          </a:p>
        </p:txBody>
      </p:sp>
      <p:graphicFrame>
        <p:nvGraphicFramePr>
          <p:cNvPr id="9" name="1 Gráfico"/>
          <p:cNvGraphicFramePr/>
          <p:nvPr>
            <p:extLst>
              <p:ext uri="{D42A27DB-BD31-4B8C-83A1-F6EECF244321}">
                <p14:modId xmlns:p14="http://schemas.microsoft.com/office/powerpoint/2010/main" val="3754649013"/>
              </p:ext>
            </p:extLst>
          </p:nvPr>
        </p:nvGraphicFramePr>
        <p:xfrm>
          <a:off x="5447929" y="1268760"/>
          <a:ext cx="4691743" cy="449749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501805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55 Imagen" descr="_0000s_0011_Capa 0.jpg"/>
          <p:cNvPicPr>
            <a:picLocks noChangeAspect="1"/>
          </p:cNvPicPr>
          <p:nvPr/>
        </p:nvPicPr>
        <p:blipFill>
          <a:blip r:embed="rId3" cstate="print"/>
          <a:srcRect l="3538" r="10626" b="18139"/>
          <a:stretch>
            <a:fillRect/>
          </a:stretch>
        </p:blipFill>
        <p:spPr>
          <a:xfrm>
            <a:off x="0" y="0"/>
            <a:ext cx="12192000" cy="6858000"/>
          </a:xfrm>
          <a:prstGeom prst="rect">
            <a:avLst/>
          </a:prstGeom>
          <a:ln/>
        </p:spPr>
      </p:pic>
      <p:pic>
        <p:nvPicPr>
          <p:cNvPr id="10" name="9 Imagen" descr="energy control_verde.jpg"/>
          <p:cNvPicPr>
            <a:picLocks noChangeAspect="1"/>
          </p:cNvPicPr>
          <p:nvPr/>
        </p:nvPicPr>
        <p:blipFill>
          <a:blip r:embed="rId4" cstate="print"/>
          <a:stretch>
            <a:fillRect/>
          </a:stretch>
        </p:blipFill>
        <p:spPr>
          <a:xfrm>
            <a:off x="143340" y="116632"/>
            <a:ext cx="638625" cy="476672"/>
          </a:xfrm>
          <a:prstGeom prst="rect">
            <a:avLst/>
          </a:prstGeom>
        </p:spPr>
      </p:pic>
      <p:pic>
        <p:nvPicPr>
          <p:cNvPr id="11" name="10 Imagen" descr="ABD_color SENSE MARGE.jpg"/>
          <p:cNvPicPr>
            <a:picLocks noChangeAspect="1"/>
          </p:cNvPicPr>
          <p:nvPr/>
        </p:nvPicPr>
        <p:blipFill>
          <a:blip r:embed="rId5" cstate="print"/>
          <a:stretch>
            <a:fillRect/>
          </a:stretch>
        </p:blipFill>
        <p:spPr>
          <a:xfrm>
            <a:off x="11514090" y="260648"/>
            <a:ext cx="677911" cy="936104"/>
          </a:xfrm>
          <a:prstGeom prst="rect">
            <a:avLst/>
          </a:prstGeom>
        </p:spPr>
      </p:pic>
      <p:grpSp>
        <p:nvGrpSpPr>
          <p:cNvPr id="2" name="72 Grupo"/>
          <p:cNvGrpSpPr/>
          <p:nvPr/>
        </p:nvGrpSpPr>
        <p:grpSpPr>
          <a:xfrm>
            <a:off x="0" y="692696"/>
            <a:ext cx="12048661" cy="5472609"/>
            <a:chOff x="0" y="1268760"/>
            <a:chExt cx="9036496" cy="5472609"/>
          </a:xfrm>
        </p:grpSpPr>
        <p:sp>
          <p:nvSpPr>
            <p:cNvPr id="50" name="49 CuadroTexto"/>
            <p:cNvSpPr txBox="1"/>
            <p:nvPr/>
          </p:nvSpPr>
          <p:spPr>
            <a:xfrm>
              <a:off x="0" y="2906941"/>
              <a:ext cx="1401875" cy="954107"/>
            </a:xfrm>
            <a:prstGeom prst="rect">
              <a:avLst/>
            </a:prstGeom>
            <a:noFill/>
          </p:spPr>
          <p:txBody>
            <a:bodyPr wrap="none" rtlCol="0">
              <a:spAutoFit/>
            </a:bodyPr>
            <a:lstStyle/>
            <a:p>
              <a:r>
                <a:rPr lang="es-ES" sz="1400" b="1" dirty="0">
                  <a:solidFill>
                    <a:schemeClr val="bg2">
                      <a:lumMod val="25000"/>
                    </a:schemeClr>
                  </a:solidFill>
                  <a:latin typeface="Arial" pitchFamily="34" charset="0"/>
                  <a:cs typeface="Arial" pitchFamily="34" charset="0"/>
                </a:rPr>
                <a:t>Evolución NPS</a:t>
              </a:r>
            </a:p>
            <a:p>
              <a:r>
                <a:rPr lang="es-ES" sz="1400" b="1" dirty="0">
                  <a:solidFill>
                    <a:schemeClr val="bg2">
                      <a:lumMod val="25000"/>
                    </a:schemeClr>
                  </a:solidFill>
                  <a:latin typeface="Arial" pitchFamily="34" charset="0"/>
                  <a:cs typeface="Arial" pitchFamily="34" charset="0"/>
                </a:rPr>
                <a:t>Servicio de Análisis</a:t>
              </a:r>
            </a:p>
            <a:p>
              <a:r>
                <a:rPr lang="es-ES" sz="1400" b="1" dirty="0" err="1">
                  <a:solidFill>
                    <a:schemeClr val="bg2">
                      <a:lumMod val="25000"/>
                    </a:schemeClr>
                  </a:solidFill>
                  <a:latin typeface="Arial" pitchFamily="34" charset="0"/>
                  <a:cs typeface="Arial" pitchFamily="34" charset="0"/>
                </a:rPr>
                <a:t>Energy</a:t>
              </a:r>
              <a:r>
                <a:rPr lang="es-ES" sz="1400" b="1" dirty="0">
                  <a:solidFill>
                    <a:schemeClr val="bg2">
                      <a:lumMod val="25000"/>
                    </a:schemeClr>
                  </a:solidFill>
                  <a:latin typeface="Arial" pitchFamily="34" charset="0"/>
                  <a:cs typeface="Arial" pitchFamily="34" charset="0"/>
                </a:rPr>
                <a:t> Control</a:t>
              </a:r>
            </a:p>
            <a:p>
              <a:r>
                <a:rPr lang="es-ES" sz="1400" b="1" dirty="0">
                  <a:solidFill>
                    <a:schemeClr val="bg2">
                      <a:lumMod val="25000"/>
                    </a:schemeClr>
                  </a:solidFill>
                  <a:latin typeface="Arial" pitchFamily="34" charset="0"/>
                  <a:cs typeface="Arial" pitchFamily="34" charset="0"/>
                </a:rPr>
                <a:t>2006-2016</a:t>
              </a:r>
            </a:p>
          </p:txBody>
        </p:sp>
        <p:grpSp>
          <p:nvGrpSpPr>
            <p:cNvPr id="3" name="60 Grupo"/>
            <p:cNvGrpSpPr/>
            <p:nvPr/>
          </p:nvGrpSpPr>
          <p:grpSpPr>
            <a:xfrm>
              <a:off x="1403648" y="1268760"/>
              <a:ext cx="7632848" cy="5472609"/>
              <a:chOff x="466334" y="664336"/>
              <a:chExt cx="8333564" cy="6099333"/>
            </a:xfrm>
          </p:grpSpPr>
          <p:cxnSp>
            <p:nvCxnSpPr>
              <p:cNvPr id="7" name="6 Conector recto"/>
              <p:cNvCxnSpPr/>
              <p:nvPr/>
            </p:nvCxnSpPr>
            <p:spPr>
              <a:xfrm>
                <a:off x="894751" y="2772691"/>
                <a:ext cx="0" cy="4701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894751" y="2974192"/>
                <a:ext cx="714029"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1608780" y="2772691"/>
                <a:ext cx="0" cy="47017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4" name="9 Grupo"/>
              <p:cNvGrpSpPr/>
              <p:nvPr/>
            </p:nvGrpSpPr>
            <p:grpSpPr>
              <a:xfrm>
                <a:off x="1608780" y="2772691"/>
                <a:ext cx="714029" cy="470170"/>
                <a:chOff x="1475656" y="3212976"/>
                <a:chExt cx="720080" cy="504056"/>
              </a:xfrm>
            </p:grpSpPr>
            <p:cxnSp>
              <p:nvCxnSpPr>
                <p:cNvPr id="54" name="53 Conector recto"/>
                <p:cNvCxnSpPr/>
                <p:nvPr/>
              </p:nvCxnSpPr>
              <p:spPr>
                <a:xfrm>
                  <a:off x="1475656" y="3429000"/>
                  <a:ext cx="72008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2195736" y="3212976"/>
                  <a:ext cx="0" cy="504056"/>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5" name="14 Conector recto"/>
              <p:cNvCxnSpPr/>
              <p:nvPr/>
            </p:nvCxnSpPr>
            <p:spPr>
              <a:xfrm>
                <a:off x="2322809" y="2974192"/>
                <a:ext cx="714029"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H="1">
                <a:off x="3036837" y="2772691"/>
                <a:ext cx="1" cy="1141841"/>
              </a:xfrm>
              <a:prstGeom prst="line">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3036838" y="2974192"/>
                <a:ext cx="714029"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3750867" y="2638356"/>
                <a:ext cx="0" cy="604504"/>
              </a:xfrm>
              <a:prstGeom prst="line">
                <a:avLst/>
              </a:prstGeom>
              <a:ln>
                <a:solidFill>
                  <a:schemeClr val="bg2">
                    <a:lumMod val="50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4464896" y="2974192"/>
                <a:ext cx="714029"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5178925" y="1429348"/>
                <a:ext cx="0" cy="1813512"/>
              </a:xfrm>
              <a:prstGeom prst="line">
                <a:avLst/>
              </a:prstGeom>
              <a:ln>
                <a:solidFill>
                  <a:schemeClr val="bg2">
                    <a:lumMod val="50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5178925" y="2974192"/>
                <a:ext cx="714029"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5892953" y="2772691"/>
                <a:ext cx="0" cy="1141841"/>
              </a:xfrm>
              <a:prstGeom prst="line">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5892953" y="2974192"/>
                <a:ext cx="714029"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6606982" y="2571189"/>
                <a:ext cx="0" cy="671671"/>
              </a:xfrm>
              <a:prstGeom prst="line">
                <a:avLst/>
              </a:prstGeom>
              <a:ln>
                <a:solidFill>
                  <a:schemeClr val="bg2">
                    <a:lumMod val="50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6606982" y="2974192"/>
                <a:ext cx="714029"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7321011" y="2772691"/>
                <a:ext cx="0" cy="2350849"/>
              </a:xfrm>
              <a:prstGeom prst="line">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3750867" y="2974192"/>
                <a:ext cx="714029"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flipH="1">
                <a:off x="4464895" y="2772691"/>
                <a:ext cx="1" cy="2450514"/>
              </a:xfrm>
              <a:prstGeom prst="line">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31 Grupo"/>
              <p:cNvGrpSpPr/>
              <p:nvPr/>
            </p:nvGrpSpPr>
            <p:grpSpPr>
              <a:xfrm>
                <a:off x="7321011" y="2772691"/>
                <a:ext cx="714029" cy="470170"/>
                <a:chOff x="1475656" y="3212976"/>
                <a:chExt cx="720080" cy="504056"/>
              </a:xfrm>
            </p:grpSpPr>
            <p:cxnSp>
              <p:nvCxnSpPr>
                <p:cNvPr id="52" name="51 Conector recto"/>
                <p:cNvCxnSpPr/>
                <p:nvPr/>
              </p:nvCxnSpPr>
              <p:spPr>
                <a:xfrm>
                  <a:off x="1475656" y="3429000"/>
                  <a:ext cx="72008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a:off x="2195736" y="3212976"/>
                  <a:ext cx="0" cy="504056"/>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1" name="40 Abrir llave"/>
              <p:cNvSpPr/>
              <p:nvPr/>
            </p:nvSpPr>
            <p:spPr>
              <a:xfrm rot="5400000">
                <a:off x="1373695" y="1823577"/>
                <a:ext cx="470170" cy="1428058"/>
              </a:xfrm>
              <a:prstGeom prst="leftBrace">
                <a:avLst>
                  <a:gd name="adj1" fmla="val 7571"/>
                  <a:gd name="adj2" fmla="val 50000"/>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600">
                  <a:latin typeface="Arial" pitchFamily="34" charset="0"/>
                  <a:cs typeface="Arial" pitchFamily="34" charset="0"/>
                </a:endParaRPr>
              </a:p>
            </p:txBody>
          </p:sp>
          <p:sp>
            <p:nvSpPr>
              <p:cNvPr id="42" name="41 CuadroTexto"/>
              <p:cNvSpPr txBox="1"/>
              <p:nvPr/>
            </p:nvSpPr>
            <p:spPr>
              <a:xfrm>
                <a:off x="466334" y="744590"/>
                <a:ext cx="2284893" cy="1176496"/>
              </a:xfrm>
              <a:prstGeom prst="roundRect">
                <a:avLst/>
              </a:prstGeom>
              <a:ln w="9525">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S" sz="1400" b="1" dirty="0" err="1">
                    <a:solidFill>
                      <a:schemeClr val="bg1"/>
                    </a:solidFill>
                    <a:latin typeface="Arial" pitchFamily="34" charset="0"/>
                    <a:cs typeface="Arial" pitchFamily="34" charset="0"/>
                  </a:rPr>
                  <a:t>Fenetilaminas</a:t>
                </a:r>
                <a:r>
                  <a:rPr lang="es-ES" sz="1400" b="1" dirty="0">
                    <a:solidFill>
                      <a:schemeClr val="bg1"/>
                    </a:solidFill>
                    <a:latin typeface="Arial" pitchFamily="34" charset="0"/>
                    <a:cs typeface="Arial" pitchFamily="34" charset="0"/>
                  </a:rPr>
                  <a:t> y </a:t>
                </a:r>
                <a:r>
                  <a:rPr lang="es-ES" sz="1400" b="1" dirty="0" err="1">
                    <a:solidFill>
                      <a:schemeClr val="bg1"/>
                    </a:solidFill>
                    <a:latin typeface="Arial" pitchFamily="34" charset="0"/>
                    <a:cs typeface="Arial" pitchFamily="34" charset="0"/>
                  </a:rPr>
                  <a:t>triptaminas</a:t>
                </a:r>
                <a:endParaRPr lang="es-ES" sz="1400" b="1" dirty="0">
                  <a:solidFill>
                    <a:schemeClr val="bg1"/>
                  </a:solidFill>
                  <a:latin typeface="Arial" pitchFamily="34" charset="0"/>
                  <a:cs typeface="Arial" pitchFamily="34" charset="0"/>
                </a:endParaRPr>
              </a:p>
              <a:p>
                <a:pPr algn="ctr"/>
                <a:r>
                  <a:rPr lang="es-ES" sz="1400" b="1" dirty="0">
                    <a:solidFill>
                      <a:schemeClr val="bg1"/>
                    </a:solidFill>
                    <a:latin typeface="Arial" pitchFamily="34" charset="0"/>
                    <a:cs typeface="Arial" pitchFamily="34" charset="0"/>
                  </a:rPr>
                  <a:t>“Era </a:t>
                </a:r>
                <a:r>
                  <a:rPr lang="es-ES" sz="1400" b="1" dirty="0" err="1">
                    <a:solidFill>
                      <a:schemeClr val="bg1"/>
                    </a:solidFill>
                    <a:latin typeface="Arial" pitchFamily="34" charset="0"/>
                    <a:cs typeface="Arial" pitchFamily="34" charset="0"/>
                  </a:rPr>
                  <a:t>Shulgin</a:t>
                </a:r>
                <a:r>
                  <a:rPr lang="es-ES" sz="1400" b="1" dirty="0">
                    <a:solidFill>
                      <a:schemeClr val="bg1"/>
                    </a:solidFill>
                    <a:latin typeface="Arial" pitchFamily="34" charset="0"/>
                    <a:cs typeface="Arial" pitchFamily="34" charset="0"/>
                  </a:rPr>
                  <a:t>”</a:t>
                </a:r>
              </a:p>
              <a:p>
                <a:pPr algn="ctr"/>
                <a:r>
                  <a:rPr lang="es-ES" sz="1400" b="1" dirty="0">
                    <a:solidFill>
                      <a:schemeClr val="bg1"/>
                    </a:solidFill>
                    <a:latin typeface="Arial" pitchFamily="34" charset="0"/>
                    <a:cs typeface="Arial" pitchFamily="34" charset="0"/>
                  </a:rPr>
                  <a:t>(4-ACO-DMT, 2C-B, </a:t>
                </a:r>
                <a:r>
                  <a:rPr lang="es-ES" sz="1400" b="1" dirty="0" err="1">
                    <a:solidFill>
                      <a:schemeClr val="bg1"/>
                    </a:solidFill>
                    <a:latin typeface="Arial" pitchFamily="34" charset="0"/>
                    <a:cs typeface="Arial" pitchFamily="34" charset="0"/>
                  </a:rPr>
                  <a:t>metilona</a:t>
                </a:r>
                <a:r>
                  <a:rPr lang="es-ES" sz="1400" b="1" dirty="0">
                    <a:solidFill>
                      <a:schemeClr val="bg1"/>
                    </a:solidFill>
                    <a:latin typeface="Arial" pitchFamily="34" charset="0"/>
                    <a:cs typeface="Arial" pitchFamily="34" charset="0"/>
                  </a:rPr>
                  <a:t>, 2C-T7)</a:t>
                </a:r>
              </a:p>
            </p:txBody>
          </p:sp>
          <p:sp>
            <p:nvSpPr>
              <p:cNvPr id="43" name="42 CuadroTexto"/>
              <p:cNvSpPr txBox="1"/>
              <p:nvPr/>
            </p:nvSpPr>
            <p:spPr>
              <a:xfrm>
                <a:off x="2108600" y="3982084"/>
                <a:ext cx="1856475" cy="1176496"/>
              </a:xfrm>
              <a:prstGeom prst="roundRect">
                <a:avLst/>
              </a:prstGeom>
              <a:ln w="9525">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S" sz="1400" b="1" dirty="0">
                    <a:solidFill>
                      <a:schemeClr val="bg1"/>
                    </a:solidFill>
                    <a:latin typeface="Arial" pitchFamily="34" charset="0"/>
                    <a:cs typeface="Arial" pitchFamily="34" charset="0"/>
                  </a:rPr>
                  <a:t>2C-B</a:t>
                </a:r>
              </a:p>
              <a:p>
                <a:pPr algn="ctr"/>
                <a:r>
                  <a:rPr lang="es-ES" sz="1400" b="1" dirty="0" err="1">
                    <a:solidFill>
                      <a:schemeClr val="bg1"/>
                    </a:solidFill>
                    <a:latin typeface="Arial" pitchFamily="34" charset="0"/>
                    <a:cs typeface="Arial" pitchFamily="34" charset="0"/>
                  </a:rPr>
                  <a:t>Catinonas</a:t>
                </a:r>
                <a:r>
                  <a:rPr lang="es-ES" sz="1400" b="1" dirty="0">
                    <a:solidFill>
                      <a:schemeClr val="bg1"/>
                    </a:solidFill>
                    <a:latin typeface="Arial" pitchFamily="34" charset="0"/>
                    <a:cs typeface="Arial" pitchFamily="34" charset="0"/>
                  </a:rPr>
                  <a:t> como adulterantes de la MDMA</a:t>
                </a:r>
              </a:p>
            </p:txBody>
          </p:sp>
          <p:sp>
            <p:nvSpPr>
              <p:cNvPr id="44" name="43 CuadroTexto"/>
              <p:cNvSpPr txBox="1"/>
              <p:nvPr/>
            </p:nvSpPr>
            <p:spPr>
              <a:xfrm>
                <a:off x="2965435" y="1386625"/>
                <a:ext cx="1642266" cy="1176497"/>
              </a:xfrm>
              <a:prstGeom prst="roundRect">
                <a:avLst/>
              </a:prstGeom>
              <a:ln w="9525">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S" sz="1400" b="1" dirty="0" err="1">
                    <a:solidFill>
                      <a:schemeClr val="bg1"/>
                    </a:solidFill>
                    <a:latin typeface="Arial" pitchFamily="34" charset="0"/>
                    <a:cs typeface="Arial" pitchFamily="34" charset="0"/>
                  </a:rPr>
                  <a:t>4-FA</a:t>
                </a:r>
              </a:p>
              <a:p>
                <a:pPr algn="ctr"/>
                <a:r>
                  <a:rPr lang="es-ES" sz="1400" b="1" dirty="0" err="1">
                    <a:solidFill>
                      <a:schemeClr val="bg1"/>
                    </a:solidFill>
                    <a:latin typeface="Arial" pitchFamily="34" charset="0"/>
                    <a:cs typeface="Arial" pitchFamily="34" charset="0"/>
                  </a:rPr>
                  <a:t>Primeros cannabinoides sintéticos</a:t>
                </a:r>
              </a:p>
            </p:txBody>
          </p:sp>
          <p:sp>
            <p:nvSpPr>
              <p:cNvPr id="45" name="44 CuadroTexto"/>
              <p:cNvSpPr txBox="1"/>
              <p:nvPr/>
            </p:nvSpPr>
            <p:spPr>
              <a:xfrm>
                <a:off x="3536658" y="5321512"/>
                <a:ext cx="1856475" cy="1442157"/>
              </a:xfrm>
              <a:prstGeom prst="roundRect">
                <a:avLst/>
              </a:prstGeom>
              <a:ln w="9525">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S" sz="1400" b="1" dirty="0">
                    <a:solidFill>
                      <a:schemeClr val="bg1"/>
                    </a:solidFill>
                    <a:latin typeface="Arial" pitchFamily="34" charset="0"/>
                    <a:cs typeface="Arial" pitchFamily="34" charset="0"/>
                  </a:rPr>
                  <a:t>“Legal </a:t>
                </a:r>
                <a:r>
                  <a:rPr lang="es-ES" sz="1400" b="1" dirty="0" err="1">
                    <a:solidFill>
                      <a:schemeClr val="bg1"/>
                    </a:solidFill>
                    <a:latin typeface="Arial" pitchFamily="34" charset="0"/>
                    <a:cs typeface="Arial" pitchFamily="34" charset="0"/>
                  </a:rPr>
                  <a:t>Highs</a:t>
                </a:r>
                <a:r>
                  <a:rPr lang="es-ES" sz="1400" b="1" dirty="0">
                    <a:solidFill>
                      <a:schemeClr val="bg1"/>
                    </a:solidFill>
                    <a:latin typeface="Arial" pitchFamily="34" charset="0"/>
                    <a:cs typeface="Arial" pitchFamily="34" charset="0"/>
                  </a:rPr>
                  <a:t>”</a:t>
                </a:r>
              </a:p>
              <a:p>
                <a:pPr algn="ctr"/>
                <a:r>
                  <a:rPr lang="es-ES" sz="1400" b="1" dirty="0">
                    <a:solidFill>
                      <a:schemeClr val="bg1"/>
                    </a:solidFill>
                    <a:latin typeface="Arial" pitchFamily="34" charset="0"/>
                    <a:cs typeface="Arial" pitchFamily="34" charset="0"/>
                  </a:rPr>
                  <a:t>(</a:t>
                </a:r>
                <a:r>
                  <a:rPr lang="es-ES" sz="1400" b="1" dirty="0" err="1">
                    <a:solidFill>
                      <a:schemeClr val="bg1"/>
                    </a:solidFill>
                    <a:latin typeface="Arial" pitchFamily="34" charset="0"/>
                    <a:cs typeface="Arial" pitchFamily="34" charset="0"/>
                  </a:rPr>
                  <a:t>Catinonas</a:t>
                </a:r>
                <a:r>
                  <a:rPr lang="es-ES" sz="1400" b="1" dirty="0">
                    <a:solidFill>
                      <a:schemeClr val="bg1"/>
                    </a:solidFill>
                    <a:latin typeface="Arial" pitchFamily="34" charset="0"/>
                    <a:cs typeface="Arial" pitchFamily="34" charset="0"/>
                  </a:rPr>
                  <a:t>, </a:t>
                </a:r>
                <a:r>
                  <a:rPr lang="es-ES" sz="1400" b="1" dirty="0" err="1">
                    <a:solidFill>
                      <a:schemeClr val="bg1"/>
                    </a:solidFill>
                    <a:latin typeface="Arial" pitchFamily="34" charset="0"/>
                    <a:cs typeface="Arial" pitchFamily="34" charset="0"/>
                  </a:rPr>
                  <a:t>piperazinas</a:t>
                </a:r>
                <a:r>
                  <a:rPr lang="es-ES" sz="1400" b="1" dirty="0">
                    <a:solidFill>
                      <a:schemeClr val="bg1"/>
                    </a:solidFill>
                    <a:latin typeface="Arial" pitchFamily="34" charset="0"/>
                    <a:cs typeface="Arial" pitchFamily="34" charset="0"/>
                  </a:rPr>
                  <a:t>, </a:t>
                </a:r>
                <a:r>
                  <a:rPr lang="es-ES" sz="1400" b="1" dirty="0" err="1">
                    <a:solidFill>
                      <a:schemeClr val="bg1"/>
                    </a:solidFill>
                    <a:latin typeface="Arial" pitchFamily="34" charset="0"/>
                    <a:cs typeface="Arial" pitchFamily="34" charset="0"/>
                  </a:rPr>
                  <a:t>cannabinoides</a:t>
                </a:r>
                <a:r>
                  <a:rPr lang="es-ES" sz="1400" b="1" dirty="0">
                    <a:solidFill>
                      <a:schemeClr val="bg1"/>
                    </a:solidFill>
                    <a:latin typeface="Arial" pitchFamily="34" charset="0"/>
                    <a:cs typeface="Arial" pitchFamily="34" charset="0"/>
                  </a:rPr>
                  <a:t> sintéticos)</a:t>
                </a:r>
              </a:p>
            </p:txBody>
          </p:sp>
          <p:sp>
            <p:nvSpPr>
              <p:cNvPr id="46" name="45 CuadroTexto"/>
              <p:cNvSpPr txBox="1"/>
              <p:nvPr/>
            </p:nvSpPr>
            <p:spPr>
              <a:xfrm>
                <a:off x="4322090" y="664336"/>
                <a:ext cx="1642266" cy="645176"/>
              </a:xfrm>
              <a:prstGeom prst="roundRect">
                <a:avLst/>
              </a:prstGeom>
              <a:ln w="9525">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S" sz="1400" b="1" dirty="0" err="1">
                    <a:solidFill>
                      <a:schemeClr val="bg1"/>
                    </a:solidFill>
                    <a:latin typeface="Arial" pitchFamily="34" charset="0"/>
                    <a:cs typeface="Arial" pitchFamily="34" charset="0"/>
                  </a:rPr>
                  <a:t>Metoxetamina</a:t>
                </a:r>
                <a:r>
                  <a:rPr lang="es-ES" sz="1400" b="1" dirty="0">
                    <a:solidFill>
                      <a:schemeClr val="bg1"/>
                    </a:solidFill>
                    <a:latin typeface="Arial" pitchFamily="34" charset="0"/>
                    <a:cs typeface="Arial" pitchFamily="34" charset="0"/>
                  </a:rPr>
                  <a:t> </a:t>
                </a:r>
              </a:p>
              <a:p>
                <a:pPr algn="ctr"/>
                <a:r>
                  <a:rPr lang="es-ES" sz="1400" b="1" dirty="0" err="1">
                    <a:solidFill>
                      <a:schemeClr val="bg1"/>
                    </a:solidFill>
                    <a:latin typeface="Arial" pitchFamily="34" charset="0"/>
                    <a:cs typeface="Arial" pitchFamily="34" charset="0"/>
                  </a:rPr>
                  <a:t>NBOMe</a:t>
                </a:r>
                <a:endParaRPr lang="es-ES" sz="1400" b="1" dirty="0">
                  <a:solidFill>
                    <a:schemeClr val="bg1"/>
                  </a:solidFill>
                  <a:latin typeface="Arial" pitchFamily="34" charset="0"/>
                  <a:cs typeface="Arial" pitchFamily="34" charset="0"/>
                </a:endParaRPr>
              </a:p>
            </p:txBody>
          </p:sp>
          <p:sp>
            <p:nvSpPr>
              <p:cNvPr id="47" name="46 CuadroTexto"/>
              <p:cNvSpPr txBox="1"/>
              <p:nvPr/>
            </p:nvSpPr>
            <p:spPr>
              <a:xfrm>
                <a:off x="5036119" y="4006981"/>
                <a:ext cx="1856475" cy="645176"/>
              </a:xfrm>
              <a:prstGeom prst="roundRect">
                <a:avLst/>
              </a:prstGeom>
              <a:ln w="9525">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S" sz="1400" b="1" dirty="0">
                    <a:solidFill>
                      <a:schemeClr val="bg1"/>
                    </a:solidFill>
                    <a:latin typeface="Arial" pitchFamily="34" charset="0"/>
                    <a:cs typeface="Arial" pitchFamily="34" charset="0"/>
                  </a:rPr>
                  <a:t>Consolidación NPS como adulterantes</a:t>
                </a:r>
              </a:p>
            </p:txBody>
          </p:sp>
          <p:sp>
            <p:nvSpPr>
              <p:cNvPr id="48" name="47 CuadroTexto"/>
              <p:cNvSpPr txBox="1"/>
              <p:nvPr/>
            </p:nvSpPr>
            <p:spPr>
              <a:xfrm>
                <a:off x="5796136" y="1547134"/>
                <a:ext cx="2142087" cy="910836"/>
              </a:xfrm>
              <a:prstGeom prst="roundRect">
                <a:avLst/>
              </a:prstGeom>
              <a:ln w="9525">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S" sz="1400" b="1" dirty="0">
                    <a:solidFill>
                      <a:schemeClr val="bg1"/>
                    </a:solidFill>
                    <a:latin typeface="Arial" pitchFamily="34" charset="0"/>
                    <a:cs typeface="Arial" pitchFamily="34" charset="0"/>
                  </a:rPr>
                  <a:t>Desabastecimiento ketamina </a:t>
                </a:r>
                <a:r>
                  <a:rPr lang="es-ES" sz="1400" b="1" dirty="0">
                    <a:solidFill>
                      <a:schemeClr val="bg1"/>
                    </a:solidFill>
                    <a:latin typeface="Arial" pitchFamily="34" charset="0"/>
                    <a:cs typeface="Arial" pitchFamily="34" charset="0"/>
                    <a:sym typeface="Wingdings" pitchFamily="2" charset="2"/>
                  </a:rPr>
                  <a:t> nuevas </a:t>
                </a:r>
                <a:r>
                  <a:rPr lang="es-ES" sz="1400" b="1" dirty="0" err="1">
                    <a:solidFill>
                      <a:schemeClr val="bg1"/>
                    </a:solidFill>
                    <a:latin typeface="Arial" pitchFamily="34" charset="0"/>
                    <a:cs typeface="Arial" pitchFamily="34" charset="0"/>
                    <a:sym typeface="Wingdings" pitchFamily="2" charset="2"/>
                  </a:rPr>
                  <a:t>arilciclohexilaminas</a:t>
                </a:r>
                <a:endParaRPr lang="es-ES" sz="1400" b="1" dirty="0">
                  <a:solidFill>
                    <a:schemeClr val="bg1"/>
                  </a:solidFill>
                  <a:latin typeface="Arial" pitchFamily="34" charset="0"/>
                  <a:cs typeface="Arial" pitchFamily="34" charset="0"/>
                </a:endParaRPr>
              </a:p>
            </p:txBody>
          </p:sp>
          <p:sp>
            <p:nvSpPr>
              <p:cNvPr id="49" name="48 CuadroTexto"/>
              <p:cNvSpPr txBox="1"/>
              <p:nvPr/>
            </p:nvSpPr>
            <p:spPr>
              <a:xfrm>
                <a:off x="6372200" y="5229200"/>
                <a:ext cx="2427698" cy="1176496"/>
              </a:xfrm>
              <a:prstGeom prst="roundRect">
                <a:avLst/>
              </a:prstGeom>
              <a:ln w="9525">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S" sz="1400" b="1" dirty="0">
                    <a:solidFill>
                      <a:schemeClr val="bg1"/>
                    </a:solidFill>
                    <a:latin typeface="Arial" pitchFamily="34" charset="0"/>
                    <a:cs typeface="Arial" pitchFamily="34" charset="0"/>
                  </a:rPr>
                  <a:t>NPS muy potentes como adulterantes</a:t>
                </a:r>
              </a:p>
              <a:p>
                <a:pPr algn="ctr"/>
                <a:r>
                  <a:rPr lang="es-ES" sz="1400" b="1" dirty="0">
                    <a:solidFill>
                      <a:schemeClr val="bg1"/>
                    </a:solidFill>
                    <a:latin typeface="Arial" pitchFamily="34" charset="0"/>
                    <a:cs typeface="Arial" pitchFamily="34" charset="0"/>
                  </a:rPr>
                  <a:t>(</a:t>
                </a:r>
                <a:r>
                  <a:rPr lang="es-ES" sz="1400" b="1" dirty="0" err="1">
                    <a:solidFill>
                      <a:schemeClr val="bg1"/>
                    </a:solidFill>
                    <a:latin typeface="Arial" pitchFamily="34" charset="0"/>
                    <a:cs typeface="Arial" pitchFamily="34" charset="0"/>
                  </a:rPr>
                  <a:t>e.j.</a:t>
                </a:r>
                <a:r>
                  <a:rPr lang="es-ES" sz="1400" b="1" dirty="0">
                    <a:solidFill>
                      <a:schemeClr val="bg1"/>
                    </a:solidFill>
                    <a:latin typeface="Arial" pitchFamily="34" charset="0"/>
                    <a:cs typeface="Arial" pitchFamily="34" charset="0"/>
                  </a:rPr>
                  <a:t>, alfa-PVP, derivados del </a:t>
                </a:r>
                <a:r>
                  <a:rPr lang="es-ES" sz="1400" b="1" dirty="0" err="1">
                    <a:solidFill>
                      <a:schemeClr val="bg1"/>
                    </a:solidFill>
                    <a:latin typeface="Arial" pitchFamily="34" charset="0"/>
                    <a:cs typeface="Arial" pitchFamily="34" charset="0"/>
                  </a:rPr>
                  <a:t>fentanilo</a:t>
                </a:r>
                <a:r>
                  <a:rPr lang="es-ES" sz="1400" b="1" dirty="0">
                    <a:solidFill>
                      <a:schemeClr val="bg1"/>
                    </a:solidFill>
                    <a:latin typeface="Arial" pitchFamily="34" charset="0"/>
                    <a:cs typeface="Arial" pitchFamily="34" charset="0"/>
                  </a:rPr>
                  <a:t>)</a:t>
                </a:r>
              </a:p>
            </p:txBody>
          </p:sp>
          <p:sp>
            <p:nvSpPr>
              <p:cNvPr id="51" name="50 CuadroTexto"/>
              <p:cNvSpPr txBox="1"/>
              <p:nvPr/>
            </p:nvSpPr>
            <p:spPr>
              <a:xfrm>
                <a:off x="7856476" y="2429932"/>
                <a:ext cx="785432" cy="720349"/>
              </a:xfrm>
              <a:prstGeom prst="rect">
                <a:avLst/>
              </a:prstGeom>
              <a:noFill/>
              <a:ln>
                <a:noFill/>
              </a:ln>
            </p:spPr>
            <p:txBody>
              <a:bodyPr wrap="square" rtlCol="0">
                <a:spAutoFit/>
              </a:bodyPr>
              <a:lstStyle/>
              <a:p>
                <a:pPr algn="ctr"/>
                <a:r>
                  <a:rPr lang="es-ES" sz="3600" b="1" dirty="0">
                    <a:solidFill>
                      <a:schemeClr val="bg2">
                        <a:lumMod val="50000"/>
                      </a:schemeClr>
                    </a:solidFill>
                    <a:latin typeface="Arial" pitchFamily="34" charset="0"/>
                    <a:cs typeface="Arial" pitchFamily="34" charset="0"/>
                  </a:rPr>
                  <a:t>?</a:t>
                </a:r>
              </a:p>
            </p:txBody>
          </p:sp>
        </p:grpSp>
        <p:sp>
          <p:nvSpPr>
            <p:cNvPr id="62" name="61 Rectángulo redondeado"/>
            <p:cNvSpPr/>
            <p:nvPr/>
          </p:nvSpPr>
          <p:spPr>
            <a:xfrm>
              <a:off x="1547664" y="3501008"/>
              <a:ext cx="576064" cy="3600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pitchFamily="34" charset="0"/>
                  <a:cs typeface="Arial" pitchFamily="34" charset="0"/>
                </a:rPr>
                <a:t>2006</a:t>
              </a:r>
            </a:p>
          </p:txBody>
        </p:sp>
        <p:sp>
          <p:nvSpPr>
            <p:cNvPr id="63" name="62 Rectángulo redondeado"/>
            <p:cNvSpPr/>
            <p:nvPr/>
          </p:nvSpPr>
          <p:spPr>
            <a:xfrm>
              <a:off x="2843808" y="3501008"/>
              <a:ext cx="576064" cy="3600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pitchFamily="34" charset="0"/>
                  <a:cs typeface="Arial" pitchFamily="34" charset="0"/>
                </a:rPr>
                <a:t>2008</a:t>
              </a:r>
            </a:p>
          </p:txBody>
        </p:sp>
        <p:sp>
          <p:nvSpPr>
            <p:cNvPr id="64" name="63 Rectángulo redondeado"/>
            <p:cNvSpPr/>
            <p:nvPr/>
          </p:nvSpPr>
          <p:spPr>
            <a:xfrm>
              <a:off x="2195736" y="3501008"/>
              <a:ext cx="576064" cy="3600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pitchFamily="34" charset="0"/>
                  <a:cs typeface="Arial" pitchFamily="34" charset="0"/>
                </a:rPr>
                <a:t>2007</a:t>
              </a:r>
            </a:p>
          </p:txBody>
        </p:sp>
        <p:sp>
          <p:nvSpPr>
            <p:cNvPr id="65" name="64 Rectángulo redondeado"/>
            <p:cNvSpPr/>
            <p:nvPr/>
          </p:nvSpPr>
          <p:spPr>
            <a:xfrm>
              <a:off x="3491880" y="3501008"/>
              <a:ext cx="576064" cy="3600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pitchFamily="34" charset="0"/>
                  <a:cs typeface="Arial" pitchFamily="34" charset="0"/>
                </a:rPr>
                <a:t>2009</a:t>
              </a:r>
            </a:p>
          </p:txBody>
        </p:sp>
        <p:sp>
          <p:nvSpPr>
            <p:cNvPr id="66" name="65 Rectángulo redondeado"/>
            <p:cNvSpPr/>
            <p:nvPr/>
          </p:nvSpPr>
          <p:spPr>
            <a:xfrm>
              <a:off x="4139952" y="3501008"/>
              <a:ext cx="576064" cy="3600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pitchFamily="34" charset="0"/>
                  <a:cs typeface="Arial" pitchFamily="34" charset="0"/>
                </a:rPr>
                <a:t>2010</a:t>
              </a:r>
            </a:p>
          </p:txBody>
        </p:sp>
        <p:sp>
          <p:nvSpPr>
            <p:cNvPr id="67" name="66 Rectángulo redondeado"/>
            <p:cNvSpPr/>
            <p:nvPr/>
          </p:nvSpPr>
          <p:spPr>
            <a:xfrm>
              <a:off x="4788024" y="3501008"/>
              <a:ext cx="576064" cy="3600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pitchFamily="34" charset="0"/>
                  <a:cs typeface="Arial" pitchFamily="34" charset="0"/>
                </a:rPr>
                <a:t>2011</a:t>
              </a:r>
            </a:p>
          </p:txBody>
        </p:sp>
        <p:sp>
          <p:nvSpPr>
            <p:cNvPr id="68" name="67 Rectángulo redondeado"/>
            <p:cNvSpPr/>
            <p:nvPr/>
          </p:nvSpPr>
          <p:spPr>
            <a:xfrm>
              <a:off x="5436096" y="3501008"/>
              <a:ext cx="576064" cy="3600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pitchFamily="34" charset="0"/>
                  <a:cs typeface="Arial" pitchFamily="34" charset="0"/>
                </a:rPr>
                <a:t>2012</a:t>
              </a:r>
            </a:p>
          </p:txBody>
        </p:sp>
        <p:sp>
          <p:nvSpPr>
            <p:cNvPr id="69" name="68 Rectángulo redondeado"/>
            <p:cNvSpPr/>
            <p:nvPr/>
          </p:nvSpPr>
          <p:spPr>
            <a:xfrm>
              <a:off x="6084168" y="3501008"/>
              <a:ext cx="576064" cy="3600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pitchFamily="34" charset="0"/>
                  <a:cs typeface="Arial" pitchFamily="34" charset="0"/>
                </a:rPr>
                <a:t>2013</a:t>
              </a:r>
            </a:p>
          </p:txBody>
        </p:sp>
        <p:sp>
          <p:nvSpPr>
            <p:cNvPr id="70" name="69 Rectángulo redondeado"/>
            <p:cNvSpPr/>
            <p:nvPr/>
          </p:nvSpPr>
          <p:spPr>
            <a:xfrm>
              <a:off x="6732240" y="3501008"/>
              <a:ext cx="576064" cy="3600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pitchFamily="34" charset="0"/>
                  <a:cs typeface="Arial" pitchFamily="34" charset="0"/>
                </a:rPr>
                <a:t>2014</a:t>
              </a:r>
            </a:p>
          </p:txBody>
        </p:sp>
        <p:sp>
          <p:nvSpPr>
            <p:cNvPr id="71" name="70 Rectángulo redondeado"/>
            <p:cNvSpPr/>
            <p:nvPr/>
          </p:nvSpPr>
          <p:spPr>
            <a:xfrm>
              <a:off x="7380312" y="3501008"/>
              <a:ext cx="576064" cy="3600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pitchFamily="34" charset="0"/>
                  <a:cs typeface="Arial" pitchFamily="34" charset="0"/>
                </a:rPr>
                <a:t>2015</a:t>
              </a:r>
            </a:p>
          </p:txBody>
        </p:sp>
        <p:sp>
          <p:nvSpPr>
            <p:cNvPr id="72" name="71 Rectángulo redondeado"/>
            <p:cNvSpPr/>
            <p:nvPr/>
          </p:nvSpPr>
          <p:spPr>
            <a:xfrm>
              <a:off x="8028384" y="3501008"/>
              <a:ext cx="576064" cy="3600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latin typeface="Arial" pitchFamily="34" charset="0"/>
                  <a:cs typeface="Arial" pitchFamily="34" charset="0"/>
                </a:rPr>
                <a:t>2016</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0" y="1340768"/>
            <a:ext cx="12192000" cy="55172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man-316917_640.jpg"/>
          <p:cNvPicPr>
            <a:picLocks noChangeAspect="1"/>
          </p:cNvPicPr>
          <p:nvPr/>
        </p:nvPicPr>
        <p:blipFill>
          <a:blip r:embed="rId2" cstate="print">
            <a:clrChange>
              <a:clrFrom>
                <a:srgbClr val="FEFEFE"/>
              </a:clrFrom>
              <a:clrTo>
                <a:srgbClr val="FEFEFE">
                  <a:alpha val="0"/>
                </a:srgbClr>
              </a:clrTo>
            </a:clrChange>
            <a:duotone>
              <a:prstClr val="black"/>
              <a:schemeClr val="accent6">
                <a:tint val="45000"/>
                <a:satMod val="400000"/>
              </a:schemeClr>
            </a:duotone>
          </a:blip>
          <a:stretch>
            <a:fillRect/>
          </a:stretch>
        </p:blipFill>
        <p:spPr>
          <a:xfrm>
            <a:off x="-1843840" y="1412776"/>
            <a:ext cx="5059520" cy="5445224"/>
          </a:xfrm>
          <a:prstGeom prst="rect">
            <a:avLst/>
          </a:prstGeom>
        </p:spPr>
      </p:pic>
      <p:sp>
        <p:nvSpPr>
          <p:cNvPr id="2" name="1 Título"/>
          <p:cNvSpPr>
            <a:spLocks noGrp="1"/>
          </p:cNvSpPr>
          <p:nvPr>
            <p:ph type="title"/>
          </p:nvPr>
        </p:nvSpPr>
        <p:spPr>
          <a:xfrm>
            <a:off x="609600" y="476672"/>
            <a:ext cx="10972800" cy="1143000"/>
          </a:xfrm>
        </p:spPr>
        <p:txBody>
          <a:bodyPr>
            <a:normAutofit/>
          </a:bodyPr>
          <a:lstStyle/>
          <a:p>
            <a:pPr algn="l"/>
            <a:r>
              <a:rPr lang="es-ES" sz="4000" b="1" dirty="0">
                <a:solidFill>
                  <a:schemeClr val="tx1">
                    <a:lumMod val="85000"/>
                    <a:lumOff val="15000"/>
                  </a:schemeClr>
                </a:solidFill>
                <a:latin typeface="Arial" pitchFamily="34" charset="0"/>
                <a:cs typeface="Arial" pitchFamily="34" charset="0"/>
              </a:rPr>
              <a:t>La legislación…</a:t>
            </a:r>
          </a:p>
        </p:txBody>
      </p:sp>
      <p:sp>
        <p:nvSpPr>
          <p:cNvPr id="9" name="2 Marcador de contenido"/>
          <p:cNvSpPr>
            <a:spLocks noGrp="1"/>
          </p:cNvSpPr>
          <p:nvPr>
            <p:ph idx="1"/>
          </p:nvPr>
        </p:nvSpPr>
        <p:spPr>
          <a:xfrm>
            <a:off x="2543606" y="1600201"/>
            <a:ext cx="8270709" cy="4031873"/>
          </a:xfrm>
        </p:spPr>
        <p:txBody>
          <a:bodyPr wrap="square">
            <a:spAutoFit/>
          </a:bodyPr>
          <a:lstStyle/>
          <a:p>
            <a:pPr>
              <a:spcBef>
                <a:spcPts val="1200"/>
              </a:spcBef>
              <a:spcAft>
                <a:spcPts val="1200"/>
              </a:spcAft>
              <a:buFont typeface="Wingdings" pitchFamily="2" charset="2"/>
              <a:buChar char="ü"/>
            </a:pPr>
            <a:r>
              <a:rPr lang="es-ES" sz="2800" dirty="0"/>
              <a:t>No ha conseguido frenar el fenómeno.</a:t>
            </a:r>
          </a:p>
          <a:p>
            <a:pPr>
              <a:spcBef>
                <a:spcPts val="1200"/>
              </a:spcBef>
              <a:spcAft>
                <a:spcPts val="1200"/>
              </a:spcAft>
              <a:buFont typeface="Wingdings" pitchFamily="2" charset="2"/>
              <a:buChar char="ü"/>
            </a:pPr>
            <a:r>
              <a:rPr lang="es-ES" sz="2800" dirty="0"/>
              <a:t>Juego del gato y el ratón.</a:t>
            </a:r>
          </a:p>
          <a:p>
            <a:pPr>
              <a:spcBef>
                <a:spcPts val="1200"/>
              </a:spcBef>
              <a:spcAft>
                <a:spcPts val="1200"/>
              </a:spcAft>
              <a:buFont typeface="Wingdings" pitchFamily="2" charset="2"/>
              <a:buChar char="ü"/>
            </a:pPr>
            <a:r>
              <a:rPr lang="es-ES" sz="2800" dirty="0"/>
              <a:t>No tiene en cuenta que la demanda existe y seguirá existiendo.</a:t>
            </a:r>
          </a:p>
          <a:p>
            <a:pPr>
              <a:spcBef>
                <a:spcPts val="1200"/>
              </a:spcBef>
              <a:spcAft>
                <a:spcPts val="1200"/>
              </a:spcAft>
              <a:buFont typeface="Wingdings" pitchFamily="2" charset="2"/>
              <a:buChar char="ü"/>
            </a:pPr>
            <a:r>
              <a:rPr lang="es-ES" sz="2800" dirty="0"/>
              <a:t>Está siendo contraproducente.</a:t>
            </a:r>
          </a:p>
          <a:p>
            <a:pPr>
              <a:spcBef>
                <a:spcPts val="1200"/>
              </a:spcBef>
              <a:spcAft>
                <a:spcPts val="1200"/>
              </a:spcAft>
              <a:buFont typeface="Wingdings" pitchFamily="2" charset="2"/>
              <a:buChar char="ü"/>
            </a:pPr>
            <a:r>
              <a:rPr lang="es-ES" sz="2800" dirty="0"/>
              <a:t>¿Dónde está la solución?</a:t>
            </a:r>
          </a:p>
        </p:txBody>
      </p:sp>
      <p:pic>
        <p:nvPicPr>
          <p:cNvPr id="10" name="9 Imagen" descr="energy control_verde.jpg"/>
          <p:cNvPicPr>
            <a:picLocks noChangeAspect="1"/>
          </p:cNvPicPr>
          <p:nvPr/>
        </p:nvPicPr>
        <p:blipFill>
          <a:blip r:embed="rId3" cstate="print"/>
          <a:stretch>
            <a:fillRect/>
          </a:stretch>
        </p:blipFill>
        <p:spPr>
          <a:xfrm>
            <a:off x="143340" y="116632"/>
            <a:ext cx="638625" cy="476672"/>
          </a:xfrm>
          <a:prstGeom prst="rect">
            <a:avLst/>
          </a:prstGeom>
        </p:spPr>
      </p:pic>
      <p:pic>
        <p:nvPicPr>
          <p:cNvPr id="11" name="10 Imagen" descr="ABD_color SENSE MARGE.jpg"/>
          <p:cNvPicPr>
            <a:picLocks noChangeAspect="1"/>
          </p:cNvPicPr>
          <p:nvPr/>
        </p:nvPicPr>
        <p:blipFill>
          <a:blip r:embed="rId4" cstate="print"/>
          <a:stretch>
            <a:fillRect/>
          </a:stretch>
        </p:blipFill>
        <p:spPr>
          <a:xfrm>
            <a:off x="11514090" y="260648"/>
            <a:ext cx="677911" cy="936104"/>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1-NGcrjfkV0l37iQH2uyYjEw.jpeg"/>
          <p:cNvPicPr>
            <a:picLocks noChangeAspect="1"/>
          </p:cNvPicPr>
          <p:nvPr/>
        </p:nvPicPr>
        <p:blipFill>
          <a:blip r:embed="rId2" cstate="print"/>
          <a:srcRect l="15227" r="30315" b="38156"/>
          <a:stretch>
            <a:fillRect/>
          </a:stretch>
        </p:blipFill>
        <p:spPr>
          <a:xfrm>
            <a:off x="0" y="-72307"/>
            <a:ext cx="12192000" cy="6930307"/>
          </a:xfrm>
          <a:prstGeom prst="rect">
            <a:avLst/>
          </a:prstGeom>
          <a:noFill/>
          <a:ln>
            <a:noFill/>
          </a:ln>
        </p:spPr>
      </p:pic>
      <p:sp>
        <p:nvSpPr>
          <p:cNvPr id="2" name="1 Título"/>
          <p:cNvSpPr>
            <a:spLocks noGrp="1"/>
          </p:cNvSpPr>
          <p:nvPr>
            <p:ph type="title"/>
          </p:nvPr>
        </p:nvSpPr>
        <p:spPr>
          <a:xfrm>
            <a:off x="609600" y="116632"/>
            <a:ext cx="10972800" cy="1143000"/>
          </a:xfrm>
        </p:spPr>
        <p:txBody>
          <a:bodyPr>
            <a:normAutofit/>
          </a:bodyPr>
          <a:lstStyle/>
          <a:p>
            <a:pPr eaLnBrk="1" hangingPunct="1">
              <a:defRPr/>
            </a:pPr>
            <a:r>
              <a:rPr lang="es-ES" altLang="ja-JP" sz="2600" b="1" dirty="0" smtClean="0">
                <a:solidFill>
                  <a:schemeClr val="accent3"/>
                </a:solidFill>
                <a:latin typeface="Arial" pitchFamily="34" charset="0"/>
                <a:ea typeface="+mn-ea"/>
                <a:cs typeface="Arial" pitchFamily="34" charset="0"/>
              </a:rPr>
              <a:t>TOM Y JERRY, UNA LUCHA INSACIABLE…</a:t>
            </a:r>
            <a:endParaRPr lang="es-ES" altLang="ja-JP" sz="2600" b="1" dirty="0">
              <a:solidFill>
                <a:schemeClr val="accent3"/>
              </a:solidFill>
              <a:latin typeface="Arial" pitchFamily="34" charset="0"/>
              <a:ea typeface="+mn-ea"/>
              <a:cs typeface="Arial" pitchFamily="34" charset="0"/>
            </a:endParaRPr>
          </a:p>
        </p:txBody>
      </p:sp>
      <p:pic>
        <p:nvPicPr>
          <p:cNvPr id="86018" name="Picture 2" descr="https://encrypted-tbn1.gstatic.com/images?q=tbn:ANd9GcRBi2oZxz57S46eo51Pi6OSbmS5EkvYjipZwZZOCWb8o_GQ56XVRA"/>
          <p:cNvPicPr>
            <a:picLocks noChangeAspect="1" noChangeArrowheads="1"/>
          </p:cNvPicPr>
          <p:nvPr/>
        </p:nvPicPr>
        <p:blipFill>
          <a:blip r:embed="rId3" cstate="print"/>
          <a:srcRect/>
          <a:stretch>
            <a:fillRect/>
          </a:stretch>
        </p:blipFill>
        <p:spPr bwMode="auto">
          <a:xfrm>
            <a:off x="239350" y="1268760"/>
            <a:ext cx="3673839" cy="2063876"/>
          </a:xfrm>
          <a:prstGeom prst="ellipse">
            <a:avLst/>
          </a:prstGeom>
          <a:ln>
            <a:noFill/>
          </a:ln>
          <a:effectLst>
            <a:softEdge rad="112500"/>
          </a:effectLst>
        </p:spPr>
      </p:pic>
      <p:sp>
        <p:nvSpPr>
          <p:cNvPr id="51204" name="5 CuadroTexto"/>
          <p:cNvSpPr txBox="1">
            <a:spLocks noChangeArrowheads="1"/>
          </p:cNvSpPr>
          <p:nvPr/>
        </p:nvSpPr>
        <p:spPr bwMode="auto">
          <a:xfrm>
            <a:off x="3984096" y="1484785"/>
            <a:ext cx="6720417" cy="923330"/>
          </a:xfrm>
          <a:prstGeom prst="rect">
            <a:avLst/>
          </a:prstGeom>
          <a:noFill/>
          <a:ln w="9525">
            <a:noFill/>
            <a:miter lim="800000"/>
            <a:headEnd/>
            <a:tailEnd/>
          </a:ln>
        </p:spPr>
        <p:txBody>
          <a:bodyPr wrap="square">
            <a:spAutoFit/>
          </a:bodyPr>
          <a:lstStyle/>
          <a:p>
            <a:r>
              <a:rPr lang="es-ES" b="1" dirty="0">
                <a:solidFill>
                  <a:schemeClr val="bg2">
                    <a:lumMod val="10000"/>
                  </a:schemeClr>
                </a:solidFill>
                <a:latin typeface="Arial" pitchFamily="34" charset="0"/>
                <a:cs typeface="Arial" pitchFamily="34" charset="0"/>
              </a:rPr>
              <a:t>Efectos no intencionados fiscalización drogas: </a:t>
            </a:r>
            <a:r>
              <a:rPr lang="es-ES" dirty="0">
                <a:solidFill>
                  <a:schemeClr val="bg2">
                    <a:lumMod val="10000"/>
                  </a:schemeClr>
                </a:solidFill>
                <a:latin typeface="Arial" pitchFamily="34" charset="0"/>
                <a:cs typeface="Arial" pitchFamily="34" charset="0"/>
              </a:rPr>
              <a:t>efectos de sustitución o desplazamiento o “efecto hongo”. </a:t>
            </a:r>
          </a:p>
          <a:p>
            <a:endParaRPr lang="es-ES" dirty="0">
              <a:solidFill>
                <a:schemeClr val="bg1"/>
              </a:solidFill>
              <a:latin typeface="Yanone Kaffeesatz Regular" pitchFamily="2" charset="0"/>
            </a:endParaRPr>
          </a:p>
        </p:txBody>
      </p:sp>
      <p:cxnSp>
        <p:nvCxnSpPr>
          <p:cNvPr id="8" name="7 Conector recto de flecha"/>
          <p:cNvCxnSpPr/>
          <p:nvPr/>
        </p:nvCxnSpPr>
        <p:spPr>
          <a:xfrm>
            <a:off x="6096000" y="2708920"/>
            <a:ext cx="67207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8 Conector recto de flecha"/>
          <p:cNvCxnSpPr/>
          <p:nvPr/>
        </p:nvCxnSpPr>
        <p:spPr>
          <a:xfrm>
            <a:off x="6096000" y="3140968"/>
            <a:ext cx="76808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 name="12 CuadroTexto"/>
          <p:cNvSpPr txBox="1"/>
          <p:nvPr/>
        </p:nvSpPr>
        <p:spPr>
          <a:xfrm>
            <a:off x="3791744" y="2420889"/>
            <a:ext cx="2400267"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s-ES" sz="2000" dirty="0" smtClean="0">
                <a:solidFill>
                  <a:schemeClr val="bg2">
                    <a:lumMod val="10000"/>
                  </a:schemeClr>
                </a:solidFill>
                <a:latin typeface="Arial" pitchFamily="34" charset="0"/>
                <a:cs typeface="Arial" pitchFamily="34" charset="0"/>
              </a:rPr>
              <a:t>3,4-MDP-2-P</a:t>
            </a:r>
          </a:p>
          <a:p>
            <a:pPr>
              <a:lnSpc>
                <a:spcPct val="150000"/>
              </a:lnSpc>
            </a:pPr>
            <a:r>
              <a:rPr lang="es-ES" sz="2000" dirty="0" err="1" smtClean="0">
                <a:solidFill>
                  <a:schemeClr val="bg2">
                    <a:lumMod val="10000"/>
                  </a:schemeClr>
                </a:solidFill>
                <a:latin typeface="Arial" pitchFamily="34" charset="0"/>
                <a:cs typeface="Arial" pitchFamily="34" charset="0"/>
              </a:rPr>
              <a:t>Mefedrona</a:t>
            </a:r>
            <a:endParaRPr lang="es-ES" sz="2000" dirty="0" smtClean="0">
              <a:solidFill>
                <a:schemeClr val="bg2">
                  <a:lumMod val="10000"/>
                </a:schemeClr>
              </a:solidFill>
              <a:latin typeface="Arial" pitchFamily="34" charset="0"/>
              <a:cs typeface="Arial" pitchFamily="34" charset="0"/>
            </a:endParaRPr>
          </a:p>
          <a:p>
            <a:pPr>
              <a:lnSpc>
                <a:spcPct val="150000"/>
              </a:lnSpc>
            </a:pPr>
            <a:r>
              <a:rPr lang="es-ES" sz="2000" dirty="0" smtClean="0">
                <a:solidFill>
                  <a:schemeClr val="bg2">
                    <a:lumMod val="10000"/>
                  </a:schemeClr>
                </a:solidFill>
                <a:latin typeface="Arial" pitchFamily="34" charset="0"/>
                <a:cs typeface="Arial" pitchFamily="34" charset="0"/>
              </a:rPr>
              <a:t>JWH-018</a:t>
            </a:r>
          </a:p>
          <a:p>
            <a:pPr>
              <a:lnSpc>
                <a:spcPct val="150000"/>
              </a:lnSpc>
            </a:pPr>
            <a:r>
              <a:rPr lang="es-ES" sz="2000" dirty="0" smtClean="0">
                <a:solidFill>
                  <a:schemeClr val="bg2">
                    <a:lumMod val="10000"/>
                  </a:schemeClr>
                </a:solidFill>
                <a:latin typeface="Arial" pitchFamily="34" charset="0"/>
                <a:cs typeface="Arial" pitchFamily="34" charset="0"/>
              </a:rPr>
              <a:t>….</a:t>
            </a:r>
            <a:endParaRPr lang="es-ES" sz="1600" dirty="0">
              <a:solidFill>
                <a:schemeClr val="bg2">
                  <a:lumMod val="10000"/>
                </a:schemeClr>
              </a:solidFill>
              <a:latin typeface="Arial" pitchFamily="34" charset="0"/>
              <a:cs typeface="Arial" pitchFamily="34" charset="0"/>
            </a:endParaRPr>
          </a:p>
        </p:txBody>
      </p:sp>
      <p:cxnSp>
        <p:nvCxnSpPr>
          <p:cNvPr id="15" name="14 Conector recto de flecha"/>
          <p:cNvCxnSpPr/>
          <p:nvPr/>
        </p:nvCxnSpPr>
        <p:spPr>
          <a:xfrm>
            <a:off x="6096000" y="3645024"/>
            <a:ext cx="76808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 name="15 CuadroTexto"/>
          <p:cNvSpPr txBox="1"/>
          <p:nvPr/>
        </p:nvSpPr>
        <p:spPr>
          <a:xfrm>
            <a:off x="6864085" y="2348880"/>
            <a:ext cx="4992555"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s-ES" sz="2000" dirty="0" err="1" smtClean="0">
                <a:solidFill>
                  <a:schemeClr val="bg2">
                    <a:lumMod val="10000"/>
                  </a:schemeClr>
                </a:solidFill>
                <a:latin typeface="Arial" pitchFamily="34" charset="0"/>
                <a:cs typeface="Arial" pitchFamily="34" charset="0"/>
              </a:rPr>
              <a:t>Mefedrona</a:t>
            </a:r>
            <a:r>
              <a:rPr lang="es-ES" sz="2000" dirty="0" smtClean="0">
                <a:solidFill>
                  <a:schemeClr val="bg2">
                    <a:lumMod val="10000"/>
                  </a:schemeClr>
                </a:solidFill>
                <a:latin typeface="Arial" pitchFamily="34" charset="0"/>
                <a:cs typeface="Arial" pitchFamily="34" charset="0"/>
              </a:rPr>
              <a:t> (WDR_2013</a:t>
            </a:r>
          </a:p>
          <a:p>
            <a:pPr>
              <a:lnSpc>
                <a:spcPct val="150000"/>
              </a:lnSpc>
            </a:pPr>
            <a:r>
              <a:rPr lang="es-ES" sz="2000" dirty="0" err="1" smtClean="0">
                <a:solidFill>
                  <a:schemeClr val="bg2">
                    <a:lumMod val="10000"/>
                  </a:schemeClr>
                </a:solidFill>
                <a:latin typeface="Arial" pitchFamily="34" charset="0"/>
                <a:cs typeface="Arial" pitchFamily="34" charset="0"/>
              </a:rPr>
              <a:t>Butilona</a:t>
            </a:r>
            <a:r>
              <a:rPr lang="es-ES" sz="2000" dirty="0" smtClean="0">
                <a:solidFill>
                  <a:schemeClr val="bg2">
                    <a:lumMod val="10000"/>
                  </a:schemeClr>
                </a:solidFill>
                <a:latin typeface="Arial" pitchFamily="34" charset="0"/>
                <a:cs typeface="Arial" pitchFamily="34" charset="0"/>
              </a:rPr>
              <a:t>, </a:t>
            </a:r>
            <a:r>
              <a:rPr lang="es-ES" sz="2000" dirty="0" err="1" smtClean="0">
                <a:solidFill>
                  <a:schemeClr val="bg2">
                    <a:lumMod val="10000"/>
                  </a:schemeClr>
                </a:solidFill>
                <a:latin typeface="Arial" pitchFamily="34" charset="0"/>
                <a:cs typeface="Arial" pitchFamily="34" charset="0"/>
              </a:rPr>
              <a:t>Metilona</a:t>
            </a:r>
            <a:r>
              <a:rPr lang="es-ES" sz="2000" dirty="0" smtClean="0">
                <a:solidFill>
                  <a:schemeClr val="bg2">
                    <a:lumMod val="10000"/>
                  </a:schemeClr>
                </a:solidFill>
                <a:latin typeface="Arial" pitchFamily="34" charset="0"/>
                <a:cs typeface="Arial" pitchFamily="34" charset="0"/>
              </a:rPr>
              <a:t>, </a:t>
            </a:r>
            <a:r>
              <a:rPr lang="es-ES" sz="2000" dirty="0" err="1" smtClean="0">
                <a:solidFill>
                  <a:schemeClr val="bg2">
                    <a:lumMod val="10000"/>
                  </a:schemeClr>
                </a:solidFill>
                <a:latin typeface="Arial" pitchFamily="34" charset="0"/>
                <a:cs typeface="Arial" pitchFamily="34" charset="0"/>
              </a:rPr>
              <a:t>Flefedrona</a:t>
            </a:r>
            <a:endParaRPr lang="es-ES" sz="2000" dirty="0" smtClean="0">
              <a:solidFill>
                <a:schemeClr val="bg2">
                  <a:lumMod val="10000"/>
                </a:schemeClr>
              </a:solidFill>
              <a:latin typeface="Arial" pitchFamily="34" charset="0"/>
              <a:cs typeface="Arial" pitchFamily="34" charset="0"/>
            </a:endParaRPr>
          </a:p>
          <a:p>
            <a:pPr>
              <a:lnSpc>
                <a:spcPct val="150000"/>
              </a:lnSpc>
            </a:pPr>
            <a:r>
              <a:rPr lang="es-ES" sz="2000" dirty="0" smtClean="0">
                <a:solidFill>
                  <a:schemeClr val="bg2">
                    <a:lumMod val="10000"/>
                  </a:schemeClr>
                </a:solidFill>
                <a:latin typeface="Arial" pitchFamily="34" charset="0"/>
                <a:cs typeface="Arial" pitchFamily="34" charset="0"/>
              </a:rPr>
              <a:t>JWH-018, HU-210…</a:t>
            </a:r>
          </a:p>
          <a:p>
            <a:pPr>
              <a:lnSpc>
                <a:spcPct val="150000"/>
              </a:lnSpc>
            </a:pPr>
            <a:r>
              <a:rPr lang="es-ES" sz="2000" dirty="0" smtClean="0">
                <a:solidFill>
                  <a:schemeClr val="bg2">
                    <a:lumMod val="10000"/>
                  </a:schemeClr>
                </a:solidFill>
                <a:latin typeface="Arial" pitchFamily="34" charset="0"/>
                <a:cs typeface="Arial" pitchFamily="34" charset="0"/>
              </a:rPr>
              <a:t>….</a:t>
            </a:r>
            <a:endParaRPr lang="es-ES" sz="2000" dirty="0">
              <a:solidFill>
                <a:schemeClr val="bg2">
                  <a:lumMod val="10000"/>
                </a:schemeClr>
              </a:solidFill>
              <a:latin typeface="Arial" pitchFamily="34" charset="0"/>
              <a:cs typeface="Arial" pitchFamily="34" charset="0"/>
            </a:endParaRPr>
          </a:p>
        </p:txBody>
      </p:sp>
      <p:sp>
        <p:nvSpPr>
          <p:cNvPr id="10" name="QuadreDeText 9"/>
          <p:cNvSpPr txBox="1"/>
          <p:nvPr/>
        </p:nvSpPr>
        <p:spPr>
          <a:xfrm>
            <a:off x="719403" y="4462080"/>
            <a:ext cx="11329259" cy="1631216"/>
          </a:xfrm>
          <a:prstGeom prst="rect">
            <a:avLst/>
          </a:prstGeom>
          <a:noFill/>
        </p:spPr>
        <p:txBody>
          <a:bodyPr wrap="square" rtlCol="0">
            <a:spAutoFit/>
          </a:bodyPr>
          <a:lstStyle/>
          <a:p>
            <a:r>
              <a:rPr lang="es-ES" altLang="ja-JP" sz="2000" b="1" dirty="0" smtClean="0">
                <a:solidFill>
                  <a:schemeClr val="bg2">
                    <a:lumMod val="10000"/>
                  </a:schemeClr>
                </a:solidFill>
                <a:latin typeface="Arial" pitchFamily="34" charset="0"/>
                <a:cs typeface="Arial" pitchFamily="34" charset="0"/>
              </a:rPr>
              <a:t>Efecto de desplazamiento por fiscalización:</a:t>
            </a:r>
          </a:p>
          <a:p>
            <a:pPr>
              <a:buFont typeface="Arial" pitchFamily="34" charset="0"/>
              <a:buChar char="•"/>
            </a:pPr>
            <a:r>
              <a:rPr lang="es-ES" sz="2000" dirty="0" smtClean="0">
                <a:solidFill>
                  <a:schemeClr val="bg2">
                    <a:lumMod val="10000"/>
                  </a:schemeClr>
                </a:solidFill>
                <a:latin typeface="Arial" pitchFamily="34" charset="0"/>
                <a:cs typeface="Arial" pitchFamily="34" charset="0"/>
              </a:rPr>
              <a:t> Se comprime la producción en una área o región esta se muda a otra.</a:t>
            </a:r>
          </a:p>
          <a:p>
            <a:pPr>
              <a:buFont typeface="Arial" pitchFamily="34" charset="0"/>
              <a:buChar char="•"/>
            </a:pPr>
            <a:r>
              <a:rPr lang="es-ES" sz="2000" dirty="0" smtClean="0">
                <a:solidFill>
                  <a:schemeClr val="bg2">
                    <a:lumMod val="10000"/>
                  </a:schemeClr>
                </a:solidFill>
                <a:latin typeface="Arial" pitchFamily="34" charset="0"/>
                <a:cs typeface="Arial" pitchFamily="34" charset="0"/>
              </a:rPr>
              <a:t> Se presionan ciertas rutas de transito pues se traslada a otras.</a:t>
            </a:r>
          </a:p>
          <a:p>
            <a:pPr>
              <a:buFont typeface="Arial" pitchFamily="34" charset="0"/>
              <a:buChar char="•"/>
            </a:pPr>
            <a:r>
              <a:rPr lang="es-ES" sz="2000" dirty="0" smtClean="0">
                <a:solidFill>
                  <a:schemeClr val="bg2">
                    <a:lumMod val="10000"/>
                  </a:schemeClr>
                </a:solidFill>
                <a:latin typeface="Arial" pitchFamily="34" charset="0"/>
                <a:cs typeface="Arial" pitchFamily="34" charset="0"/>
              </a:rPr>
              <a:t> Se persigue una sustancia el consumo  se sustituye por otra</a:t>
            </a:r>
          </a:p>
          <a:p>
            <a:pPr>
              <a:buFont typeface="Arial" pitchFamily="34" charset="0"/>
              <a:buChar char="•"/>
            </a:pPr>
            <a:r>
              <a:rPr lang="es-ES" sz="2000" dirty="0" smtClean="0">
                <a:solidFill>
                  <a:schemeClr val="bg2">
                    <a:lumMod val="10000"/>
                  </a:schemeClr>
                </a:solidFill>
                <a:latin typeface="Arial" pitchFamily="34" charset="0"/>
                <a:cs typeface="Arial" pitchFamily="34" charset="0"/>
              </a:rPr>
              <a:t> Se fiscaliza una sustancia pues aparecen otras análogas. </a:t>
            </a:r>
            <a:endParaRPr lang="es-ES" sz="2000" dirty="0">
              <a:solidFill>
                <a:schemeClr val="bg2">
                  <a:lumMod val="1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14 Imagen" descr="logo Energy Control vectorizado_Sin trazado.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635008" y="6244147"/>
            <a:ext cx="2111778" cy="531897"/>
          </a:xfrm>
          <a:prstGeom prst="rect">
            <a:avLst/>
          </a:prstGeom>
        </p:spPr>
      </p:pic>
      <p:sp>
        <p:nvSpPr>
          <p:cNvPr id="11" name="Título 1"/>
          <p:cNvSpPr txBox="1">
            <a:spLocks/>
          </p:cNvSpPr>
          <p:nvPr/>
        </p:nvSpPr>
        <p:spPr>
          <a:xfrm>
            <a:off x="0" y="67286"/>
            <a:ext cx="7931224" cy="940966"/>
          </a:xfrm>
          <a:prstGeom prst="rect">
            <a:avLst/>
          </a:prstGeom>
        </p:spPr>
        <p:txBody>
          <a:bodyPr>
            <a:normAutofit/>
          </a:bodyPr>
          <a:lstStyle/>
          <a:p>
            <a:pPr>
              <a:spcBef>
                <a:spcPct val="0"/>
              </a:spcBef>
              <a:defRPr/>
            </a:pPr>
            <a:r>
              <a:rPr lang="es-ES_tradnl" sz="4000" b="1" dirty="0" err="1">
                <a:solidFill>
                  <a:schemeClr val="accent2"/>
                </a:solidFill>
                <a:latin typeface="+mj-lt"/>
                <a:ea typeface="+mj-ea"/>
                <a:cs typeface="+mj-cs"/>
              </a:rPr>
              <a:t>Mefedrona</a:t>
            </a:r>
            <a:endParaRPr lang="es-ES_tradnl" sz="4000" b="1" dirty="0">
              <a:solidFill>
                <a:schemeClr val="accent2"/>
              </a:solidFill>
              <a:latin typeface="+mj-lt"/>
              <a:ea typeface="+mj-ea"/>
              <a:cs typeface="+mj-cs"/>
            </a:endParaRPr>
          </a:p>
        </p:txBody>
      </p:sp>
      <p:pic>
        <p:nvPicPr>
          <p:cNvPr id="1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15108" t="14813" r="1808" b="7722"/>
          <a:stretch>
            <a:fillRect/>
          </a:stretch>
        </p:blipFill>
        <p:spPr bwMode="auto">
          <a:xfrm>
            <a:off x="2005914" y="1037981"/>
            <a:ext cx="6840538" cy="500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meowmeow.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043851"/>
            <a:ext cx="37941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4612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14 Imagen" descr="logo Energy Control vectorizado_Sin trazado.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635008" y="6244147"/>
            <a:ext cx="2111778" cy="531897"/>
          </a:xfrm>
          <a:prstGeom prst="rect">
            <a:avLst/>
          </a:prstGeom>
        </p:spPr>
      </p:pic>
      <p:sp>
        <p:nvSpPr>
          <p:cNvPr id="11" name="Título 1"/>
          <p:cNvSpPr txBox="1">
            <a:spLocks/>
          </p:cNvSpPr>
          <p:nvPr/>
        </p:nvSpPr>
        <p:spPr>
          <a:xfrm>
            <a:off x="361950" y="274638"/>
            <a:ext cx="8229600" cy="792162"/>
          </a:xfrm>
          <a:prstGeom prst="rect">
            <a:avLst/>
          </a:prstGeom>
        </p:spPr>
        <p:txBody>
          <a:bodyPr>
            <a:normAutofit/>
          </a:bodyPr>
          <a:lstStyle/>
          <a:p>
            <a:pPr>
              <a:spcBef>
                <a:spcPct val="0"/>
              </a:spcBef>
              <a:defRPr/>
            </a:pPr>
            <a:r>
              <a:rPr lang="es-ES_tradnl" sz="4000" b="1" dirty="0" err="1">
                <a:solidFill>
                  <a:schemeClr val="accent2"/>
                </a:solidFill>
                <a:latin typeface="+mj-lt"/>
                <a:ea typeface="+mj-ea"/>
                <a:cs typeface="+mj-cs"/>
              </a:rPr>
              <a:t>Mefedrona</a:t>
            </a:r>
            <a:endParaRPr lang="es-ES_tradnl" sz="4000" b="1" dirty="0">
              <a:solidFill>
                <a:schemeClr val="accent2"/>
              </a:solidFill>
              <a:latin typeface="+mj-lt"/>
              <a:ea typeface="+mj-ea"/>
              <a:cs typeface="+mj-cs"/>
            </a:endParaRPr>
          </a:p>
        </p:txBody>
      </p:sp>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671"/>
          <a:stretch/>
        </p:blipFill>
        <p:spPr bwMode="auto">
          <a:xfrm>
            <a:off x="2063750" y="1466695"/>
            <a:ext cx="5327650" cy="186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7535864" y="1124745"/>
            <a:ext cx="2916237"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rgbClr val="374D81"/>
              </a:buClr>
              <a:buSzPct val="85000"/>
              <a:buFont typeface="Wingdings" pitchFamily="2" charset="2"/>
              <a:buChar char="§"/>
              <a:defRPr sz="2000">
                <a:solidFill>
                  <a:schemeClr val="tx1"/>
                </a:solidFill>
                <a:latin typeface="Rockwell" pitchFamily="18" charset="0"/>
              </a:defRPr>
            </a:lvl1pPr>
            <a:lvl2pPr marL="742950" indent="-285750">
              <a:lnSpc>
                <a:spcPct val="90000"/>
              </a:lnSpc>
              <a:spcBef>
                <a:spcPts val="400"/>
              </a:spcBef>
              <a:spcAft>
                <a:spcPts val="200"/>
              </a:spcAft>
              <a:buClr>
                <a:srgbClr val="374D81"/>
              </a:buClr>
              <a:buSzPct val="85000"/>
              <a:buFont typeface="Wingdings" pitchFamily="2" charset="2"/>
              <a:buChar char="§"/>
              <a:defRPr>
                <a:solidFill>
                  <a:schemeClr val="tx1"/>
                </a:solidFill>
                <a:latin typeface="Rockwell" pitchFamily="18" charset="0"/>
              </a:defRPr>
            </a:lvl2pPr>
            <a:lvl3pPr marL="1143000" indent="-228600">
              <a:lnSpc>
                <a:spcPct val="90000"/>
              </a:lnSpc>
              <a:spcBef>
                <a:spcPts val="400"/>
              </a:spcBef>
              <a:spcAft>
                <a:spcPts val="200"/>
              </a:spcAft>
              <a:buClr>
                <a:srgbClr val="374D81"/>
              </a:buClr>
              <a:buSzPct val="85000"/>
              <a:buFont typeface="Wingdings" pitchFamily="2" charset="2"/>
              <a:buChar char="§"/>
              <a:defRPr sz="1600">
                <a:solidFill>
                  <a:schemeClr val="tx1"/>
                </a:solidFill>
                <a:latin typeface="Rockwell" pitchFamily="18" charset="0"/>
              </a:defRPr>
            </a:lvl3pPr>
            <a:lvl4pPr marL="1600200" indent="-228600">
              <a:lnSpc>
                <a:spcPct val="90000"/>
              </a:lnSpc>
              <a:spcBef>
                <a:spcPts val="400"/>
              </a:spcBef>
              <a:spcAft>
                <a:spcPts val="200"/>
              </a:spcAft>
              <a:buClr>
                <a:srgbClr val="374D81"/>
              </a:buClr>
              <a:buSzPct val="85000"/>
              <a:buFont typeface="Wingdings" pitchFamily="2" charset="2"/>
              <a:buChar char="§"/>
              <a:defRPr sz="1600">
                <a:solidFill>
                  <a:schemeClr val="tx1"/>
                </a:solidFill>
                <a:latin typeface="Rockwell" pitchFamily="18" charset="0"/>
              </a:defRPr>
            </a:lvl4pPr>
            <a:lvl5pPr marL="2057400" indent="-228600">
              <a:lnSpc>
                <a:spcPct val="90000"/>
              </a:lnSpc>
              <a:spcBef>
                <a:spcPts val="400"/>
              </a:spcBef>
              <a:spcAft>
                <a:spcPts val="200"/>
              </a:spcAft>
              <a:buClr>
                <a:srgbClr val="374D81"/>
              </a:buClr>
              <a:buSzPct val="85000"/>
              <a:buFont typeface="Wingdings" pitchFamily="2" charset="2"/>
              <a:buChar char="§"/>
              <a:defRPr sz="1600">
                <a:solidFill>
                  <a:schemeClr val="tx1"/>
                </a:solidFill>
                <a:latin typeface="Rockwell" pitchFamily="18" charset="0"/>
              </a:defRPr>
            </a:lvl5pPr>
            <a:lvl6pPr marL="2514600" indent="-228600" eaLnBrk="0" fontAlgn="base" hangingPunct="0">
              <a:lnSpc>
                <a:spcPct val="90000"/>
              </a:lnSpc>
              <a:spcBef>
                <a:spcPts val="400"/>
              </a:spcBef>
              <a:spcAft>
                <a:spcPts val="200"/>
              </a:spcAft>
              <a:buClr>
                <a:srgbClr val="374D81"/>
              </a:buClr>
              <a:buSzPct val="85000"/>
              <a:buFont typeface="Wingdings" pitchFamily="2" charset="2"/>
              <a:buChar char="§"/>
              <a:defRPr sz="1600">
                <a:solidFill>
                  <a:schemeClr val="tx1"/>
                </a:solidFill>
                <a:latin typeface="Rockwell" pitchFamily="18" charset="0"/>
              </a:defRPr>
            </a:lvl6pPr>
            <a:lvl7pPr marL="2971800" indent="-228600" eaLnBrk="0" fontAlgn="base" hangingPunct="0">
              <a:lnSpc>
                <a:spcPct val="90000"/>
              </a:lnSpc>
              <a:spcBef>
                <a:spcPts val="400"/>
              </a:spcBef>
              <a:spcAft>
                <a:spcPts val="200"/>
              </a:spcAft>
              <a:buClr>
                <a:srgbClr val="374D81"/>
              </a:buClr>
              <a:buSzPct val="85000"/>
              <a:buFont typeface="Wingdings" pitchFamily="2" charset="2"/>
              <a:buChar char="§"/>
              <a:defRPr sz="1600">
                <a:solidFill>
                  <a:schemeClr val="tx1"/>
                </a:solidFill>
                <a:latin typeface="Rockwell" pitchFamily="18" charset="0"/>
              </a:defRPr>
            </a:lvl7pPr>
            <a:lvl8pPr marL="3429000" indent="-228600" eaLnBrk="0" fontAlgn="base" hangingPunct="0">
              <a:lnSpc>
                <a:spcPct val="90000"/>
              </a:lnSpc>
              <a:spcBef>
                <a:spcPts val="400"/>
              </a:spcBef>
              <a:spcAft>
                <a:spcPts val="200"/>
              </a:spcAft>
              <a:buClr>
                <a:srgbClr val="374D81"/>
              </a:buClr>
              <a:buSzPct val="85000"/>
              <a:buFont typeface="Wingdings" pitchFamily="2" charset="2"/>
              <a:buChar char="§"/>
              <a:defRPr sz="1600">
                <a:solidFill>
                  <a:schemeClr val="tx1"/>
                </a:solidFill>
                <a:latin typeface="Rockwell" pitchFamily="18" charset="0"/>
              </a:defRPr>
            </a:lvl8pPr>
            <a:lvl9pPr marL="3886200" indent="-228600" eaLnBrk="0" fontAlgn="base" hangingPunct="0">
              <a:lnSpc>
                <a:spcPct val="90000"/>
              </a:lnSpc>
              <a:spcBef>
                <a:spcPts val="400"/>
              </a:spcBef>
              <a:spcAft>
                <a:spcPts val="200"/>
              </a:spcAft>
              <a:buClr>
                <a:srgbClr val="374D81"/>
              </a:buClr>
              <a:buSzPct val="85000"/>
              <a:buFont typeface="Wingdings" pitchFamily="2" charset="2"/>
              <a:buChar char="§"/>
              <a:defRPr sz="1600">
                <a:solidFill>
                  <a:schemeClr val="tx1"/>
                </a:solidFill>
                <a:latin typeface="Rockwell" pitchFamily="18" charset="0"/>
              </a:defRPr>
            </a:lvl9pPr>
          </a:lstStyle>
          <a:p>
            <a:pPr eaLnBrk="1" hangingPunct="1">
              <a:lnSpc>
                <a:spcPct val="100000"/>
              </a:lnSpc>
              <a:spcBef>
                <a:spcPct val="50000"/>
              </a:spcBef>
              <a:buClrTx/>
              <a:buSzTx/>
              <a:buFontTx/>
              <a:buNone/>
            </a:pPr>
            <a:r>
              <a:rPr lang="ca-ES" altLang="es-ES" sz="1300" dirty="0">
                <a:solidFill>
                  <a:schemeClr val="bg1">
                    <a:lumMod val="50000"/>
                  </a:schemeClr>
                </a:solidFill>
                <a:latin typeface="Arial" charset="0"/>
              </a:rPr>
              <a:t> </a:t>
            </a:r>
            <a:r>
              <a:rPr lang="ca-ES" altLang="es-ES" sz="1400" dirty="0">
                <a:latin typeface="Arial" charset="0"/>
              </a:rPr>
              <a:t>A- </a:t>
            </a:r>
            <a:r>
              <a:rPr lang="ca-ES" altLang="es-ES" sz="1400" dirty="0" err="1">
                <a:latin typeface="Arial" charset="0"/>
                <a:hlinkClick r:id="rId4"/>
              </a:rPr>
              <a:t>The</a:t>
            </a:r>
            <a:r>
              <a:rPr lang="ca-ES" altLang="es-ES" sz="1400" dirty="0">
                <a:latin typeface="Arial" charset="0"/>
                <a:hlinkClick r:id="rId4"/>
              </a:rPr>
              <a:t> </a:t>
            </a:r>
            <a:r>
              <a:rPr lang="ca-ES" altLang="es-ES" sz="1400" dirty="0" err="1">
                <a:latin typeface="Arial" charset="0"/>
                <a:hlinkClick r:id="rId4"/>
              </a:rPr>
              <a:t>Ups</a:t>
            </a:r>
            <a:r>
              <a:rPr lang="ca-ES" altLang="es-ES" sz="1400" dirty="0">
                <a:latin typeface="Arial" charset="0"/>
                <a:hlinkClick r:id="rId4"/>
              </a:rPr>
              <a:t> </a:t>
            </a:r>
            <a:r>
              <a:rPr lang="ca-ES" altLang="es-ES" sz="1400" dirty="0" err="1">
                <a:latin typeface="Arial" charset="0"/>
                <a:hlinkClick r:id="rId4"/>
              </a:rPr>
              <a:t>And</a:t>
            </a:r>
            <a:r>
              <a:rPr lang="ca-ES" altLang="es-ES" sz="1400" dirty="0">
                <a:latin typeface="Arial" charset="0"/>
                <a:hlinkClick r:id="rId4"/>
              </a:rPr>
              <a:t> </a:t>
            </a:r>
            <a:r>
              <a:rPr lang="ca-ES" altLang="es-ES" sz="1400" dirty="0" err="1">
                <a:latin typeface="Arial" charset="0"/>
                <a:hlinkClick r:id="rId4"/>
              </a:rPr>
              <a:t>Downs</a:t>
            </a:r>
            <a:r>
              <a:rPr lang="ca-ES" altLang="es-ES" sz="1400" dirty="0">
                <a:latin typeface="Arial" charset="0"/>
                <a:hlinkClick r:id="rId4"/>
              </a:rPr>
              <a:t> Of </a:t>
            </a:r>
            <a:r>
              <a:rPr lang="ca-ES" altLang="es-ES" sz="1400" dirty="0" err="1">
                <a:latin typeface="Arial" charset="0"/>
                <a:hlinkClick r:id="rId4"/>
              </a:rPr>
              <a:t>Mephedrone</a:t>
            </a:r>
            <a:r>
              <a:rPr lang="ca-ES" altLang="es-ES" sz="1400" dirty="0">
                <a:latin typeface="Arial" charset="0"/>
              </a:rPr>
              <a:t/>
            </a:r>
            <a:br>
              <a:rPr lang="ca-ES" altLang="es-ES" sz="1400" dirty="0">
                <a:latin typeface="Arial" charset="0"/>
              </a:rPr>
            </a:br>
            <a:r>
              <a:rPr lang="ca-ES" altLang="es-ES" sz="1400" dirty="0">
                <a:latin typeface="Arial" charset="0"/>
              </a:rPr>
              <a:t>NME.com - </a:t>
            </a:r>
            <a:r>
              <a:rPr lang="ca-ES" altLang="es-ES" sz="1400" dirty="0" err="1">
                <a:latin typeface="Arial" charset="0"/>
              </a:rPr>
              <a:t>Sep</a:t>
            </a:r>
            <a:r>
              <a:rPr lang="ca-ES" altLang="es-ES" sz="1400" dirty="0">
                <a:latin typeface="Arial" charset="0"/>
              </a:rPr>
              <a:t> 23 2009      </a:t>
            </a:r>
          </a:p>
          <a:p>
            <a:pPr eaLnBrk="1" hangingPunct="1">
              <a:lnSpc>
                <a:spcPct val="100000"/>
              </a:lnSpc>
              <a:spcBef>
                <a:spcPct val="50000"/>
              </a:spcBef>
              <a:buClrTx/>
              <a:buSzTx/>
              <a:buFontTx/>
              <a:buNone/>
            </a:pPr>
            <a:r>
              <a:rPr lang="ca-ES" altLang="es-ES" sz="1400" dirty="0">
                <a:latin typeface="Arial" charset="0"/>
              </a:rPr>
              <a:t>B- </a:t>
            </a:r>
            <a:r>
              <a:rPr lang="ca-ES" altLang="es-ES" sz="1400" dirty="0" err="1">
                <a:latin typeface="Arial" charset="0"/>
                <a:hlinkClick r:id="rId5"/>
              </a:rPr>
              <a:t>Mephedrone</a:t>
            </a:r>
            <a:r>
              <a:rPr lang="ca-ES" altLang="es-ES" sz="1400" dirty="0">
                <a:latin typeface="Arial" charset="0"/>
                <a:hlinkClick r:id="rId5"/>
              </a:rPr>
              <a:t> </a:t>
            </a:r>
            <a:r>
              <a:rPr lang="ca-ES" altLang="es-ES" sz="1400" dirty="0" err="1">
                <a:latin typeface="Arial" charset="0"/>
                <a:hlinkClick r:id="rId5"/>
              </a:rPr>
              <a:t>menace</a:t>
            </a:r>
            <a:r>
              <a:rPr lang="ca-ES" altLang="es-ES" sz="1400" dirty="0">
                <a:latin typeface="Arial" charset="0"/>
                <a:hlinkClick r:id="rId5"/>
              </a:rPr>
              <a:t>: </a:t>
            </a:r>
            <a:r>
              <a:rPr lang="ca-ES" altLang="es-ES" sz="1400" dirty="0" err="1">
                <a:latin typeface="Arial" charset="0"/>
                <a:hlinkClick r:id="rId5"/>
              </a:rPr>
              <a:t>The</a:t>
            </a:r>
            <a:r>
              <a:rPr lang="ca-ES" altLang="es-ES" sz="1400" dirty="0">
                <a:latin typeface="Arial" charset="0"/>
                <a:hlinkClick r:id="rId5"/>
              </a:rPr>
              <a:t> </a:t>
            </a:r>
            <a:r>
              <a:rPr lang="ca-ES" altLang="es-ES" sz="1400" dirty="0" err="1">
                <a:latin typeface="Arial" charset="0"/>
                <a:hlinkClick r:id="rId5"/>
              </a:rPr>
              <a:t>deadly</a:t>
            </a:r>
            <a:r>
              <a:rPr lang="ca-ES" altLang="es-ES" sz="1400" dirty="0">
                <a:latin typeface="Arial" charset="0"/>
                <a:hlinkClick r:id="rId5"/>
              </a:rPr>
              <a:t> </a:t>
            </a:r>
            <a:r>
              <a:rPr lang="ca-ES" altLang="es-ES" sz="1400" dirty="0" err="1">
                <a:latin typeface="Arial" charset="0"/>
                <a:hlinkClick r:id="rId5"/>
              </a:rPr>
              <a:t>drug</a:t>
            </a:r>
            <a:r>
              <a:rPr lang="ca-ES" altLang="es-ES" sz="1400" dirty="0">
                <a:latin typeface="Arial" charset="0"/>
                <a:hlinkClick r:id="rId5"/>
              </a:rPr>
              <a:t> </a:t>
            </a:r>
            <a:r>
              <a:rPr lang="ca-ES" altLang="es-ES" sz="1400" dirty="0" err="1">
                <a:latin typeface="Arial" charset="0"/>
                <a:hlinkClick r:id="rId5"/>
              </a:rPr>
              <a:t>that's</a:t>
            </a:r>
            <a:r>
              <a:rPr lang="ca-ES" altLang="es-ES" sz="1400" dirty="0">
                <a:latin typeface="Arial" charset="0"/>
                <a:hlinkClick r:id="rId5"/>
              </a:rPr>
              <a:t> </a:t>
            </a:r>
            <a:r>
              <a:rPr lang="ca-ES" altLang="es-ES" sz="1400" dirty="0" err="1">
                <a:latin typeface="Arial" charset="0"/>
                <a:hlinkClick r:id="rId5"/>
              </a:rPr>
              <a:t>cheap</a:t>
            </a:r>
            <a:r>
              <a:rPr lang="ca-ES" altLang="es-ES" sz="1400" dirty="0">
                <a:latin typeface="Arial" charset="0"/>
                <a:hlinkClick r:id="rId5"/>
              </a:rPr>
              <a:t>, as </a:t>
            </a:r>
            <a:r>
              <a:rPr lang="ca-ES" altLang="es-ES" sz="1400" dirty="0" err="1">
                <a:latin typeface="Arial" charset="0"/>
                <a:hlinkClick r:id="rId5"/>
              </a:rPr>
              <a:t>easy</a:t>
            </a:r>
            <a:r>
              <a:rPr lang="ca-ES" altLang="es-ES" sz="1400" dirty="0">
                <a:latin typeface="Arial" charset="0"/>
                <a:hlinkClick r:id="rId5"/>
              </a:rPr>
              <a:t> to </a:t>
            </a:r>
            <a:r>
              <a:rPr lang="ca-ES" altLang="es-ES" sz="1400" dirty="0" err="1">
                <a:latin typeface="Arial" charset="0"/>
                <a:hlinkClick r:id="rId5"/>
              </a:rPr>
              <a:t>order</a:t>
            </a:r>
            <a:r>
              <a:rPr lang="ca-ES" altLang="es-ES" sz="1400" dirty="0">
                <a:latin typeface="Arial" charset="0"/>
                <a:hlinkClick r:id="rId5"/>
              </a:rPr>
              <a:t> as pizza... </a:t>
            </a:r>
            <a:r>
              <a:rPr lang="ca-ES" altLang="es-ES" sz="1400" dirty="0" err="1">
                <a:latin typeface="Arial" charset="0"/>
                <a:hlinkClick r:id="rId5"/>
              </a:rPr>
              <a:t>and</a:t>
            </a:r>
            <a:r>
              <a:rPr lang="ca-ES" altLang="es-ES" sz="1400" dirty="0">
                <a:latin typeface="Arial" charset="0"/>
                <a:hlinkClick r:id="rId5"/>
              </a:rPr>
              <a:t> </a:t>
            </a:r>
            <a:r>
              <a:rPr lang="ca-ES" altLang="es-ES" sz="1400" dirty="0" err="1">
                <a:latin typeface="Arial" charset="0"/>
                <a:hlinkClick r:id="rId5"/>
              </a:rPr>
              <a:t>totally</a:t>
            </a:r>
            <a:r>
              <a:rPr lang="ca-ES" altLang="es-ES" sz="1400" dirty="0">
                <a:latin typeface="Arial" charset="0"/>
                <a:hlinkClick r:id="rId5"/>
              </a:rPr>
              <a:t> legal</a:t>
            </a:r>
            <a:r>
              <a:rPr lang="ca-ES" altLang="es-ES" sz="1400" dirty="0">
                <a:latin typeface="Arial" charset="0"/>
              </a:rPr>
              <a:t/>
            </a:r>
            <a:br>
              <a:rPr lang="ca-ES" altLang="es-ES" sz="1400" dirty="0">
                <a:latin typeface="Arial" charset="0"/>
              </a:rPr>
            </a:br>
            <a:r>
              <a:rPr lang="ca-ES" altLang="es-ES" sz="1400" dirty="0" err="1">
                <a:latin typeface="Arial" charset="0"/>
              </a:rPr>
              <a:t>Daily</a:t>
            </a:r>
            <a:r>
              <a:rPr lang="ca-ES" altLang="es-ES" sz="1400" dirty="0">
                <a:latin typeface="Arial" charset="0"/>
              </a:rPr>
              <a:t> Mail - </a:t>
            </a:r>
            <a:r>
              <a:rPr lang="ca-ES" altLang="es-ES" sz="1400" dirty="0" err="1">
                <a:latin typeface="Arial" charset="0"/>
              </a:rPr>
              <a:t>Nov</a:t>
            </a:r>
            <a:r>
              <a:rPr lang="ca-ES" altLang="es-ES" sz="1400" dirty="0">
                <a:latin typeface="Arial" charset="0"/>
              </a:rPr>
              <a:t> 27 2009     </a:t>
            </a:r>
          </a:p>
          <a:p>
            <a:pPr eaLnBrk="1" hangingPunct="1">
              <a:lnSpc>
                <a:spcPct val="100000"/>
              </a:lnSpc>
              <a:spcBef>
                <a:spcPct val="50000"/>
              </a:spcBef>
              <a:buClrTx/>
              <a:buSzTx/>
              <a:buFontTx/>
              <a:buNone/>
            </a:pPr>
            <a:r>
              <a:rPr lang="ca-ES" altLang="es-ES" sz="1400" dirty="0">
                <a:latin typeface="Arial" charset="0"/>
              </a:rPr>
              <a:t>C- </a:t>
            </a:r>
            <a:r>
              <a:rPr lang="ca-ES" altLang="es-ES" sz="1400" dirty="0">
                <a:latin typeface="Arial" charset="0"/>
                <a:hlinkClick r:id="rId6"/>
              </a:rPr>
              <a:t>UK </a:t>
            </a:r>
            <a:r>
              <a:rPr lang="ca-ES" altLang="es-ES" sz="1400" dirty="0" err="1">
                <a:latin typeface="Arial" charset="0"/>
                <a:hlinkClick r:id="rId6"/>
              </a:rPr>
              <a:t>government</a:t>
            </a:r>
            <a:r>
              <a:rPr lang="ca-ES" altLang="es-ES" sz="1400" dirty="0">
                <a:latin typeface="Arial" charset="0"/>
                <a:hlinkClick r:id="rId6"/>
              </a:rPr>
              <a:t> </a:t>
            </a:r>
            <a:r>
              <a:rPr lang="ca-ES" altLang="es-ES" sz="1400" dirty="0" err="1">
                <a:latin typeface="Arial" charset="0"/>
                <a:hlinkClick r:id="rId6"/>
              </a:rPr>
              <a:t>will</a:t>
            </a:r>
            <a:r>
              <a:rPr lang="ca-ES" altLang="es-ES" sz="1400" dirty="0">
                <a:latin typeface="Arial" charset="0"/>
                <a:hlinkClick r:id="rId6"/>
              </a:rPr>
              <a:t> ban 'legal </a:t>
            </a:r>
            <a:r>
              <a:rPr lang="ca-ES" altLang="es-ES" sz="1400" dirty="0" err="1">
                <a:latin typeface="Arial" charset="0"/>
                <a:hlinkClick r:id="rId6"/>
              </a:rPr>
              <a:t>high</a:t>
            </a:r>
            <a:r>
              <a:rPr lang="ca-ES" altLang="es-ES" sz="1400" dirty="0">
                <a:latin typeface="Arial" charset="0"/>
                <a:hlinkClick r:id="rId6"/>
              </a:rPr>
              <a:t>' </a:t>
            </a:r>
            <a:r>
              <a:rPr lang="ca-ES" altLang="es-ES" sz="1400" dirty="0" err="1">
                <a:latin typeface="Arial" charset="0"/>
                <a:hlinkClick r:id="rId6"/>
              </a:rPr>
              <a:t>mephedrone</a:t>
            </a:r>
            <a:r>
              <a:rPr lang="ca-ES" altLang="es-ES" sz="1400" dirty="0">
                <a:latin typeface="Arial" charset="0"/>
              </a:rPr>
              <a:t/>
            </a:r>
            <a:br>
              <a:rPr lang="ca-ES" altLang="es-ES" sz="1400" dirty="0">
                <a:latin typeface="Arial" charset="0"/>
              </a:rPr>
            </a:br>
            <a:r>
              <a:rPr lang="ca-ES" altLang="es-ES" sz="1400" dirty="0">
                <a:latin typeface="Arial" charset="0"/>
              </a:rPr>
              <a:t>San Jose </a:t>
            </a:r>
            <a:r>
              <a:rPr lang="ca-ES" altLang="es-ES" sz="1400" dirty="0" err="1">
                <a:latin typeface="Arial" charset="0"/>
              </a:rPr>
              <a:t>Mercury</a:t>
            </a:r>
            <a:r>
              <a:rPr lang="ca-ES" altLang="es-ES" sz="1400" dirty="0">
                <a:latin typeface="Arial" charset="0"/>
              </a:rPr>
              <a:t> </a:t>
            </a:r>
            <a:r>
              <a:rPr lang="ca-ES" altLang="es-ES" sz="1400" dirty="0" err="1">
                <a:latin typeface="Arial" charset="0"/>
              </a:rPr>
              <a:t>News</a:t>
            </a:r>
            <a:r>
              <a:rPr lang="ca-ES" altLang="es-ES" sz="1400" dirty="0">
                <a:latin typeface="Arial" charset="0"/>
              </a:rPr>
              <a:t> - Mar 29 2010      </a:t>
            </a:r>
          </a:p>
          <a:p>
            <a:pPr eaLnBrk="1" hangingPunct="1">
              <a:lnSpc>
                <a:spcPct val="100000"/>
              </a:lnSpc>
              <a:spcBef>
                <a:spcPct val="50000"/>
              </a:spcBef>
              <a:buClrTx/>
              <a:buSzTx/>
              <a:buFontTx/>
              <a:buNone/>
            </a:pPr>
            <a:r>
              <a:rPr lang="ca-ES" altLang="es-ES" sz="1400" dirty="0">
                <a:latin typeface="Arial" charset="0"/>
              </a:rPr>
              <a:t>D- </a:t>
            </a:r>
            <a:r>
              <a:rPr lang="ca-ES" altLang="es-ES" sz="1400" dirty="0">
                <a:latin typeface="Arial" charset="0"/>
                <a:hlinkClick r:id="rId7"/>
              </a:rPr>
              <a:t>Professor David </a:t>
            </a:r>
            <a:r>
              <a:rPr lang="ca-ES" altLang="es-ES" sz="1400" dirty="0" err="1">
                <a:latin typeface="Arial" charset="0"/>
                <a:hlinkClick r:id="rId7"/>
              </a:rPr>
              <a:t>Nutt</a:t>
            </a:r>
            <a:r>
              <a:rPr lang="ca-ES" altLang="es-ES" sz="1400" dirty="0">
                <a:latin typeface="Arial" charset="0"/>
                <a:hlinkClick r:id="rId7"/>
              </a:rPr>
              <a:t>: Police </a:t>
            </a:r>
            <a:r>
              <a:rPr lang="ca-ES" altLang="es-ES" sz="1400" dirty="0" err="1">
                <a:latin typeface="Arial" charset="0"/>
                <a:hlinkClick r:id="rId7"/>
              </a:rPr>
              <a:t>conjecture</a:t>
            </a:r>
            <a:r>
              <a:rPr lang="ca-ES" altLang="es-ES" sz="1400" dirty="0">
                <a:latin typeface="Arial" charset="0"/>
                <a:hlinkClick r:id="rId7"/>
              </a:rPr>
              <a:t> </a:t>
            </a:r>
            <a:r>
              <a:rPr lang="ca-ES" altLang="es-ES" sz="1400" dirty="0" err="1">
                <a:latin typeface="Arial" charset="0"/>
                <a:hlinkClick r:id="rId7"/>
              </a:rPr>
              <a:t>boosted</a:t>
            </a:r>
            <a:r>
              <a:rPr lang="ca-ES" altLang="es-ES" sz="1400" dirty="0">
                <a:latin typeface="Arial" charset="0"/>
                <a:hlinkClick r:id="rId7"/>
              </a:rPr>
              <a:t> </a:t>
            </a:r>
            <a:r>
              <a:rPr lang="ca-ES" altLang="es-ES" sz="1400" dirty="0" err="1">
                <a:latin typeface="Arial" charset="0"/>
                <a:hlinkClick r:id="rId7"/>
              </a:rPr>
              <a:t>mephedrone</a:t>
            </a:r>
            <a:r>
              <a:rPr lang="ca-ES" altLang="es-ES" sz="1400" dirty="0">
                <a:latin typeface="Arial" charset="0"/>
                <a:hlinkClick r:id="rId7"/>
              </a:rPr>
              <a:t> </a:t>
            </a:r>
            <a:r>
              <a:rPr lang="ca-ES" altLang="es-ES" sz="1400" dirty="0" err="1">
                <a:latin typeface="Arial" charset="0"/>
                <a:hlinkClick r:id="rId7"/>
              </a:rPr>
              <a:t>hysteria</a:t>
            </a:r>
            <a:r>
              <a:rPr lang="ca-ES" altLang="es-ES" sz="1400" dirty="0">
                <a:latin typeface="Arial" charset="0"/>
              </a:rPr>
              <a:t/>
            </a:r>
            <a:br>
              <a:rPr lang="ca-ES" altLang="es-ES" sz="1400" dirty="0">
                <a:latin typeface="Arial" charset="0"/>
              </a:rPr>
            </a:br>
            <a:r>
              <a:rPr lang="ca-ES" altLang="es-ES" sz="1400" dirty="0">
                <a:latin typeface="Arial" charset="0"/>
              </a:rPr>
              <a:t>Telegraph.co.uk - May 29 2010      </a:t>
            </a:r>
          </a:p>
          <a:p>
            <a:pPr eaLnBrk="1" hangingPunct="1">
              <a:lnSpc>
                <a:spcPct val="100000"/>
              </a:lnSpc>
              <a:spcBef>
                <a:spcPct val="50000"/>
              </a:spcBef>
              <a:buClrTx/>
              <a:buSzTx/>
              <a:buFontTx/>
              <a:buNone/>
            </a:pPr>
            <a:r>
              <a:rPr lang="ca-ES" altLang="es-ES" sz="1400" dirty="0">
                <a:latin typeface="Arial" charset="0"/>
              </a:rPr>
              <a:t>E- </a:t>
            </a:r>
            <a:r>
              <a:rPr lang="ca-ES" altLang="es-ES" sz="1400" dirty="0" err="1">
                <a:latin typeface="Arial" charset="0"/>
                <a:hlinkClick r:id="rId8"/>
              </a:rPr>
              <a:t>Inquest</a:t>
            </a:r>
            <a:r>
              <a:rPr lang="ca-ES" altLang="es-ES" sz="1400" dirty="0">
                <a:latin typeface="Arial" charset="0"/>
                <a:hlinkClick r:id="rId8"/>
              </a:rPr>
              <a:t> </a:t>
            </a:r>
            <a:r>
              <a:rPr lang="ca-ES" altLang="es-ES" sz="1400" dirty="0" err="1">
                <a:latin typeface="Arial" charset="0"/>
                <a:hlinkClick r:id="rId8"/>
              </a:rPr>
              <a:t>hears</a:t>
            </a:r>
            <a:r>
              <a:rPr lang="ca-ES" altLang="es-ES" sz="1400" dirty="0">
                <a:latin typeface="Arial" charset="0"/>
                <a:hlinkClick r:id="rId8"/>
              </a:rPr>
              <a:t> of </a:t>
            </a:r>
            <a:r>
              <a:rPr lang="ca-ES" altLang="es-ES" sz="1400" dirty="0" err="1">
                <a:latin typeface="Arial" charset="0"/>
                <a:hlinkClick r:id="rId8"/>
              </a:rPr>
              <a:t>teenager's</a:t>
            </a:r>
            <a:r>
              <a:rPr lang="ca-ES" altLang="es-ES" sz="1400" dirty="0">
                <a:latin typeface="Arial" charset="0"/>
                <a:hlinkClick r:id="rId8"/>
              </a:rPr>
              <a:t> </a:t>
            </a:r>
            <a:r>
              <a:rPr lang="ca-ES" altLang="es-ES" sz="1400" dirty="0" err="1">
                <a:latin typeface="Arial" charset="0"/>
                <a:hlinkClick r:id="rId8"/>
              </a:rPr>
              <a:t>mephedrone</a:t>
            </a:r>
            <a:r>
              <a:rPr lang="ca-ES" altLang="es-ES" sz="1400" dirty="0">
                <a:latin typeface="Arial" charset="0"/>
                <a:hlinkClick r:id="rId8"/>
              </a:rPr>
              <a:t> </a:t>
            </a:r>
            <a:r>
              <a:rPr lang="ca-ES" altLang="es-ES" sz="1400" dirty="0" err="1">
                <a:latin typeface="Arial" charset="0"/>
                <a:hlinkClick r:id="rId8"/>
              </a:rPr>
              <a:t>tragedy</a:t>
            </a:r>
            <a:r>
              <a:rPr lang="ca-ES" altLang="es-ES" sz="1400" dirty="0">
                <a:latin typeface="Arial" charset="0"/>
              </a:rPr>
              <a:t/>
            </a:r>
            <a:br>
              <a:rPr lang="ca-ES" altLang="es-ES" sz="1400" dirty="0">
                <a:latin typeface="Arial" charset="0"/>
              </a:rPr>
            </a:br>
            <a:r>
              <a:rPr lang="ca-ES" altLang="es-ES" sz="1400" dirty="0">
                <a:latin typeface="Arial" charset="0"/>
              </a:rPr>
              <a:t>Independent - </a:t>
            </a:r>
            <a:r>
              <a:rPr lang="ca-ES" altLang="es-ES" sz="1400" dirty="0" err="1">
                <a:latin typeface="Arial" charset="0"/>
              </a:rPr>
              <a:t>Jul</a:t>
            </a:r>
            <a:r>
              <a:rPr lang="ca-ES" altLang="es-ES" sz="1400" dirty="0">
                <a:latin typeface="Arial" charset="0"/>
              </a:rPr>
              <a:t> 21 2010      </a:t>
            </a:r>
          </a:p>
          <a:p>
            <a:pPr eaLnBrk="1" hangingPunct="1">
              <a:lnSpc>
                <a:spcPct val="100000"/>
              </a:lnSpc>
              <a:spcBef>
                <a:spcPct val="50000"/>
              </a:spcBef>
              <a:buClrTx/>
              <a:buSzTx/>
              <a:buFontTx/>
              <a:buNone/>
            </a:pPr>
            <a:r>
              <a:rPr lang="ca-ES" altLang="es-ES" sz="1400" dirty="0">
                <a:latin typeface="Arial" charset="0"/>
              </a:rPr>
              <a:t>F- </a:t>
            </a:r>
            <a:r>
              <a:rPr lang="ca-ES" altLang="es-ES" sz="1400" dirty="0" err="1">
                <a:latin typeface="Arial" charset="0"/>
                <a:hlinkClick r:id="rId9"/>
              </a:rPr>
              <a:t>Mephedrone</a:t>
            </a:r>
            <a:r>
              <a:rPr lang="ca-ES" altLang="es-ES" sz="1400" dirty="0">
                <a:latin typeface="Arial" charset="0"/>
                <a:hlinkClick r:id="rId9"/>
              </a:rPr>
              <a:t> ban 'has </a:t>
            </a:r>
            <a:r>
              <a:rPr lang="ca-ES" altLang="es-ES" sz="1400" dirty="0" err="1">
                <a:latin typeface="Arial" charset="0"/>
                <a:hlinkClick r:id="rId9"/>
              </a:rPr>
              <a:t>not</a:t>
            </a:r>
            <a:r>
              <a:rPr lang="ca-ES" altLang="es-ES" sz="1400" dirty="0">
                <a:latin typeface="Arial" charset="0"/>
                <a:hlinkClick r:id="rId9"/>
              </a:rPr>
              <a:t> </a:t>
            </a:r>
            <a:r>
              <a:rPr lang="ca-ES" altLang="es-ES" sz="1400" dirty="0" err="1">
                <a:latin typeface="Arial" charset="0"/>
                <a:hlinkClick r:id="rId9"/>
              </a:rPr>
              <a:t>worked</a:t>
            </a:r>
            <a:r>
              <a:rPr lang="ca-ES" altLang="es-ES" sz="1400" dirty="0">
                <a:latin typeface="Arial" charset="0"/>
                <a:hlinkClick r:id="rId9"/>
              </a:rPr>
              <a:t>'</a:t>
            </a:r>
            <a:r>
              <a:rPr lang="ca-ES" altLang="es-ES" sz="1400" dirty="0">
                <a:latin typeface="Arial" charset="0"/>
              </a:rPr>
              <a:t/>
            </a:r>
            <a:br>
              <a:rPr lang="ca-ES" altLang="es-ES" sz="1400" dirty="0">
                <a:latin typeface="Arial" charset="0"/>
              </a:rPr>
            </a:br>
            <a:r>
              <a:rPr lang="ca-ES" altLang="es-ES" sz="1400" dirty="0">
                <a:latin typeface="Arial" charset="0"/>
              </a:rPr>
              <a:t>Belfast </a:t>
            </a:r>
            <a:r>
              <a:rPr lang="ca-ES" altLang="es-ES" sz="1400" dirty="0" err="1">
                <a:latin typeface="Arial" charset="0"/>
              </a:rPr>
              <a:t>Telegraph</a:t>
            </a:r>
            <a:r>
              <a:rPr lang="ca-ES" altLang="es-ES" sz="1400" dirty="0">
                <a:latin typeface="Arial" charset="0"/>
              </a:rPr>
              <a:t> - </a:t>
            </a:r>
            <a:r>
              <a:rPr lang="ca-ES" altLang="es-ES" sz="1400" dirty="0" err="1">
                <a:latin typeface="Arial" charset="0"/>
              </a:rPr>
              <a:t>Oct</a:t>
            </a:r>
            <a:r>
              <a:rPr lang="ca-ES" altLang="es-ES" sz="1400" dirty="0">
                <a:latin typeface="Arial" charset="0"/>
              </a:rPr>
              <a:t> 3 2010   </a:t>
            </a:r>
            <a:r>
              <a:rPr lang="ca-ES" altLang="es-ES" sz="1300" dirty="0">
                <a:solidFill>
                  <a:schemeClr val="bg1">
                    <a:lumMod val="50000"/>
                  </a:schemeClr>
                </a:solidFill>
                <a:latin typeface="Arial" charset="0"/>
              </a:rPr>
              <a:t> </a:t>
            </a:r>
          </a:p>
        </p:txBody>
      </p:sp>
      <p:sp>
        <p:nvSpPr>
          <p:cNvPr id="15" name="14 CuadroTexto"/>
          <p:cNvSpPr txBox="1"/>
          <p:nvPr/>
        </p:nvSpPr>
        <p:spPr>
          <a:xfrm>
            <a:off x="2024034" y="3429000"/>
            <a:ext cx="4357718" cy="400110"/>
          </a:xfrm>
          <a:prstGeom prst="rect">
            <a:avLst/>
          </a:prstGeom>
          <a:noFill/>
        </p:spPr>
        <p:txBody>
          <a:bodyPr wrap="square" rtlCol="0">
            <a:spAutoFit/>
          </a:bodyPr>
          <a:lstStyle/>
          <a:p>
            <a:r>
              <a:rPr lang="es-ES" sz="2000" b="1" dirty="0"/>
              <a:t>Google </a:t>
            </a:r>
            <a:r>
              <a:rPr lang="es-ES" sz="2000" b="1" dirty="0" err="1"/>
              <a:t>trends</a:t>
            </a:r>
            <a:r>
              <a:rPr lang="es-ES" sz="2000" b="1" dirty="0"/>
              <a:t>: </a:t>
            </a:r>
            <a:r>
              <a:rPr lang="es-ES" sz="2000" b="1" dirty="0" err="1"/>
              <a:t>Buy</a:t>
            </a:r>
            <a:r>
              <a:rPr lang="es-ES" sz="2000" b="1" dirty="0"/>
              <a:t> </a:t>
            </a:r>
            <a:r>
              <a:rPr lang="es-ES" sz="2000" b="1" dirty="0" err="1"/>
              <a:t>mephedrone</a:t>
            </a:r>
            <a:endParaRPr lang="es-ES" sz="2000" b="1" dirty="0"/>
          </a:p>
        </p:txBody>
      </p:sp>
      <p:pic>
        <p:nvPicPr>
          <p:cNvPr id="16"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22993"/>
          <a:stretch/>
        </p:blipFill>
        <p:spPr bwMode="auto">
          <a:xfrm>
            <a:off x="2082800" y="3789040"/>
            <a:ext cx="5308600" cy="190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16 CuadroTexto"/>
          <p:cNvSpPr txBox="1"/>
          <p:nvPr/>
        </p:nvSpPr>
        <p:spPr>
          <a:xfrm>
            <a:off x="2024034" y="1052736"/>
            <a:ext cx="4357718" cy="400110"/>
          </a:xfrm>
          <a:prstGeom prst="rect">
            <a:avLst/>
          </a:prstGeom>
          <a:noFill/>
        </p:spPr>
        <p:txBody>
          <a:bodyPr wrap="square" rtlCol="0">
            <a:spAutoFit/>
          </a:bodyPr>
          <a:lstStyle/>
          <a:p>
            <a:r>
              <a:rPr lang="es-ES" sz="2000" b="1" dirty="0"/>
              <a:t>Google </a:t>
            </a:r>
            <a:r>
              <a:rPr lang="es-ES" sz="2000" b="1" dirty="0" err="1"/>
              <a:t>trends</a:t>
            </a:r>
            <a:r>
              <a:rPr lang="es-ES" sz="2000" b="1" dirty="0"/>
              <a:t>: </a:t>
            </a:r>
            <a:r>
              <a:rPr lang="es-ES" sz="2000" b="1" dirty="0" err="1"/>
              <a:t>Mephedrone</a:t>
            </a:r>
            <a:endParaRPr lang="es-ES" sz="2000" b="1" dirty="0"/>
          </a:p>
        </p:txBody>
      </p:sp>
    </p:spTree>
    <p:extLst>
      <p:ext uri="{BB962C8B-B14F-4D97-AF65-F5344CB8AC3E}">
        <p14:creationId xmlns:p14="http://schemas.microsoft.com/office/powerpoint/2010/main" val="244238459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ABD_color SENSE MARGE.jpg"/>
          <p:cNvPicPr>
            <a:picLocks noChangeAspect="1"/>
          </p:cNvPicPr>
          <p:nvPr/>
        </p:nvPicPr>
        <p:blipFill>
          <a:blip r:embed="rId2" cstate="print"/>
          <a:stretch>
            <a:fillRect/>
          </a:stretch>
        </p:blipFill>
        <p:spPr>
          <a:xfrm>
            <a:off x="9912424" y="260649"/>
            <a:ext cx="755576" cy="1391133"/>
          </a:xfrm>
          <a:prstGeom prst="rect">
            <a:avLst/>
          </a:prstGeom>
        </p:spPr>
      </p:pic>
      <p:pic>
        <p:nvPicPr>
          <p:cNvPr id="111620" name="Picture 4"/>
          <p:cNvPicPr>
            <a:picLocks noChangeAspect="1" noChangeArrowheads="1"/>
          </p:cNvPicPr>
          <p:nvPr/>
        </p:nvPicPr>
        <p:blipFill>
          <a:blip r:embed="rId3" cstate="print"/>
          <a:srcRect l="24687" t="20833" r="35469" b="10000"/>
          <a:stretch>
            <a:fillRect/>
          </a:stretch>
        </p:blipFill>
        <p:spPr bwMode="auto">
          <a:xfrm>
            <a:off x="6268996" y="1902941"/>
            <a:ext cx="3949859" cy="3856906"/>
          </a:xfrm>
          <a:prstGeom prst="rect">
            <a:avLst/>
          </a:prstGeom>
          <a:ln>
            <a:noFill/>
          </a:ln>
          <a:effectLst>
            <a:outerShdw blurRad="190500" algn="tl" rotWithShape="0">
              <a:srgbClr val="000000">
                <a:alpha val="70000"/>
              </a:srgbClr>
            </a:outerShdw>
          </a:effectLst>
        </p:spPr>
      </p:pic>
      <p:pic>
        <p:nvPicPr>
          <p:cNvPr id="9" name="14 Imagen" descr="logo Energy Control vectorizado_Sin trazado.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635008" y="6244147"/>
            <a:ext cx="2111778" cy="531897"/>
          </a:xfrm>
          <a:prstGeom prst="rect">
            <a:avLst/>
          </a:prstGeom>
        </p:spPr>
      </p:pic>
      <p:sp>
        <p:nvSpPr>
          <p:cNvPr id="11" name="Título 1"/>
          <p:cNvSpPr txBox="1">
            <a:spLocks/>
          </p:cNvSpPr>
          <p:nvPr/>
        </p:nvSpPr>
        <p:spPr>
          <a:xfrm>
            <a:off x="342900" y="274638"/>
            <a:ext cx="8229600" cy="830262"/>
          </a:xfrm>
          <a:prstGeom prst="rect">
            <a:avLst/>
          </a:prstGeom>
        </p:spPr>
        <p:txBody>
          <a:bodyPr>
            <a:normAutofit/>
          </a:bodyPr>
          <a:lstStyle/>
          <a:p>
            <a:pPr>
              <a:spcBef>
                <a:spcPct val="0"/>
              </a:spcBef>
              <a:defRPr/>
            </a:pPr>
            <a:r>
              <a:rPr lang="es-ES_tradnl" sz="4000" b="1" dirty="0" err="1">
                <a:solidFill>
                  <a:schemeClr val="accent2"/>
                </a:solidFill>
                <a:latin typeface="+mj-lt"/>
                <a:ea typeface="+mj-ea"/>
                <a:cs typeface="+mj-cs"/>
              </a:rPr>
              <a:t>Mefedrona</a:t>
            </a:r>
            <a:endParaRPr lang="es-ES_tradnl" sz="4000" b="1" dirty="0">
              <a:solidFill>
                <a:schemeClr val="accent2"/>
              </a:solidFill>
              <a:latin typeface="+mj-lt"/>
              <a:ea typeface="+mj-ea"/>
              <a:cs typeface="+mj-cs"/>
            </a:endParaRPr>
          </a:p>
        </p:txBody>
      </p:sp>
      <p:grpSp>
        <p:nvGrpSpPr>
          <p:cNvPr id="2" name="Group 14"/>
          <p:cNvGrpSpPr>
            <a:grpSpLocks/>
          </p:cNvGrpSpPr>
          <p:nvPr/>
        </p:nvGrpSpPr>
        <p:grpSpPr bwMode="auto">
          <a:xfrm>
            <a:off x="2351585" y="1196753"/>
            <a:ext cx="3633205" cy="4631811"/>
            <a:chOff x="0" y="482"/>
            <a:chExt cx="2888" cy="3584"/>
          </a:xfrm>
        </p:grpSpPr>
        <p:pic>
          <p:nvPicPr>
            <p:cNvPr id="1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l="6270" t="2710" r="6979" b="65961"/>
            <a:stretch>
              <a:fillRect/>
            </a:stretch>
          </p:blipFill>
          <p:spPr bwMode="auto">
            <a:xfrm>
              <a:off x="140" y="482"/>
              <a:ext cx="2748" cy="35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6"/>
            <p:cNvSpPr>
              <a:spLocks noChangeArrowheads="1"/>
            </p:cNvSpPr>
            <p:nvPr/>
          </p:nvSpPr>
          <p:spPr bwMode="auto">
            <a:xfrm>
              <a:off x="0" y="1570"/>
              <a:ext cx="1815" cy="363"/>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ca-ES" altLang="es-ES"/>
            </a:p>
          </p:txBody>
        </p:sp>
      </p:grpSp>
    </p:spTree>
    <p:extLst>
      <p:ext uri="{BB962C8B-B14F-4D97-AF65-F5344CB8AC3E}">
        <p14:creationId xmlns:p14="http://schemas.microsoft.com/office/powerpoint/2010/main" val="145979788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ABD_color SENSE MARGE.jpg"/>
          <p:cNvPicPr>
            <a:picLocks noChangeAspect="1"/>
          </p:cNvPicPr>
          <p:nvPr/>
        </p:nvPicPr>
        <p:blipFill>
          <a:blip r:embed="rId2" cstate="print"/>
          <a:stretch>
            <a:fillRect/>
          </a:stretch>
        </p:blipFill>
        <p:spPr>
          <a:xfrm>
            <a:off x="9912424" y="260649"/>
            <a:ext cx="755576" cy="1391133"/>
          </a:xfrm>
          <a:prstGeom prst="rect">
            <a:avLst/>
          </a:prstGeom>
        </p:spPr>
      </p:pic>
      <p:pic>
        <p:nvPicPr>
          <p:cNvPr id="9" name="14 Imagen" descr="logo Energy Control vectorizado_Sin trazado.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635008" y="6244147"/>
            <a:ext cx="2111778" cy="531897"/>
          </a:xfrm>
          <a:prstGeom prst="rect">
            <a:avLst/>
          </a:prstGeom>
        </p:spPr>
      </p:pic>
      <p:sp>
        <p:nvSpPr>
          <p:cNvPr id="11" name="Título 1"/>
          <p:cNvSpPr txBox="1">
            <a:spLocks/>
          </p:cNvSpPr>
          <p:nvPr/>
        </p:nvSpPr>
        <p:spPr>
          <a:xfrm>
            <a:off x="400050" y="312738"/>
            <a:ext cx="8229600" cy="715962"/>
          </a:xfrm>
          <a:prstGeom prst="rect">
            <a:avLst/>
          </a:prstGeom>
        </p:spPr>
        <p:txBody>
          <a:bodyPr>
            <a:normAutofit/>
          </a:bodyPr>
          <a:lstStyle/>
          <a:p>
            <a:pPr>
              <a:spcBef>
                <a:spcPct val="0"/>
              </a:spcBef>
              <a:defRPr/>
            </a:pPr>
            <a:r>
              <a:rPr lang="es-ES_tradnl" sz="4000" b="1" dirty="0" err="1">
                <a:solidFill>
                  <a:schemeClr val="accent2"/>
                </a:solidFill>
                <a:latin typeface="+mj-lt"/>
                <a:ea typeface="+mj-ea"/>
                <a:cs typeface="+mj-cs"/>
              </a:rPr>
              <a:t>Mefedrona</a:t>
            </a:r>
            <a:endParaRPr lang="es-ES_tradnl" sz="4000" b="1" dirty="0">
              <a:solidFill>
                <a:schemeClr val="accent2"/>
              </a:solidFill>
              <a:latin typeface="+mj-lt"/>
              <a:ea typeface="+mj-ea"/>
              <a:cs typeface="+mj-cs"/>
            </a:endParaRPr>
          </a:p>
        </p:txBody>
      </p:sp>
      <p:pic>
        <p:nvPicPr>
          <p:cNvPr id="2" name="Imagen 1"/>
          <p:cNvPicPr>
            <a:picLocks noChangeAspect="1"/>
          </p:cNvPicPr>
          <p:nvPr/>
        </p:nvPicPr>
        <p:blipFill rotWithShape="1">
          <a:blip r:embed="rId4" cstate="print"/>
          <a:srcRect l="7746" t="13401" r="9902" b="5876"/>
          <a:stretch/>
        </p:blipFill>
        <p:spPr>
          <a:xfrm>
            <a:off x="2382130" y="1196752"/>
            <a:ext cx="7530295" cy="41499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35914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subidonlegal.png"/>
          <p:cNvPicPr>
            <a:picLocks noChangeAspect="1"/>
          </p:cNvPicPr>
          <p:nvPr/>
        </p:nvPicPr>
        <p:blipFill>
          <a:blip r:embed="rId3" cstate="print"/>
          <a:stretch>
            <a:fillRect/>
          </a:stretch>
        </p:blipFill>
        <p:spPr>
          <a:xfrm>
            <a:off x="344718" y="1402037"/>
            <a:ext cx="4154711" cy="2095858"/>
          </a:xfrm>
          <a:prstGeom prst="rect">
            <a:avLst/>
          </a:prstGeom>
        </p:spPr>
      </p:pic>
      <p:sp>
        <p:nvSpPr>
          <p:cNvPr id="3" name="1 Título"/>
          <p:cNvSpPr txBox="1">
            <a:spLocks/>
          </p:cNvSpPr>
          <p:nvPr/>
        </p:nvSpPr>
        <p:spPr>
          <a:xfrm>
            <a:off x="1981200" y="27732"/>
            <a:ext cx="8229600" cy="922114"/>
          </a:xfrm>
          <a:prstGeom prst="rect">
            <a:avLst/>
          </a:prstGeom>
        </p:spPr>
        <p:txBody>
          <a:bodyPr rtlCol="0" anchor="ctr" anchorCtr="0">
            <a:normAutofit fontScale="97500"/>
          </a:bodyPr>
          <a:lstStyle/>
          <a:p>
            <a:pPr algn="ctr" defTabSz="914400">
              <a:spcBef>
                <a:spcPct val="0"/>
              </a:spcBef>
              <a:defRPr/>
            </a:pPr>
            <a:r>
              <a:rPr lang="es-ES" altLang="ja-JP" sz="2800" b="1" dirty="0">
                <a:solidFill>
                  <a:schemeClr val="accent2"/>
                </a:solidFill>
                <a:latin typeface="Arial" pitchFamily="34" charset="0"/>
                <a:cs typeface="Arial" pitchFamily="34" charset="0"/>
              </a:rPr>
              <a:t>MERCADOS ON-LINE</a:t>
            </a:r>
          </a:p>
        </p:txBody>
      </p:sp>
      <p:sp>
        <p:nvSpPr>
          <p:cNvPr id="5" name="CuadroTexto 4"/>
          <p:cNvSpPr txBox="1"/>
          <p:nvPr/>
        </p:nvSpPr>
        <p:spPr>
          <a:xfrm>
            <a:off x="344714" y="717617"/>
            <a:ext cx="4848933" cy="707886"/>
          </a:xfrm>
          <a:prstGeom prst="rect">
            <a:avLst/>
          </a:prstGeom>
          <a:noFill/>
        </p:spPr>
        <p:txBody>
          <a:bodyPr wrap="square" rtlCol="0">
            <a:spAutoFit/>
          </a:bodyPr>
          <a:lstStyle/>
          <a:p>
            <a:r>
              <a:rPr lang="es-ES" sz="2000" dirty="0">
                <a:solidFill>
                  <a:schemeClr val="bg1"/>
                </a:solidFill>
              </a:rPr>
              <a:t>Web indexadas por los motores de búsqueda convencionales</a:t>
            </a:r>
            <a:endParaRPr lang="ca-ES" sz="2000" dirty="0">
              <a:solidFill>
                <a:schemeClr val="bg1"/>
              </a:solidFill>
            </a:endParaRPr>
          </a:p>
        </p:txBody>
      </p:sp>
      <p:sp>
        <p:nvSpPr>
          <p:cNvPr id="6" name="CuadroTexto 5"/>
          <p:cNvSpPr txBox="1"/>
          <p:nvPr/>
        </p:nvSpPr>
        <p:spPr>
          <a:xfrm>
            <a:off x="2428676" y="4182315"/>
            <a:ext cx="2808514" cy="707886"/>
          </a:xfrm>
          <a:prstGeom prst="rect">
            <a:avLst/>
          </a:prstGeom>
          <a:noFill/>
        </p:spPr>
        <p:txBody>
          <a:bodyPr wrap="square" rtlCol="0">
            <a:spAutoFit/>
          </a:bodyPr>
          <a:lstStyle/>
          <a:p>
            <a:pPr algn="ctr"/>
            <a:r>
              <a:rPr lang="ca-ES" sz="2000" b="1" dirty="0">
                <a:solidFill>
                  <a:schemeClr val="bg1"/>
                </a:solidFill>
              </a:rPr>
              <a:t>Internet profunda</a:t>
            </a:r>
          </a:p>
          <a:p>
            <a:pPr algn="ctr"/>
            <a:r>
              <a:rPr lang="ca-ES" sz="2000" b="1" dirty="0">
                <a:solidFill>
                  <a:schemeClr val="bg1"/>
                </a:solidFill>
              </a:rPr>
              <a:t>96%</a:t>
            </a:r>
          </a:p>
        </p:txBody>
      </p:sp>
      <p:pic>
        <p:nvPicPr>
          <p:cNvPr id="11" name="Picture 2" descr="http://elsubmarinodeldoctorx.files.wordpress.com/2013/11/s1.jpg"/>
          <p:cNvPicPr>
            <a:picLocks noChangeAspect="1" noChangeArrowheads="1"/>
          </p:cNvPicPr>
          <p:nvPr/>
        </p:nvPicPr>
        <p:blipFill>
          <a:blip r:embed="rId4" cstate="print"/>
          <a:srcRect/>
          <a:stretch>
            <a:fillRect/>
          </a:stretch>
        </p:blipFill>
        <p:spPr bwMode="auto">
          <a:xfrm flipH="1">
            <a:off x="7299945" y="3928830"/>
            <a:ext cx="1069512" cy="2376692"/>
          </a:xfrm>
          <a:prstGeom prst="rect">
            <a:avLst/>
          </a:prstGeom>
          <a:noFill/>
          <a:ln w="9525">
            <a:noFill/>
            <a:miter lim="800000"/>
            <a:headEnd/>
            <a:tailEnd/>
          </a:ln>
        </p:spPr>
      </p:pic>
      <p:pic>
        <p:nvPicPr>
          <p:cNvPr id="12" name="Picture 4" descr="http://elsubmarinodeldoctorx.files.wordpress.com/2013/11/s2.jpg"/>
          <p:cNvPicPr>
            <a:picLocks noChangeAspect="1" noChangeArrowheads="1"/>
          </p:cNvPicPr>
          <p:nvPr/>
        </p:nvPicPr>
        <p:blipFill>
          <a:blip r:embed="rId5" cstate="print"/>
          <a:srcRect/>
          <a:stretch>
            <a:fillRect/>
          </a:stretch>
        </p:blipFill>
        <p:spPr bwMode="auto">
          <a:xfrm flipH="1">
            <a:off x="8519774" y="3928830"/>
            <a:ext cx="1126197" cy="2376692"/>
          </a:xfrm>
          <a:prstGeom prst="rect">
            <a:avLst/>
          </a:prstGeom>
          <a:noFill/>
          <a:ln w="9525">
            <a:noFill/>
            <a:miter lim="800000"/>
            <a:headEnd/>
            <a:tailEnd/>
          </a:ln>
        </p:spPr>
      </p:pic>
      <p:pic>
        <p:nvPicPr>
          <p:cNvPr id="13" name="Picture 6" descr="http://elsubmarinodeldoctorx.files.wordpress.com/2013/11/s3.jpg"/>
          <p:cNvPicPr>
            <a:picLocks noChangeAspect="1" noChangeArrowheads="1"/>
          </p:cNvPicPr>
          <p:nvPr/>
        </p:nvPicPr>
        <p:blipFill>
          <a:blip r:embed="rId6" cstate="print"/>
          <a:srcRect/>
          <a:stretch>
            <a:fillRect/>
          </a:stretch>
        </p:blipFill>
        <p:spPr bwMode="auto">
          <a:xfrm flipH="1">
            <a:off x="9796288" y="3928830"/>
            <a:ext cx="1309913" cy="2376692"/>
          </a:xfrm>
          <a:prstGeom prst="rect">
            <a:avLst/>
          </a:prstGeom>
          <a:noFill/>
          <a:ln w="9525">
            <a:noFill/>
            <a:miter lim="800000"/>
            <a:headEnd/>
            <a:tailEnd/>
          </a:ln>
        </p:spPr>
      </p:pic>
      <p:sp>
        <p:nvSpPr>
          <p:cNvPr id="14" name="CuadroTexto 13"/>
          <p:cNvSpPr txBox="1"/>
          <p:nvPr/>
        </p:nvSpPr>
        <p:spPr>
          <a:xfrm>
            <a:off x="8096504" y="1504251"/>
            <a:ext cx="2808514" cy="400110"/>
          </a:xfrm>
          <a:prstGeom prst="rect">
            <a:avLst/>
          </a:prstGeom>
          <a:noFill/>
        </p:spPr>
        <p:txBody>
          <a:bodyPr wrap="square" rtlCol="0">
            <a:spAutoFit/>
          </a:bodyPr>
          <a:lstStyle/>
          <a:p>
            <a:pPr algn="ctr"/>
            <a:r>
              <a:rPr lang="ca-ES" sz="2000" b="1" dirty="0">
                <a:solidFill>
                  <a:schemeClr val="bg1"/>
                </a:solidFill>
              </a:rPr>
              <a:t>Internet visible</a:t>
            </a:r>
          </a:p>
        </p:txBody>
      </p:sp>
      <p:pic>
        <p:nvPicPr>
          <p:cNvPr id="15" name="Picture 2"/>
          <p:cNvPicPr>
            <a:picLocks noChangeAspect="1" noChangeArrowheads="1"/>
          </p:cNvPicPr>
          <p:nvPr/>
        </p:nvPicPr>
        <p:blipFill>
          <a:blip r:embed="rId7" cstate="print"/>
          <a:srcRect l="13554" t="13499" r="71503" b="70924"/>
          <a:stretch>
            <a:fillRect/>
          </a:stretch>
        </p:blipFill>
        <p:spPr bwMode="auto">
          <a:xfrm>
            <a:off x="5583428" y="3906542"/>
            <a:ext cx="955023" cy="707887"/>
          </a:xfrm>
          <a:prstGeom prst="rect">
            <a:avLst/>
          </a:prstGeom>
          <a:noFill/>
          <a:ln w="9525">
            <a:noFill/>
            <a:miter lim="800000"/>
            <a:headEnd/>
            <a:tailEnd/>
          </a:ln>
        </p:spPr>
      </p:pic>
      <p:pic>
        <p:nvPicPr>
          <p:cNvPr id="16" name="Picture 2" descr="http://s3-eu-west-1.amazonaws.com/rankia/images/valoraciones/0010/4603/bitcoin_logo_flat_coin_star_by_carbonism-d3h79mu.jpg?1363815480"/>
          <p:cNvPicPr>
            <a:picLocks noChangeAspect="1" noChangeArrowheads="1"/>
          </p:cNvPicPr>
          <p:nvPr/>
        </p:nvPicPr>
        <p:blipFill>
          <a:blip r:embed="rId8" cstate="print"/>
          <a:srcRect/>
          <a:stretch>
            <a:fillRect/>
          </a:stretch>
        </p:blipFill>
        <p:spPr bwMode="auto">
          <a:xfrm>
            <a:off x="5563334" y="4893597"/>
            <a:ext cx="735868" cy="899645"/>
          </a:xfrm>
          <a:prstGeom prst="rect">
            <a:avLst/>
          </a:prstGeom>
          <a:noFill/>
          <a:ln w="9525">
            <a:noFill/>
            <a:miter lim="800000"/>
            <a:headEnd/>
            <a:tailEnd/>
          </a:ln>
        </p:spPr>
      </p:pic>
      <p:pic>
        <p:nvPicPr>
          <p:cNvPr id="22" name="Imagen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28481" y="6072410"/>
            <a:ext cx="935038" cy="359931"/>
          </a:xfrm>
          <a:prstGeom prst="rect">
            <a:avLst/>
          </a:prstGeom>
        </p:spPr>
      </p:pic>
    </p:spTree>
    <p:extLst>
      <p:ext uri="{BB962C8B-B14F-4D97-AF65-F5344CB8AC3E}">
        <p14:creationId xmlns:p14="http://schemas.microsoft.com/office/powerpoint/2010/main" val="37616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print"/>
          <a:srcRect l="26028" t="28766" r="46240" b="31793"/>
          <a:stretch>
            <a:fillRect/>
          </a:stretch>
        </p:blipFill>
        <p:spPr bwMode="auto">
          <a:xfrm>
            <a:off x="6023992" y="1556792"/>
            <a:ext cx="3282158" cy="2625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Shape 228"/>
          <p:cNvSpPr txBox="1"/>
          <p:nvPr/>
        </p:nvSpPr>
        <p:spPr>
          <a:xfrm>
            <a:off x="1371278" y="1093118"/>
            <a:ext cx="3857652" cy="2376264"/>
          </a:xfrm>
          <a:prstGeom prst="rect">
            <a:avLst/>
          </a:prstGeom>
          <a:noFill/>
          <a:ln>
            <a:noFill/>
          </a:ln>
        </p:spPr>
        <p:txBody>
          <a:bodyPr lIns="90000" tIns="46800" rIns="90000" bIns="46800" anchor="t" anchorCtr="0">
            <a:noAutofit/>
          </a:bodyPr>
          <a:lstStyle/>
          <a:p>
            <a:pPr marL="342900" indent="-342900">
              <a:spcBef>
                <a:spcPts val="600"/>
              </a:spcBef>
              <a:spcAft>
                <a:spcPts val="600"/>
              </a:spcAft>
              <a:buFont typeface="Wingdings" pitchFamily="2" charset="2"/>
              <a:buChar char="ü"/>
              <a:defRPr/>
            </a:pPr>
            <a:r>
              <a:rPr lang="es-ES" dirty="0">
                <a:latin typeface="Arial"/>
                <a:ea typeface="Arial"/>
                <a:cs typeface="Arial"/>
                <a:sym typeface="Arial"/>
              </a:rPr>
              <a:t>Estimulante muy mediático</a:t>
            </a:r>
          </a:p>
          <a:p>
            <a:pPr marL="342900" indent="-342900">
              <a:spcBef>
                <a:spcPts val="600"/>
              </a:spcBef>
              <a:spcAft>
                <a:spcPts val="600"/>
              </a:spcAft>
              <a:buFont typeface="Wingdings" pitchFamily="2" charset="2"/>
              <a:buChar char="ü"/>
              <a:defRPr/>
            </a:pPr>
            <a:r>
              <a:rPr lang="es-ES" dirty="0">
                <a:latin typeface="Arial"/>
                <a:ea typeface="Arial"/>
                <a:cs typeface="Arial"/>
                <a:sym typeface="Arial"/>
              </a:rPr>
              <a:t>Uso compulsivo. Resaca muy pronunciada</a:t>
            </a:r>
          </a:p>
          <a:p>
            <a:pPr marL="342900" indent="-342900">
              <a:spcBef>
                <a:spcPts val="600"/>
              </a:spcBef>
              <a:spcAft>
                <a:spcPts val="600"/>
              </a:spcAft>
              <a:buFont typeface="Wingdings" pitchFamily="2" charset="2"/>
              <a:buChar char="ü"/>
              <a:defRPr/>
            </a:pPr>
            <a:r>
              <a:rPr lang="es-ES" dirty="0">
                <a:latin typeface="Arial"/>
                <a:ea typeface="Arial"/>
                <a:cs typeface="Arial"/>
                <a:sym typeface="Arial"/>
              </a:rPr>
              <a:t>Dosis ~ 10mg. Efectos parecidos a la cocaína</a:t>
            </a:r>
          </a:p>
          <a:p>
            <a:pPr marL="342900" indent="-342900">
              <a:spcBef>
                <a:spcPts val="600"/>
              </a:spcBef>
              <a:spcAft>
                <a:spcPts val="600"/>
              </a:spcAft>
              <a:buFont typeface="Wingdings" pitchFamily="2" charset="2"/>
              <a:buChar char="ü"/>
              <a:defRPr/>
            </a:pPr>
            <a:r>
              <a:rPr lang="es-ES" dirty="0">
                <a:latin typeface="Arial"/>
                <a:ea typeface="Arial"/>
                <a:cs typeface="Arial"/>
                <a:sym typeface="Arial"/>
              </a:rPr>
              <a:t>Vendido como un falso éxtasis</a:t>
            </a:r>
          </a:p>
        </p:txBody>
      </p:sp>
      <p:pic>
        <p:nvPicPr>
          <p:cNvPr id="21" name="Picture 5"/>
          <p:cNvPicPr>
            <a:picLocks noChangeAspect="1"/>
          </p:cNvPicPr>
          <p:nvPr/>
        </p:nvPicPr>
        <p:blipFill>
          <a:blip r:embed="rId4" cstate="print">
            <a:extLst>
              <a:ext uri="{28A0092B-C50C-407E-A947-70E740481C1C}">
                <a14:useLocalDpi xmlns:a14="http://schemas.microsoft.com/office/drawing/2010/main" val="0"/>
              </a:ext>
            </a:extLst>
          </a:blip>
          <a:srcRect r="51238" b="22228"/>
          <a:stretch>
            <a:fillRect/>
          </a:stretch>
        </p:blipFill>
        <p:spPr>
          <a:xfrm>
            <a:off x="7680176" y="521254"/>
            <a:ext cx="1686702" cy="963530"/>
          </a:xfrm>
          <a:prstGeom prst="rect">
            <a:avLst/>
          </a:prstGeom>
        </p:spPr>
      </p:pic>
      <p:pic>
        <p:nvPicPr>
          <p:cNvPr id="12" name="Picture 2"/>
          <p:cNvPicPr>
            <a:picLocks noChangeAspect="1" noChangeArrowheads="1"/>
          </p:cNvPicPr>
          <p:nvPr/>
        </p:nvPicPr>
        <p:blipFill>
          <a:blip r:embed="rId3" cstate="print"/>
          <a:srcRect l="53760" t="27780" r="8271" b="40640"/>
          <a:stretch>
            <a:fillRect/>
          </a:stretch>
        </p:blipFill>
        <p:spPr bwMode="auto">
          <a:xfrm>
            <a:off x="5667373" y="3645025"/>
            <a:ext cx="4508259" cy="2109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ítulo 1"/>
          <p:cNvSpPr txBox="1">
            <a:spLocks/>
          </p:cNvSpPr>
          <p:nvPr/>
        </p:nvSpPr>
        <p:spPr>
          <a:xfrm>
            <a:off x="0" y="0"/>
            <a:ext cx="8229600" cy="1143000"/>
          </a:xfrm>
          <a:prstGeom prst="rect">
            <a:avLst/>
          </a:prstGeom>
        </p:spPr>
        <p:txBody>
          <a:bodyPr>
            <a:normAutofit/>
          </a:bodyPr>
          <a:lstStyle/>
          <a:p>
            <a:pPr>
              <a:spcBef>
                <a:spcPct val="0"/>
              </a:spcBef>
              <a:defRPr/>
            </a:pPr>
            <a:r>
              <a:rPr lang="es-ES_tradnl" sz="4000" b="1" dirty="0">
                <a:solidFill>
                  <a:schemeClr val="accent2"/>
                </a:solidFill>
                <a:latin typeface="+mj-lt"/>
                <a:ea typeface="+mj-ea"/>
                <a:cs typeface="+mj-cs"/>
              </a:rPr>
              <a:t>MDPV o droga caníbal</a:t>
            </a:r>
          </a:p>
        </p:txBody>
      </p:sp>
      <p:pic>
        <p:nvPicPr>
          <p:cNvPr id="16" name="14 Imagen" descr="logo Energy Control vectorizado_Sin trazado.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635008" y="6244147"/>
            <a:ext cx="2111778" cy="531897"/>
          </a:xfrm>
          <a:prstGeom prst="rect">
            <a:avLst/>
          </a:prstGeom>
        </p:spPr>
      </p:pic>
      <p:sp>
        <p:nvSpPr>
          <p:cNvPr id="9" name="8 CuadroTexto"/>
          <p:cNvSpPr txBox="1"/>
          <p:nvPr/>
        </p:nvSpPr>
        <p:spPr>
          <a:xfrm>
            <a:off x="1256978" y="3674741"/>
            <a:ext cx="3672408" cy="2585323"/>
          </a:xfrm>
          <a:prstGeom prst="rect">
            <a:avLst/>
          </a:prstGeom>
          <a:noFill/>
        </p:spPr>
        <p:txBody>
          <a:bodyPr wrap="square" rtlCol="0">
            <a:spAutoFit/>
          </a:bodyPr>
          <a:lstStyle/>
          <a:p>
            <a:r>
              <a:rPr lang="es-ES" dirty="0"/>
              <a:t>Potente </a:t>
            </a:r>
            <a:r>
              <a:rPr lang="es-ES" dirty="0">
                <a:hlinkClick r:id="rId6"/>
              </a:rPr>
              <a:t>estimulante</a:t>
            </a:r>
            <a:r>
              <a:rPr lang="es-ES" dirty="0"/>
              <a:t> perteneciente al grupo de las </a:t>
            </a:r>
            <a:r>
              <a:rPr lang="es-ES" dirty="0" err="1">
                <a:hlinkClick r:id="rId7" tooltip="catinonas"/>
              </a:rPr>
              <a:t>catinonas</a:t>
            </a:r>
            <a:r>
              <a:rPr lang="es-ES" dirty="0"/>
              <a:t> y a la familia química de las </a:t>
            </a:r>
            <a:r>
              <a:rPr lang="es-ES" dirty="0" err="1">
                <a:hlinkClick r:id="rId8"/>
              </a:rPr>
              <a:t>fenetilaminas</a:t>
            </a:r>
            <a:r>
              <a:rPr lang="es-ES" dirty="0"/>
              <a:t>. </a:t>
            </a:r>
            <a:br>
              <a:rPr lang="es-ES" dirty="0"/>
            </a:br>
            <a:r>
              <a:rPr lang="es-ES" dirty="0"/>
              <a:t/>
            </a:r>
            <a:br>
              <a:rPr lang="es-ES" dirty="0"/>
            </a:br>
            <a:r>
              <a:rPr lang="es-ES" dirty="0"/>
              <a:t>Sintetizada por </a:t>
            </a:r>
            <a:r>
              <a:rPr lang="es-ES" dirty="0" err="1"/>
              <a:t>Boehringer</a:t>
            </a:r>
            <a:r>
              <a:rPr lang="es-ES" dirty="0"/>
              <a:t> </a:t>
            </a:r>
            <a:r>
              <a:rPr lang="es-ES" dirty="0" err="1"/>
              <a:t>Ingelheim</a:t>
            </a:r>
            <a:r>
              <a:rPr lang="es-ES" dirty="0"/>
              <a:t> y patentada en el 1969. </a:t>
            </a:r>
            <a:br>
              <a:rPr lang="es-ES" dirty="0"/>
            </a:br>
            <a:endParaRPr lang="es-ES" dirty="0"/>
          </a:p>
        </p:txBody>
      </p:sp>
    </p:spTree>
    <p:extLst>
      <p:ext uri="{BB962C8B-B14F-4D97-AF65-F5344CB8AC3E}">
        <p14:creationId xmlns:p14="http://schemas.microsoft.com/office/powerpoint/2010/main" val="3750512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1919537" y="1484784"/>
            <a:ext cx="2981847" cy="2708434"/>
          </a:xfrm>
          <a:prstGeom prst="rect">
            <a:avLst/>
          </a:prstGeom>
          <a:noFill/>
        </p:spPr>
        <p:txBody>
          <a:bodyPr wrap="square" rtlCol="0">
            <a:spAutoFit/>
          </a:bodyPr>
          <a:lstStyle/>
          <a:p>
            <a:pPr marL="342900" indent="-342900">
              <a:spcBef>
                <a:spcPts val="600"/>
              </a:spcBef>
              <a:spcAft>
                <a:spcPts val="600"/>
              </a:spcAft>
              <a:buFont typeface="Wingdings" pitchFamily="2" charset="2"/>
              <a:buChar char="ü"/>
              <a:defRPr/>
            </a:pPr>
            <a:r>
              <a:rPr lang="es-ES" sz="2000" dirty="0">
                <a:latin typeface="Arial"/>
                <a:ea typeface="Arial"/>
                <a:cs typeface="Arial"/>
                <a:sym typeface="Arial"/>
              </a:rPr>
              <a:t>Sustituto “droga </a:t>
            </a:r>
            <a:r>
              <a:rPr lang="es-ES" sz="2000" dirty="0" err="1">
                <a:latin typeface="Arial"/>
                <a:ea typeface="Arial"/>
                <a:cs typeface="Arial"/>
                <a:sym typeface="Arial"/>
              </a:rPr>
              <a:t>cannibal</a:t>
            </a:r>
            <a:r>
              <a:rPr lang="es-ES" sz="2000" dirty="0">
                <a:latin typeface="Arial"/>
                <a:ea typeface="Arial"/>
                <a:cs typeface="Arial"/>
                <a:sym typeface="Arial"/>
              </a:rPr>
              <a:t>”</a:t>
            </a:r>
          </a:p>
          <a:p>
            <a:pPr marL="342900" indent="-342900">
              <a:spcBef>
                <a:spcPts val="600"/>
              </a:spcBef>
              <a:spcAft>
                <a:spcPts val="600"/>
              </a:spcAft>
              <a:buFont typeface="Wingdings" pitchFamily="2" charset="2"/>
              <a:buChar char="ü"/>
              <a:defRPr/>
            </a:pPr>
            <a:r>
              <a:rPr lang="es-ES" sz="2000" dirty="0">
                <a:latin typeface="Arial"/>
                <a:ea typeface="Arial"/>
                <a:cs typeface="Arial"/>
                <a:sym typeface="Arial"/>
              </a:rPr>
              <a:t>Dosis ~ 10 mg</a:t>
            </a:r>
          </a:p>
          <a:p>
            <a:pPr marL="342900" indent="-342900">
              <a:spcBef>
                <a:spcPts val="600"/>
              </a:spcBef>
              <a:spcAft>
                <a:spcPts val="600"/>
              </a:spcAft>
              <a:buFont typeface="Wingdings" pitchFamily="2" charset="2"/>
              <a:buChar char="ü"/>
              <a:defRPr/>
            </a:pPr>
            <a:r>
              <a:rPr lang="es-ES" sz="2000" dirty="0">
                <a:latin typeface="Arial"/>
                <a:ea typeface="Arial"/>
                <a:cs typeface="Arial"/>
                <a:sym typeface="Arial"/>
              </a:rPr>
              <a:t>Vendido como falso éxtasis</a:t>
            </a:r>
          </a:p>
          <a:p>
            <a:pPr marL="342900" indent="-342900">
              <a:spcBef>
                <a:spcPts val="600"/>
              </a:spcBef>
              <a:spcAft>
                <a:spcPts val="600"/>
              </a:spcAft>
              <a:buFont typeface="Wingdings" pitchFamily="2" charset="2"/>
              <a:buChar char="ü"/>
              <a:defRPr/>
            </a:pPr>
            <a:r>
              <a:rPr lang="es-ES" sz="2000" dirty="0">
                <a:latin typeface="Arial"/>
                <a:ea typeface="Arial"/>
                <a:cs typeface="Arial"/>
                <a:sym typeface="Arial"/>
              </a:rPr>
              <a:t>Algunas muertes </a:t>
            </a:r>
            <a:r>
              <a:rPr lang="es-ES" sz="2000" dirty="0" err="1">
                <a:latin typeface="Arial"/>
                <a:ea typeface="Arial"/>
                <a:cs typeface="Arial"/>
                <a:sym typeface="Arial"/>
              </a:rPr>
              <a:t>reportades</a:t>
            </a:r>
            <a:endParaRPr lang="es-ES" sz="2000" dirty="0">
              <a:latin typeface="Arial"/>
              <a:ea typeface="Arial"/>
              <a:cs typeface="Arial"/>
              <a:sym typeface="Arial"/>
            </a:endParaRPr>
          </a:p>
        </p:txBody>
      </p:sp>
      <p:pic>
        <p:nvPicPr>
          <p:cNvPr id="12" name="Picture 5"/>
          <p:cNvPicPr>
            <a:picLocks noChangeAspect="1"/>
          </p:cNvPicPr>
          <p:nvPr/>
        </p:nvPicPr>
        <p:blipFill>
          <a:blip r:embed="rId3" cstate="print">
            <a:extLst>
              <a:ext uri="{28A0092B-C50C-407E-A947-70E740481C1C}">
                <a14:useLocalDpi xmlns:a14="http://schemas.microsoft.com/office/drawing/2010/main" val="0"/>
              </a:ext>
            </a:extLst>
          </a:blip>
          <a:srcRect l="60347" b="22228"/>
          <a:stretch>
            <a:fillRect/>
          </a:stretch>
        </p:blipFill>
        <p:spPr>
          <a:xfrm>
            <a:off x="4511824" y="1340768"/>
            <a:ext cx="1537582" cy="1080120"/>
          </a:xfrm>
          <a:prstGeom prst="rect">
            <a:avLst/>
          </a:prstGeom>
        </p:spPr>
      </p:pic>
      <p:sp>
        <p:nvSpPr>
          <p:cNvPr id="14" name="Título 1"/>
          <p:cNvSpPr txBox="1">
            <a:spLocks/>
          </p:cNvSpPr>
          <p:nvPr/>
        </p:nvSpPr>
        <p:spPr>
          <a:xfrm>
            <a:off x="0" y="0"/>
            <a:ext cx="8229600" cy="1143000"/>
          </a:xfrm>
          <a:prstGeom prst="rect">
            <a:avLst/>
          </a:prstGeom>
        </p:spPr>
        <p:txBody>
          <a:bodyPr>
            <a:normAutofit/>
          </a:bodyPr>
          <a:lstStyle/>
          <a:p>
            <a:pPr>
              <a:spcBef>
                <a:spcPct val="0"/>
              </a:spcBef>
              <a:defRPr/>
            </a:pPr>
            <a:r>
              <a:rPr lang="es-ES_tradnl" sz="4000" b="1" dirty="0">
                <a:solidFill>
                  <a:schemeClr val="accent2"/>
                </a:solidFill>
                <a:latin typeface="+mj-lt"/>
                <a:ea typeface="+mj-ea"/>
                <a:cs typeface="+mj-cs"/>
              </a:rPr>
              <a:t>Alfa-PVP o “la </a:t>
            </a:r>
            <a:r>
              <a:rPr lang="es-ES_tradnl" sz="4000" b="1" dirty="0" err="1">
                <a:solidFill>
                  <a:schemeClr val="accent2"/>
                </a:solidFill>
                <a:latin typeface="+mj-lt"/>
                <a:ea typeface="+mj-ea"/>
                <a:cs typeface="+mj-cs"/>
              </a:rPr>
              <a:t>flakka</a:t>
            </a:r>
            <a:r>
              <a:rPr lang="es-ES_tradnl" sz="4000" b="1" dirty="0">
                <a:solidFill>
                  <a:schemeClr val="accent2"/>
                </a:solidFill>
                <a:latin typeface="+mj-lt"/>
                <a:ea typeface="+mj-ea"/>
                <a:cs typeface="+mj-cs"/>
              </a:rPr>
              <a:t>”</a:t>
            </a:r>
          </a:p>
        </p:txBody>
      </p:sp>
      <p:pic>
        <p:nvPicPr>
          <p:cNvPr id="7170" name="Picture 2" descr="http://static1.teinteresa.es/bbtfile/3001_20150404lHczX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3912" y="2748728"/>
            <a:ext cx="5181208" cy="32321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1"/>
          <p:cNvPicPr>
            <a:picLocks noChangeAspect="1"/>
          </p:cNvPicPr>
          <p:nvPr/>
        </p:nvPicPr>
        <p:blipFill>
          <a:blip r:embed="rId5" cstate="print">
            <a:extLst>
              <a:ext uri="{28A0092B-C50C-407E-A947-70E740481C1C}">
                <a14:useLocalDpi xmlns:a14="http://schemas.microsoft.com/office/drawing/2010/main" val="0"/>
              </a:ext>
            </a:extLst>
          </a:blip>
          <a:srcRect l="21651" t="8145" r="24013" b="4556"/>
          <a:stretch>
            <a:fillRect/>
          </a:stretch>
        </p:blipFill>
        <p:spPr bwMode="auto">
          <a:xfrm>
            <a:off x="6312025" y="1502976"/>
            <a:ext cx="4173095" cy="392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2063552" y="4581128"/>
            <a:ext cx="2952328" cy="1477328"/>
          </a:xfrm>
          <a:prstGeom prst="rect">
            <a:avLst/>
          </a:prstGeom>
          <a:noFill/>
        </p:spPr>
        <p:txBody>
          <a:bodyPr wrap="square" rtlCol="0">
            <a:spAutoFit/>
          </a:bodyPr>
          <a:lstStyle/>
          <a:p>
            <a:r>
              <a:rPr lang="el-GR" dirty="0"/>
              <a:t>α-</a:t>
            </a:r>
            <a:r>
              <a:rPr lang="es-ES" dirty="0" err="1"/>
              <a:t>Pyrrolidinovalerofenona</a:t>
            </a:r>
            <a:r>
              <a:rPr lang="es-ES" dirty="0"/>
              <a:t>. Patentada por una compañía alemana en 1967.</a:t>
            </a:r>
          </a:p>
        </p:txBody>
      </p:sp>
    </p:spTree>
    <p:extLst>
      <p:ext uri="{BB962C8B-B14F-4D97-AF65-F5344CB8AC3E}">
        <p14:creationId xmlns:p14="http://schemas.microsoft.com/office/powerpoint/2010/main" val="251280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84"/>
            <a:ext cx="10972800" cy="1143000"/>
          </a:xfrm>
        </p:spPr>
        <p:txBody>
          <a:bodyPr>
            <a:normAutofit/>
          </a:bodyPr>
          <a:lstStyle/>
          <a:p>
            <a:r>
              <a:rPr lang="es-ES" dirty="0"/>
              <a:t>Difusión de las NPS</a:t>
            </a:r>
            <a:endParaRPr lang="ca-ES" dirty="0"/>
          </a:p>
        </p:txBody>
      </p:sp>
      <p:sp>
        <p:nvSpPr>
          <p:cNvPr id="3" name="Marcador de contenido 2"/>
          <p:cNvSpPr>
            <a:spLocks noGrp="1"/>
          </p:cNvSpPr>
          <p:nvPr>
            <p:ph idx="1"/>
          </p:nvPr>
        </p:nvSpPr>
        <p:spPr>
          <a:xfrm>
            <a:off x="609600" y="1124744"/>
            <a:ext cx="10972800" cy="3845024"/>
          </a:xfrm>
        </p:spPr>
        <p:style>
          <a:lnRef idx="2">
            <a:schemeClr val="dk1"/>
          </a:lnRef>
          <a:fillRef idx="1">
            <a:schemeClr val="lt1"/>
          </a:fillRef>
          <a:effectRef idx="0">
            <a:schemeClr val="dk1"/>
          </a:effectRef>
          <a:fontRef idx="minor">
            <a:schemeClr val="dk1"/>
          </a:fontRef>
        </p:style>
        <p:txBody>
          <a:bodyPr>
            <a:normAutofit lnSpcReduction="10000"/>
          </a:bodyPr>
          <a:lstStyle/>
          <a:p>
            <a:r>
              <a:rPr lang="es-ES" sz="2200" dirty="0"/>
              <a:t>La "amenaza para la Salud Pública" es ahora tanto mayor cuanto mayor es la difusión de las NPS en otros colectivos. En especial:</a:t>
            </a:r>
            <a:br>
              <a:rPr lang="es-ES" sz="2200" dirty="0"/>
            </a:br>
            <a:r>
              <a:rPr lang="es-ES" sz="2200" dirty="0"/>
              <a:t>- </a:t>
            </a:r>
            <a:r>
              <a:rPr lang="es-ES" sz="2200" b="1" dirty="0"/>
              <a:t>Inyectores </a:t>
            </a:r>
            <a:r>
              <a:rPr lang="es-ES" sz="2200" dirty="0"/>
              <a:t>(</a:t>
            </a:r>
            <a:r>
              <a:rPr lang="es-ES" sz="2200" dirty="0" err="1"/>
              <a:t>catinonas</a:t>
            </a:r>
            <a:r>
              <a:rPr lang="es-ES" sz="2200" dirty="0"/>
              <a:t> sintéticas en el Este europeo, principalmente). El EMCDDA ha hecho énfasis en este tema en sus publicaciones recientes. Aquí también entrarían los nuevos opiáceos que están causando estragos sobre todo en EEUU pero también en algunos países europeos</a:t>
            </a:r>
            <a:r>
              <a:rPr lang="es-ES" sz="2200" dirty="0" smtClean="0"/>
              <a:t>.</a:t>
            </a:r>
          </a:p>
          <a:p>
            <a:r>
              <a:rPr lang="es-ES" sz="2200" b="1" dirty="0" smtClean="0"/>
              <a:t>Colectivos profesionales </a:t>
            </a:r>
            <a:r>
              <a:rPr lang="es-ES" sz="2200" dirty="0" smtClean="0"/>
              <a:t>sujetos a control de consumo drogas (militares </a:t>
            </a:r>
            <a:r>
              <a:rPr lang="es-ES" sz="2200" dirty="0" err="1" smtClean="0"/>
              <a:t>nosteamericanos</a:t>
            </a:r>
            <a:r>
              <a:rPr lang="es-ES" sz="2200" dirty="0" smtClean="0"/>
              <a:t>)</a:t>
            </a:r>
            <a:endParaRPr lang="es-ES" sz="2200" dirty="0"/>
          </a:p>
          <a:p>
            <a:r>
              <a:rPr lang="es-ES" sz="2200" dirty="0"/>
              <a:t>- </a:t>
            </a:r>
            <a:r>
              <a:rPr lang="es-ES" sz="2200" b="1" dirty="0"/>
              <a:t>Población penitenciaria</a:t>
            </a:r>
            <a:r>
              <a:rPr lang="es-ES" sz="2200" dirty="0"/>
              <a:t> (hay informes que vienen sobre todo de los medios británicos.). Sobre todo, </a:t>
            </a:r>
            <a:r>
              <a:rPr lang="es-ES" sz="2200" dirty="0" err="1"/>
              <a:t>cannabinoides</a:t>
            </a:r>
            <a:r>
              <a:rPr lang="es-ES" sz="2200" dirty="0"/>
              <a:t> sintéticos.</a:t>
            </a:r>
          </a:p>
          <a:p>
            <a:r>
              <a:rPr lang="es-ES" sz="2200" dirty="0"/>
              <a:t>- </a:t>
            </a:r>
            <a:r>
              <a:rPr lang="es-ES" sz="2200" b="1" dirty="0"/>
              <a:t>Personas sin hogar</a:t>
            </a:r>
            <a:r>
              <a:rPr lang="es-ES" sz="2200" dirty="0"/>
              <a:t>. También </a:t>
            </a:r>
            <a:r>
              <a:rPr lang="es-ES" sz="2200" dirty="0" err="1"/>
              <a:t>cannabinoides</a:t>
            </a:r>
            <a:r>
              <a:rPr lang="es-ES" sz="2200" dirty="0"/>
              <a:t> sintéticos.</a:t>
            </a:r>
          </a:p>
          <a:p>
            <a:endParaRPr lang="ca-ES" dirty="0"/>
          </a:p>
        </p:txBody>
      </p:sp>
      <p:sp>
        <p:nvSpPr>
          <p:cNvPr id="4" name="12 CuadroTexto"/>
          <p:cNvSpPr txBox="1"/>
          <p:nvPr/>
        </p:nvSpPr>
        <p:spPr>
          <a:xfrm>
            <a:off x="815413" y="5487616"/>
            <a:ext cx="6909264" cy="461665"/>
          </a:xfrm>
          <a:prstGeom prst="rect">
            <a:avLst/>
          </a:prstGeom>
          <a:noFill/>
        </p:spPr>
        <p:txBody>
          <a:bodyPr wrap="none" rtlCol="0">
            <a:spAutoFit/>
          </a:bodyPr>
          <a:lstStyle/>
          <a:p>
            <a:r>
              <a:rPr lang="es-ES" sz="2400" b="1" dirty="0">
                <a:latin typeface="Arial" pitchFamily="34" charset="0"/>
                <a:cs typeface="Arial" pitchFamily="34" charset="0"/>
              </a:rPr>
              <a:t>Reto</a:t>
            </a:r>
            <a:r>
              <a:rPr lang="es-ES" sz="2400" dirty="0">
                <a:latin typeface="Arial" pitchFamily="34" charset="0"/>
                <a:cs typeface="Arial" pitchFamily="34" charset="0"/>
              </a:rPr>
              <a:t>: más allá de lo recreativo – Otros colectivos</a:t>
            </a:r>
          </a:p>
        </p:txBody>
      </p:sp>
    </p:spTree>
    <p:extLst>
      <p:ext uri="{BB962C8B-B14F-4D97-AF65-F5344CB8AC3E}">
        <p14:creationId xmlns:p14="http://schemas.microsoft.com/office/powerpoint/2010/main" val="909167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44450"/>
            <a:ext cx="11760200" cy="1143000"/>
          </a:xfrm>
        </p:spPr>
        <p:txBody>
          <a:bodyPr>
            <a:normAutofit/>
          </a:bodyPr>
          <a:lstStyle/>
          <a:p>
            <a:pPr algn="l" fontAlgn="auto">
              <a:lnSpc>
                <a:spcPct val="90000"/>
              </a:lnSpc>
              <a:spcBef>
                <a:spcPct val="50000"/>
              </a:spcBef>
              <a:spcAft>
                <a:spcPts val="0"/>
              </a:spcAft>
              <a:defRPr/>
            </a:pPr>
            <a:r>
              <a:rPr lang="es-ES" altLang="ja-JP" sz="2600" b="1" dirty="0" smtClean="0">
                <a:solidFill>
                  <a:schemeClr val="accent2"/>
                </a:solidFill>
                <a:latin typeface="Arial" pitchFamily="34" charset="0"/>
                <a:ea typeface="+mn-ea"/>
                <a:cs typeface="Arial" pitchFamily="34" charset="0"/>
              </a:rPr>
              <a:t>¿QUÉ DETECTAMOS EN ENERGY CONTROL - ABD?</a:t>
            </a:r>
            <a:endParaRPr lang="es-ES" altLang="ja-JP" sz="2600" b="1" dirty="0">
              <a:solidFill>
                <a:schemeClr val="accent2"/>
              </a:solidFill>
              <a:latin typeface="Arial" pitchFamily="34" charset="0"/>
              <a:ea typeface="+mn-ea"/>
              <a:cs typeface="Arial" pitchFamily="34" charset="0"/>
            </a:endParaRPr>
          </a:p>
        </p:txBody>
      </p:sp>
      <p:pic>
        <p:nvPicPr>
          <p:cNvPr id="4" name="Picture 4" descr="D:\Mis documentos\ENERGY CONTROL\Copia seguridad PEN DRIVE\COORDINACIÓ\ANALISIS\LH Injectors\recogida montjuich.jpg"/>
          <p:cNvPicPr>
            <a:picLocks noChangeAspect="1" noChangeArrowheads="1"/>
          </p:cNvPicPr>
          <p:nvPr/>
        </p:nvPicPr>
        <p:blipFill>
          <a:blip r:embed="rId2" cstate="print"/>
          <a:srcRect/>
          <a:stretch>
            <a:fillRect/>
          </a:stretch>
        </p:blipFill>
        <p:spPr bwMode="auto">
          <a:xfrm>
            <a:off x="143339" y="1203176"/>
            <a:ext cx="3846628" cy="5106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0180" name="4 CuadroTexto"/>
          <p:cNvSpPr txBox="1">
            <a:spLocks noChangeArrowheads="1"/>
          </p:cNvSpPr>
          <p:nvPr/>
        </p:nvSpPr>
        <p:spPr bwMode="auto">
          <a:xfrm>
            <a:off x="4271434" y="1341439"/>
            <a:ext cx="7586133" cy="1477328"/>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just"/>
            <a:r>
              <a:rPr lang="es-ES" i="1" dirty="0">
                <a:solidFill>
                  <a:schemeClr val="bg1"/>
                </a:solidFill>
                <a:latin typeface="Arial" pitchFamily="34" charset="0"/>
                <a:cs typeface="Arial" pitchFamily="34" charset="0"/>
              </a:rPr>
              <a:t>Algunos países también notifican la administración por vía parenteral de </a:t>
            </a:r>
            <a:r>
              <a:rPr lang="es-ES" i="1" dirty="0" err="1">
                <a:solidFill>
                  <a:schemeClr val="bg1"/>
                </a:solidFill>
                <a:latin typeface="Arial" pitchFamily="34" charset="0"/>
                <a:cs typeface="Arial" pitchFamily="34" charset="0"/>
              </a:rPr>
              <a:t>mefedrona</a:t>
            </a:r>
            <a:r>
              <a:rPr lang="es-ES" i="1" dirty="0">
                <a:solidFill>
                  <a:schemeClr val="bg1"/>
                </a:solidFill>
                <a:latin typeface="Arial" pitchFamily="34" charset="0"/>
                <a:cs typeface="Arial" pitchFamily="34" charset="0"/>
              </a:rPr>
              <a:t>, MDPV y otras </a:t>
            </a:r>
            <a:r>
              <a:rPr lang="es-ES" i="1" dirty="0" err="1">
                <a:solidFill>
                  <a:schemeClr val="bg1"/>
                </a:solidFill>
                <a:latin typeface="Arial" pitchFamily="34" charset="0"/>
                <a:cs typeface="Arial" pitchFamily="34" charset="0"/>
              </a:rPr>
              <a:t>catinonas</a:t>
            </a:r>
            <a:r>
              <a:rPr lang="es-ES" i="1" dirty="0">
                <a:solidFill>
                  <a:schemeClr val="bg1"/>
                </a:solidFill>
                <a:latin typeface="Arial" pitchFamily="34" charset="0"/>
                <a:cs typeface="Arial" pitchFamily="34" charset="0"/>
              </a:rPr>
              <a:t> sintéticas entre los grupos de consumidores problemáticos y los que están en tratamiento por drogodependencia (Hungría, Austria, Rumanía, Reino Unido). </a:t>
            </a:r>
            <a:r>
              <a:rPr lang="es-ES" dirty="0">
                <a:solidFill>
                  <a:schemeClr val="bg1"/>
                </a:solidFill>
                <a:latin typeface="Arial" pitchFamily="34" charset="0"/>
                <a:cs typeface="Arial" pitchFamily="34" charset="0"/>
              </a:rPr>
              <a:t>OEDT, 2013</a:t>
            </a:r>
          </a:p>
        </p:txBody>
      </p:sp>
      <p:pic>
        <p:nvPicPr>
          <p:cNvPr id="89090" name="Picture 2" descr="El local havia aixecat les sospites dels veïns / Ana Inés Falcone "/>
          <p:cNvPicPr>
            <a:picLocks noChangeAspect="1" noChangeArrowheads="1"/>
          </p:cNvPicPr>
          <p:nvPr/>
        </p:nvPicPr>
        <p:blipFill>
          <a:blip r:embed="rId3" cstate="print"/>
          <a:srcRect/>
          <a:stretch>
            <a:fillRect/>
          </a:stretch>
        </p:blipFill>
        <p:spPr bwMode="auto">
          <a:xfrm>
            <a:off x="7435519" y="2996952"/>
            <a:ext cx="4229100" cy="3333750"/>
          </a:xfrm>
          <a:prstGeom prst="ellipse">
            <a:avLst/>
          </a:prstGeom>
          <a:ln>
            <a:noFill/>
          </a:ln>
          <a:effectLst>
            <a:softEdge rad="112500"/>
          </a:effectLst>
        </p:spPr>
      </p:pic>
      <p:sp>
        <p:nvSpPr>
          <p:cNvPr id="6" name="QuadreDeText 5"/>
          <p:cNvSpPr txBox="1"/>
          <p:nvPr/>
        </p:nvSpPr>
        <p:spPr>
          <a:xfrm>
            <a:off x="4271797" y="5085184"/>
            <a:ext cx="3264363" cy="523220"/>
          </a:xfrm>
          <a:prstGeom prst="rect">
            <a:avLst/>
          </a:prstGeom>
          <a:noFill/>
        </p:spPr>
        <p:txBody>
          <a:bodyPr wrap="square" rtlCol="0">
            <a:spAutoFit/>
          </a:bodyPr>
          <a:lstStyle/>
          <a:p>
            <a:r>
              <a:rPr lang="ca-ES" sz="2800" dirty="0" smtClean="0">
                <a:solidFill>
                  <a:schemeClr val="bg2">
                    <a:lumMod val="10000"/>
                  </a:schemeClr>
                </a:solidFill>
              </a:rPr>
              <a:t>Barcelona 2013</a:t>
            </a:r>
            <a:endParaRPr lang="es-ES"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1-NGcrjfkV0l37iQH2uyYjEw.jpeg"/>
          <p:cNvPicPr>
            <a:picLocks noChangeAspect="1"/>
          </p:cNvPicPr>
          <p:nvPr/>
        </p:nvPicPr>
        <p:blipFill>
          <a:blip r:embed="rId3" cstate="print"/>
          <a:srcRect l="15227" r="30315" b="38156"/>
          <a:stretch>
            <a:fillRect/>
          </a:stretch>
        </p:blipFill>
        <p:spPr>
          <a:xfrm>
            <a:off x="0" y="-72307"/>
            <a:ext cx="12192000" cy="6930307"/>
          </a:xfrm>
          <a:prstGeom prst="rect">
            <a:avLst/>
          </a:prstGeom>
          <a:noFill/>
          <a:ln>
            <a:noFill/>
          </a:ln>
        </p:spPr>
      </p:pic>
      <p:pic>
        <p:nvPicPr>
          <p:cNvPr id="3" name="2 Imagen" descr="energy control_verde.jpg"/>
          <p:cNvPicPr>
            <a:picLocks noChangeAspect="1"/>
          </p:cNvPicPr>
          <p:nvPr/>
        </p:nvPicPr>
        <p:blipFill>
          <a:blip r:embed="rId4" cstate="print"/>
          <a:stretch>
            <a:fillRect/>
          </a:stretch>
        </p:blipFill>
        <p:spPr>
          <a:xfrm>
            <a:off x="143340" y="116632"/>
            <a:ext cx="638625" cy="476672"/>
          </a:xfrm>
          <a:prstGeom prst="rect">
            <a:avLst/>
          </a:prstGeom>
        </p:spPr>
      </p:pic>
      <p:sp>
        <p:nvSpPr>
          <p:cNvPr id="5" name="3 Marcador de número de diapositiva"/>
          <p:cNvSpPr>
            <a:spLocks noGrp="1"/>
          </p:cNvSpPr>
          <p:nvPr>
            <p:ph type="sldNum" sz="quarter" idx="12"/>
          </p:nvPr>
        </p:nvSpPr>
        <p:spPr>
          <a:xfrm>
            <a:off x="9299872" y="6448252"/>
            <a:ext cx="2844800" cy="365125"/>
          </a:xfrm>
        </p:spPr>
        <p:txBody>
          <a:bodyPr/>
          <a:lstStyle/>
          <a:p>
            <a:fld id="{E25B6601-4B20-4ABD-BF8F-963BD9042C33}" type="slidenum">
              <a:rPr lang="es-ES" smtClean="0"/>
              <a:pPr/>
              <a:t>54</a:t>
            </a:fld>
            <a:endParaRPr lang="es-ES" dirty="0"/>
          </a:p>
        </p:txBody>
      </p:sp>
      <p:sp>
        <p:nvSpPr>
          <p:cNvPr id="13" name="12 CuadroTexto"/>
          <p:cNvSpPr txBox="1"/>
          <p:nvPr/>
        </p:nvSpPr>
        <p:spPr>
          <a:xfrm>
            <a:off x="1103446" y="6021289"/>
            <a:ext cx="7269939" cy="461665"/>
          </a:xfrm>
          <a:prstGeom prst="rect">
            <a:avLst/>
          </a:prstGeom>
          <a:noFill/>
        </p:spPr>
        <p:txBody>
          <a:bodyPr wrap="none" rtlCol="0">
            <a:spAutoFit/>
          </a:bodyPr>
          <a:lstStyle/>
          <a:p>
            <a:r>
              <a:rPr lang="es-ES" sz="2400" b="1" dirty="0">
                <a:latin typeface="Arial" pitchFamily="34" charset="0"/>
                <a:cs typeface="Arial" pitchFamily="34" charset="0"/>
              </a:rPr>
              <a:t>Reto</a:t>
            </a:r>
            <a:r>
              <a:rPr lang="es-ES" sz="2400" dirty="0">
                <a:latin typeface="Arial" pitchFamily="34" charset="0"/>
                <a:cs typeface="Arial" pitchFamily="34" charset="0"/>
              </a:rPr>
              <a:t>: más allá de lo recreativo – NPS en inyectores</a:t>
            </a:r>
          </a:p>
        </p:txBody>
      </p:sp>
      <p:pic>
        <p:nvPicPr>
          <p:cNvPr id="4" name="3 Imagen" descr="ABD_color SENSE MARGE.jpg"/>
          <p:cNvPicPr>
            <a:picLocks noChangeAspect="1"/>
          </p:cNvPicPr>
          <p:nvPr/>
        </p:nvPicPr>
        <p:blipFill>
          <a:blip r:embed="rId5" cstate="print"/>
          <a:stretch>
            <a:fillRect/>
          </a:stretch>
        </p:blipFill>
        <p:spPr>
          <a:xfrm>
            <a:off x="11514090" y="260648"/>
            <a:ext cx="677911" cy="936104"/>
          </a:xfrm>
          <a:prstGeom prst="rect">
            <a:avLst/>
          </a:prstGeom>
        </p:spPr>
      </p:pic>
      <p:pic>
        <p:nvPicPr>
          <p:cNvPr id="7" name="6 Imagen" descr="Archivo 19-4-16 7 34 24.jpeg"/>
          <p:cNvPicPr>
            <a:picLocks noChangeAspect="1"/>
          </p:cNvPicPr>
          <p:nvPr/>
        </p:nvPicPr>
        <p:blipFill>
          <a:blip r:embed="rId6" cstate="print"/>
          <a:stretch>
            <a:fillRect/>
          </a:stretch>
        </p:blipFill>
        <p:spPr>
          <a:xfrm>
            <a:off x="1103446" y="404664"/>
            <a:ext cx="9925193" cy="559322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xmlns="" id="{4BBD8DF5-62D1-4366-BE5B-12218CECAEC0}"/>
              </a:ext>
            </a:extLst>
          </p:cNvPr>
          <p:cNvSpPr txBox="1"/>
          <p:nvPr/>
        </p:nvSpPr>
        <p:spPr>
          <a:xfrm>
            <a:off x="755650" y="914400"/>
            <a:ext cx="10287000" cy="5940088"/>
          </a:xfrm>
          <a:prstGeom prst="rect">
            <a:avLst/>
          </a:prstGeom>
          <a:noFill/>
        </p:spPr>
        <p:txBody>
          <a:bodyPr wrap="square" rtlCol="0">
            <a:spAutoFit/>
          </a:bodyPr>
          <a:lstStyle/>
          <a:p>
            <a:pPr marL="457200" indent="-457200" algn="just">
              <a:spcBef>
                <a:spcPts val="600"/>
              </a:spcBef>
              <a:buFont typeface="Arial" pitchFamily="34" charset="0"/>
              <a:buChar char="•"/>
            </a:pPr>
            <a:r>
              <a:rPr lang="es-ES" sz="2200" dirty="0" smtClean="0"/>
              <a:t>Aparición en el mercado de un Nº ilimitado de nuevas sustancias.</a:t>
            </a:r>
          </a:p>
          <a:p>
            <a:pPr marL="457200" indent="-457200" algn="just">
              <a:spcBef>
                <a:spcPts val="600"/>
              </a:spcBef>
              <a:buFont typeface="Arial" pitchFamily="34" charset="0"/>
              <a:buChar char="•"/>
            </a:pPr>
            <a:r>
              <a:rPr lang="es-ES" sz="2200" dirty="0" smtClean="0"/>
              <a:t>Necesidades de monitorización y seguimiento del fenómeno.</a:t>
            </a:r>
          </a:p>
          <a:p>
            <a:pPr marL="457200" indent="-457200" algn="just">
              <a:spcBef>
                <a:spcPts val="600"/>
              </a:spcBef>
              <a:buFont typeface="Arial" pitchFamily="34" charset="0"/>
              <a:buChar char="•"/>
            </a:pPr>
            <a:r>
              <a:rPr lang="es-ES" sz="2200" dirty="0" smtClean="0"/>
              <a:t>Las </a:t>
            </a:r>
            <a:r>
              <a:rPr lang="es-ES" sz="2200" dirty="0"/>
              <a:t>nuevas sustancias psicoactivas han marcado un hito, no sólo para la política de drogas, sino también para la reducción de daños</a:t>
            </a:r>
            <a:r>
              <a:rPr lang="es-ES" sz="2200" dirty="0" smtClean="0"/>
              <a:t>. (adulteración, desconocimiento y dificultad de gestión de los riesgos por parte de los consumidores.)</a:t>
            </a:r>
          </a:p>
          <a:p>
            <a:pPr marL="457200" indent="-457200" algn="just">
              <a:spcBef>
                <a:spcPts val="600"/>
              </a:spcBef>
              <a:buFont typeface="Arial" pitchFamily="34" charset="0"/>
              <a:buChar char="•"/>
            </a:pPr>
            <a:r>
              <a:rPr lang="es-ES" sz="2200" dirty="0" smtClean="0"/>
              <a:t>El modelo de fiscalización de sustancias en Jaque.</a:t>
            </a:r>
            <a:endParaRPr lang="ca-ES" sz="2200" dirty="0" smtClean="0"/>
          </a:p>
          <a:p>
            <a:pPr marL="457200" indent="-457200" algn="just">
              <a:spcBef>
                <a:spcPts val="600"/>
              </a:spcBef>
              <a:buFont typeface="Arial" pitchFamily="34" charset="0"/>
              <a:buChar char="•"/>
            </a:pPr>
            <a:r>
              <a:rPr lang="es-ES" sz="2200" dirty="0" smtClean="0"/>
              <a:t>Diferentes </a:t>
            </a:r>
            <a:r>
              <a:rPr lang="es-ES" sz="2200" dirty="0"/>
              <a:t>niveles de prevalencia de uso de NPS en diferentes países </a:t>
            </a:r>
            <a:r>
              <a:rPr lang="es-ES" sz="2200" dirty="0" smtClean="0"/>
              <a:t>europeos.</a:t>
            </a:r>
            <a:endParaRPr lang="ca-ES" sz="2200" dirty="0" smtClean="0"/>
          </a:p>
          <a:p>
            <a:pPr marL="457200" indent="-457200" algn="just">
              <a:spcBef>
                <a:spcPts val="600"/>
              </a:spcBef>
              <a:buFont typeface="Arial" pitchFamily="34" charset="0"/>
              <a:buChar char="•"/>
            </a:pPr>
            <a:r>
              <a:rPr lang="es-ES" sz="2200" dirty="0" smtClean="0"/>
              <a:t>Hay </a:t>
            </a:r>
            <a:r>
              <a:rPr lang="es-ES" sz="2200" dirty="0"/>
              <a:t>varios grupos para los cuales el NPS puede plantear mayores riesgos: los participantes en la vida nocturna, los hombres que tienen relaciones sexuales con hombres (HSH) Los jóvenes y las personas que se inyectan </a:t>
            </a:r>
            <a:r>
              <a:rPr lang="es-ES" sz="2200" dirty="0" smtClean="0"/>
              <a:t>drogas.</a:t>
            </a:r>
            <a:endParaRPr lang="ca-ES" sz="2200" dirty="0" smtClean="0"/>
          </a:p>
          <a:p>
            <a:pPr marL="457200" indent="-457200" algn="just">
              <a:spcBef>
                <a:spcPts val="600"/>
              </a:spcBef>
              <a:buFont typeface="Arial" pitchFamily="34" charset="0"/>
              <a:buChar char="•"/>
            </a:pPr>
            <a:r>
              <a:rPr lang="es-ES" sz="2200" dirty="0" smtClean="0"/>
              <a:t>El </a:t>
            </a:r>
            <a:r>
              <a:rPr lang="es-ES" sz="2200" dirty="0"/>
              <a:t>uso de NPS puede describirse como un uso recreativo de drogas, aunque a veces puede ser No intencional (adulteración).</a:t>
            </a:r>
            <a:endParaRPr lang="ca-ES" sz="2200" dirty="0"/>
          </a:p>
          <a:p>
            <a:pPr>
              <a:buFont typeface="Arial" pitchFamily="34" charset="0"/>
              <a:buChar char="•"/>
            </a:pPr>
            <a:endParaRPr lang="ca-ES" sz="2000" dirty="0"/>
          </a:p>
        </p:txBody>
      </p:sp>
      <p:sp>
        <p:nvSpPr>
          <p:cNvPr id="4" name="Títol 1">
            <a:extLst>
              <a:ext uri="{FF2B5EF4-FFF2-40B4-BE49-F238E27FC236}">
                <a16:creationId xmlns:a16="http://schemas.microsoft.com/office/drawing/2014/main" xmlns="" id="{2EFFB09A-0B31-4E66-8741-F2E5B921142E}"/>
              </a:ext>
            </a:extLst>
          </p:cNvPr>
          <p:cNvSpPr txBox="1">
            <a:spLocks/>
          </p:cNvSpPr>
          <p:nvPr/>
        </p:nvSpPr>
        <p:spPr>
          <a:xfrm>
            <a:off x="1981200" y="116632"/>
            <a:ext cx="8229600" cy="634082"/>
          </a:xfrm>
          <a:prstGeom prst="rect">
            <a:avLst/>
          </a:prstGeom>
        </p:spPr>
        <p:txBody>
          <a:bodyPr>
            <a:normAutofit fontScale="975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altLang="ja-JP" sz="3600" b="1" dirty="0">
                <a:solidFill>
                  <a:schemeClr val="accent2"/>
                </a:solidFill>
              </a:rPr>
              <a:t>Conclusiones y desafíos</a:t>
            </a:r>
            <a:endParaRPr lang="es-ES" sz="3600" b="1" dirty="0">
              <a:solidFill>
                <a:schemeClr val="accent2"/>
              </a:solidFill>
            </a:endParaRPr>
          </a:p>
        </p:txBody>
      </p:sp>
    </p:spTree>
    <p:extLst>
      <p:ext uri="{BB962C8B-B14F-4D97-AF65-F5344CB8AC3E}">
        <p14:creationId xmlns:p14="http://schemas.microsoft.com/office/powerpoint/2010/main" val="27286127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2">
            <a:extLst>
              <a:ext uri="{FF2B5EF4-FFF2-40B4-BE49-F238E27FC236}">
                <a16:creationId xmlns:a16="http://schemas.microsoft.com/office/drawing/2014/main" xmlns="" id="{2FC52C44-8BE7-4693-950F-972696BB6C3D}"/>
              </a:ext>
            </a:extLst>
          </p:cNvPr>
          <p:cNvSpPr txBox="1"/>
          <p:nvPr/>
        </p:nvSpPr>
        <p:spPr>
          <a:xfrm>
            <a:off x="831850" y="1390650"/>
            <a:ext cx="10299700" cy="3754874"/>
          </a:xfrm>
          <a:prstGeom prst="rect">
            <a:avLst/>
          </a:prstGeom>
          <a:noFill/>
        </p:spPr>
        <p:txBody>
          <a:bodyPr wrap="square" rtlCol="0">
            <a:spAutoFit/>
          </a:bodyPr>
          <a:lstStyle/>
          <a:p>
            <a:r>
              <a:rPr lang="es-ES" sz="2200" dirty="0"/>
              <a:t>Desafíos más importantes </a:t>
            </a:r>
            <a:endParaRPr lang="ca-ES" sz="2200" dirty="0"/>
          </a:p>
          <a:p>
            <a:pPr marL="285750" indent="-285750">
              <a:buFont typeface="Arial" panose="020B0604020202020204" pitchFamily="34" charset="0"/>
              <a:buChar char="•"/>
            </a:pPr>
            <a:r>
              <a:rPr lang="es-ES" sz="2200" dirty="0"/>
              <a:t>La identificación de nuevos compuestos, </a:t>
            </a:r>
            <a:endParaRPr lang="ca-ES" sz="2200" dirty="0"/>
          </a:p>
          <a:p>
            <a:pPr marL="285750" indent="-285750">
              <a:buFont typeface="Arial" panose="020B0604020202020204" pitchFamily="34" charset="0"/>
              <a:buChar char="•"/>
            </a:pPr>
            <a:r>
              <a:rPr lang="es-ES" sz="2200" dirty="0"/>
              <a:t>La falta de conocimiento científico sobre sus riesgos, </a:t>
            </a:r>
            <a:endParaRPr lang="ca-ES" sz="2200" dirty="0"/>
          </a:p>
          <a:p>
            <a:pPr marL="285750" indent="-285750">
              <a:buFont typeface="Arial" panose="020B0604020202020204" pitchFamily="34" charset="0"/>
              <a:buChar char="•"/>
            </a:pPr>
            <a:r>
              <a:rPr lang="es-ES" sz="2200" dirty="0"/>
              <a:t>El dinamismo del mercado de NPS alimentado a menudo por prohibiciones, </a:t>
            </a:r>
            <a:endParaRPr lang="ca-ES" sz="2200" dirty="0"/>
          </a:p>
          <a:p>
            <a:pPr marL="285750" indent="-285750">
              <a:buFont typeface="Arial" panose="020B0604020202020204" pitchFamily="34" charset="0"/>
              <a:buChar char="•"/>
            </a:pPr>
            <a:r>
              <a:rPr lang="es-ES" sz="2200" dirty="0"/>
              <a:t>El uso de estas NPS como adulterantes de las sustancias tradicionales controladas </a:t>
            </a:r>
            <a:endParaRPr lang="ca-ES" sz="2200" dirty="0"/>
          </a:p>
          <a:p>
            <a:pPr marL="285750" indent="-285750">
              <a:buFont typeface="Arial" panose="020B0604020202020204" pitchFamily="34" charset="0"/>
              <a:buChar char="•"/>
            </a:pPr>
            <a:r>
              <a:rPr lang="es-ES" sz="2200" dirty="0"/>
              <a:t>El papel de los medios de comunicación para crear pánicos morales que estigmatizan a los usuarios de drogas y, a veces, despiertan el interés de los consumidores potenciales.</a:t>
            </a:r>
            <a:endParaRPr lang="ca-ES" sz="2200" dirty="0"/>
          </a:p>
          <a:p>
            <a:endParaRPr lang="ca-ES" dirty="0"/>
          </a:p>
        </p:txBody>
      </p:sp>
      <p:sp>
        <p:nvSpPr>
          <p:cNvPr id="3" name="Títol 1">
            <a:extLst>
              <a:ext uri="{FF2B5EF4-FFF2-40B4-BE49-F238E27FC236}">
                <a16:creationId xmlns:a16="http://schemas.microsoft.com/office/drawing/2014/main" xmlns="" id="{2EFFB09A-0B31-4E66-8741-F2E5B921142E}"/>
              </a:ext>
            </a:extLst>
          </p:cNvPr>
          <p:cNvSpPr txBox="1">
            <a:spLocks/>
          </p:cNvSpPr>
          <p:nvPr/>
        </p:nvSpPr>
        <p:spPr>
          <a:xfrm>
            <a:off x="1981200" y="116632"/>
            <a:ext cx="8229600" cy="634082"/>
          </a:xfrm>
          <a:prstGeom prst="rect">
            <a:avLst/>
          </a:prstGeom>
        </p:spPr>
        <p:txBody>
          <a:bodyPr>
            <a:normAutofit fontScale="975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altLang="ja-JP" sz="3600" b="1" dirty="0">
                <a:solidFill>
                  <a:schemeClr val="accent2"/>
                </a:solidFill>
              </a:rPr>
              <a:t>Conclusiones y desafíos</a:t>
            </a:r>
            <a:endParaRPr lang="es-ES" sz="3600" b="1" dirty="0">
              <a:solidFill>
                <a:schemeClr val="accent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00400" y="1701800"/>
            <a:ext cx="6045200" cy="2062103"/>
          </a:xfrm>
          <a:prstGeom prst="rect">
            <a:avLst/>
          </a:prstGeom>
          <a:noFill/>
        </p:spPr>
        <p:txBody>
          <a:bodyPr wrap="square" rtlCol="0">
            <a:spAutoFit/>
          </a:bodyPr>
          <a:lstStyle/>
          <a:p>
            <a:r>
              <a:rPr lang="es-ES" sz="3200" dirty="0"/>
              <a:t>3. Cannabis. Avance en el debate y  propuestas de regulación</a:t>
            </a:r>
          </a:p>
          <a:p>
            <a:endParaRPr lang="es-ES" sz="3200" dirty="0"/>
          </a:p>
        </p:txBody>
      </p:sp>
    </p:spTree>
    <p:extLst>
      <p:ext uri="{BB962C8B-B14F-4D97-AF65-F5344CB8AC3E}">
        <p14:creationId xmlns:p14="http://schemas.microsoft.com/office/powerpoint/2010/main" val="4130255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609600" y="116632"/>
            <a:ext cx="10972800" cy="936104"/>
          </a:xfrm>
        </p:spPr>
        <p:txBody>
          <a:bodyPr>
            <a:normAutofit/>
          </a:bodyPr>
          <a:lstStyle/>
          <a:p>
            <a:r>
              <a:rPr lang="es-ES" sz="3200" dirty="0"/>
              <a:t>FRACASO DE LAS POLITICAS DE PROHIBICIÓN</a:t>
            </a:r>
          </a:p>
        </p:txBody>
      </p:sp>
      <p:sp>
        <p:nvSpPr>
          <p:cNvPr id="3" name="Contenidor de contingut 2"/>
          <p:cNvSpPr>
            <a:spLocks noGrp="1"/>
          </p:cNvSpPr>
          <p:nvPr>
            <p:ph idx="1"/>
          </p:nvPr>
        </p:nvSpPr>
        <p:spPr>
          <a:xfrm>
            <a:off x="609600" y="1052736"/>
            <a:ext cx="10972800" cy="2731864"/>
          </a:xfrm>
          <a:noFill/>
          <a:ln/>
        </p:spPr>
        <p:style>
          <a:lnRef idx="2">
            <a:schemeClr val="accent1"/>
          </a:lnRef>
          <a:fillRef idx="1">
            <a:schemeClr val="lt1"/>
          </a:fillRef>
          <a:effectRef idx="0">
            <a:schemeClr val="accent1"/>
          </a:effectRef>
          <a:fontRef idx="minor">
            <a:schemeClr val="dk1"/>
          </a:fontRef>
        </p:style>
        <p:txBody>
          <a:bodyPr>
            <a:normAutofit/>
          </a:bodyPr>
          <a:lstStyle/>
          <a:p>
            <a:r>
              <a:rPr lang="es-ES" dirty="0">
                <a:solidFill>
                  <a:schemeClr val="tx1"/>
                </a:solidFill>
                <a:latin typeface="+mj-lt"/>
                <a:cs typeface="Arial" pitchFamily="34" charset="0"/>
              </a:rPr>
              <a:t>Del lado de la oferta: No reducción o eliminación de la disponibilidad de drogas. </a:t>
            </a:r>
          </a:p>
          <a:p>
            <a:pPr lvl="1"/>
            <a:r>
              <a:rPr lang="es-ES" sz="2000" dirty="0">
                <a:solidFill>
                  <a:schemeClr val="tx1"/>
                </a:solidFill>
                <a:latin typeface="+mj-lt"/>
                <a:cs typeface="Arial" pitchFamily="34" charset="0"/>
              </a:rPr>
              <a:t>No disminuye la producción. </a:t>
            </a:r>
          </a:p>
          <a:p>
            <a:pPr lvl="1"/>
            <a:r>
              <a:rPr lang="es-ES" sz="2000" dirty="0">
                <a:solidFill>
                  <a:schemeClr val="tx1"/>
                </a:solidFill>
                <a:latin typeface="+mj-lt"/>
                <a:cs typeface="Arial" pitchFamily="34" charset="0"/>
              </a:rPr>
              <a:t> No incide en el incremento de precios.</a:t>
            </a:r>
          </a:p>
          <a:p>
            <a:r>
              <a:rPr lang="es-ES" dirty="0">
                <a:solidFill>
                  <a:schemeClr val="tx1"/>
                </a:solidFill>
                <a:latin typeface="+mj-lt"/>
                <a:cs typeface="Arial" pitchFamily="34" charset="0"/>
              </a:rPr>
              <a:t>Del lado de la Demanda: No reducción del consumo a pesar de la criminalización y daño penal.</a:t>
            </a:r>
          </a:p>
          <a:p>
            <a:pPr lvl="1"/>
            <a:r>
              <a:rPr lang="es-ES" sz="2000" dirty="0">
                <a:solidFill>
                  <a:schemeClr val="tx1"/>
                </a:solidFill>
                <a:latin typeface="+mj-lt"/>
                <a:cs typeface="Arial" pitchFamily="34" charset="0"/>
              </a:rPr>
              <a:t> No decae o aumenta el consumo por intensidad del enfoque punitivo</a:t>
            </a:r>
          </a:p>
        </p:txBody>
      </p:sp>
      <p:sp>
        <p:nvSpPr>
          <p:cNvPr id="4" name="QuadreDeText 3"/>
          <p:cNvSpPr txBox="1"/>
          <p:nvPr/>
        </p:nvSpPr>
        <p:spPr>
          <a:xfrm>
            <a:off x="335360" y="5517233"/>
            <a:ext cx="11329259" cy="1200329"/>
          </a:xfrm>
          <a:prstGeom prst="rect">
            <a:avLst/>
          </a:prstGeom>
          <a:noFill/>
        </p:spPr>
        <p:txBody>
          <a:bodyPr wrap="square" rtlCol="0">
            <a:spAutoFit/>
          </a:bodyPr>
          <a:lstStyle/>
          <a:p>
            <a:r>
              <a:rPr lang="es-ES" b="1" dirty="0"/>
              <a:t>OMS, 2008 </a:t>
            </a:r>
            <a:r>
              <a:rPr lang="es-ES" dirty="0"/>
              <a:t>“Hacia una visión global del consumo de alcohol, tabaco, cannabis y cocaína: Hallazgos de las encuestas de la OMS sobre salud mental a nivel mundial”</a:t>
            </a:r>
          </a:p>
          <a:p>
            <a:r>
              <a:rPr lang="es-ES" b="1" dirty="0" err="1"/>
              <a:t>Reinarman</a:t>
            </a:r>
            <a:r>
              <a:rPr lang="es-ES" b="1" dirty="0"/>
              <a:t>, C. 2007  </a:t>
            </a:r>
            <a:r>
              <a:rPr lang="es-ES" dirty="0"/>
              <a:t>“Cannabis </a:t>
            </a:r>
            <a:r>
              <a:rPr lang="es-ES" dirty="0" err="1"/>
              <a:t>policies</a:t>
            </a:r>
            <a:r>
              <a:rPr lang="es-ES" dirty="0"/>
              <a:t> and </a:t>
            </a:r>
            <a:r>
              <a:rPr lang="es-ES" dirty="0" err="1"/>
              <a:t>user</a:t>
            </a:r>
            <a:r>
              <a:rPr lang="es-ES" dirty="0"/>
              <a:t> </a:t>
            </a:r>
            <a:r>
              <a:rPr lang="es-ES" dirty="0" err="1"/>
              <a:t>practices</a:t>
            </a:r>
            <a:r>
              <a:rPr lang="es-ES" dirty="0"/>
              <a:t>: </a:t>
            </a:r>
            <a:r>
              <a:rPr lang="es-ES" dirty="0" err="1"/>
              <a:t>Market</a:t>
            </a:r>
            <a:r>
              <a:rPr lang="es-ES" dirty="0"/>
              <a:t> </a:t>
            </a:r>
            <a:r>
              <a:rPr lang="es-ES" dirty="0" err="1"/>
              <a:t>separation</a:t>
            </a:r>
            <a:r>
              <a:rPr lang="es-ES" dirty="0"/>
              <a:t>, </a:t>
            </a:r>
            <a:r>
              <a:rPr lang="es-ES" dirty="0" err="1"/>
              <a:t>price</a:t>
            </a:r>
            <a:r>
              <a:rPr lang="es-ES" dirty="0"/>
              <a:t>, </a:t>
            </a:r>
            <a:r>
              <a:rPr lang="es-ES" dirty="0" err="1"/>
              <a:t>potency</a:t>
            </a:r>
            <a:r>
              <a:rPr lang="es-ES" dirty="0"/>
              <a:t>, and </a:t>
            </a:r>
            <a:r>
              <a:rPr lang="es-ES" dirty="0" err="1"/>
              <a:t>accessibility</a:t>
            </a:r>
            <a:r>
              <a:rPr lang="es-ES" dirty="0"/>
              <a:t> in </a:t>
            </a:r>
            <a:r>
              <a:rPr lang="es-ES" dirty="0" err="1"/>
              <a:t>Amsterdam</a:t>
            </a:r>
            <a:r>
              <a:rPr lang="es-ES" dirty="0"/>
              <a:t> and San Francisco</a:t>
            </a:r>
            <a:r>
              <a:rPr lang="en-US" dirty="0"/>
              <a:t>”</a:t>
            </a:r>
            <a:endParaRPr lang="es-ES" dirty="0"/>
          </a:p>
        </p:txBody>
      </p:sp>
      <p:sp>
        <p:nvSpPr>
          <p:cNvPr id="5" name="4 CuadroTexto"/>
          <p:cNvSpPr txBox="1"/>
          <p:nvPr/>
        </p:nvSpPr>
        <p:spPr>
          <a:xfrm>
            <a:off x="609600" y="4094312"/>
            <a:ext cx="11041227" cy="461665"/>
          </a:xfrm>
          <a:prstGeom prst="rect">
            <a:avLst/>
          </a:prstGeom>
          <a:noFill/>
          <a:ln w="25400">
            <a:solidFill>
              <a:schemeClr val="accent2"/>
            </a:solidFill>
          </a:ln>
        </p:spPr>
        <p:txBody>
          <a:bodyPr wrap="square" rtlCol="0">
            <a:spAutoFit/>
          </a:bodyPr>
          <a:lstStyle/>
          <a:p>
            <a:pPr algn="ctr"/>
            <a:r>
              <a:rPr lang="es-ES" sz="2400" dirty="0"/>
              <a:t>… consecuencias negativas  de un experimento de guerra</a:t>
            </a:r>
          </a:p>
        </p:txBody>
      </p:sp>
      <p:sp>
        <p:nvSpPr>
          <p:cNvPr id="6" name="5 CuadroTexto"/>
          <p:cNvSpPr txBox="1"/>
          <p:nvPr/>
        </p:nvSpPr>
        <p:spPr>
          <a:xfrm>
            <a:off x="11280576" y="6165305"/>
            <a:ext cx="480053" cy="461665"/>
          </a:xfrm>
          <a:prstGeom prst="rect">
            <a:avLst/>
          </a:prstGeom>
          <a:noFill/>
        </p:spPr>
        <p:txBody>
          <a:bodyPr wrap="square" rtlCol="0">
            <a:spAutoFit/>
          </a:bodyPr>
          <a:lstStyle/>
          <a:p>
            <a:r>
              <a:rPr lang="es-ES" sz="2400" b="1" dirty="0"/>
              <a:t>3</a:t>
            </a:r>
            <a:endParaRPr lang="es-ES" b="1" dirty="0"/>
          </a:p>
        </p:txBody>
      </p:sp>
    </p:spTree>
    <p:extLst>
      <p:ext uri="{BB962C8B-B14F-4D97-AF65-F5344CB8AC3E}">
        <p14:creationId xmlns:p14="http://schemas.microsoft.com/office/powerpoint/2010/main" val="876831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609600" y="116632"/>
            <a:ext cx="10972800" cy="1143000"/>
          </a:xfrm>
        </p:spPr>
        <p:txBody>
          <a:bodyPr>
            <a:normAutofit/>
          </a:bodyPr>
          <a:lstStyle/>
          <a:p>
            <a:r>
              <a:rPr lang="es-ES" dirty="0"/>
              <a:t>Consecuencias negativas no previstas</a:t>
            </a:r>
          </a:p>
        </p:txBody>
      </p:sp>
      <p:sp>
        <p:nvSpPr>
          <p:cNvPr id="3" name="Contenidor de contingut 2"/>
          <p:cNvSpPr>
            <a:spLocks noGrp="1"/>
          </p:cNvSpPr>
          <p:nvPr>
            <p:ph idx="1"/>
          </p:nvPr>
        </p:nvSpPr>
        <p:spPr>
          <a:xfrm>
            <a:off x="609600" y="1340768"/>
            <a:ext cx="10972800" cy="3600400"/>
          </a:xfrm>
          <a:ln w="25400">
            <a:solidFill>
              <a:schemeClr val="accent1"/>
            </a:solidFill>
          </a:ln>
        </p:spPr>
        <p:txBody>
          <a:bodyPr>
            <a:normAutofit fontScale="85000" lnSpcReduction="20000"/>
          </a:bodyPr>
          <a:lstStyle/>
          <a:p>
            <a:pPr marL="514350" indent="-514350">
              <a:buFont typeface="+mj-lt"/>
              <a:buAutoNum type="arabicPeriod"/>
            </a:pPr>
            <a:r>
              <a:rPr lang="es-ES" sz="2600" dirty="0">
                <a:latin typeface="+mj-lt"/>
                <a:cs typeface="Arial" pitchFamily="34" charset="0"/>
              </a:rPr>
              <a:t>Creación de un mercado negro criminal – de proporciones considerables.</a:t>
            </a:r>
          </a:p>
          <a:p>
            <a:pPr marL="514350" indent="-514350">
              <a:buFont typeface="+mj-lt"/>
              <a:buAutoNum type="arabicPeriod"/>
            </a:pPr>
            <a:r>
              <a:rPr lang="es-ES" sz="2600" dirty="0">
                <a:latin typeface="+mj-lt"/>
                <a:cs typeface="Arial" pitchFamily="34" charset="0"/>
              </a:rPr>
              <a:t>El desplazamiento de la políticas – reasignación de escasos recursos a salud.</a:t>
            </a:r>
          </a:p>
          <a:p>
            <a:pPr marL="514350" indent="-514350">
              <a:buFont typeface="+mj-lt"/>
              <a:buAutoNum type="arabicPeriod"/>
            </a:pPr>
            <a:r>
              <a:rPr lang="es-ES" sz="2600" dirty="0">
                <a:latin typeface="+mj-lt"/>
                <a:cs typeface="Arial" pitchFamily="34" charset="0"/>
              </a:rPr>
              <a:t>El efecto de desplazamiento de producción, transito y suministro, que no de eliminación.</a:t>
            </a:r>
          </a:p>
          <a:p>
            <a:pPr marL="514350" indent="-514350">
              <a:buFont typeface="+mj-lt"/>
              <a:buAutoNum type="arabicPeriod"/>
            </a:pPr>
            <a:r>
              <a:rPr lang="es-ES" sz="2600" dirty="0">
                <a:latin typeface="+mj-lt"/>
                <a:cs typeface="Arial" pitchFamily="34" charset="0"/>
              </a:rPr>
              <a:t> El desplazamiento del consumo a sustancias diferentes.</a:t>
            </a:r>
          </a:p>
          <a:p>
            <a:pPr marL="514350" indent="-514350">
              <a:buFont typeface="+mj-lt"/>
              <a:buAutoNum type="arabicPeriod"/>
            </a:pPr>
            <a:r>
              <a:rPr lang="es-ES" sz="2600" dirty="0">
                <a:latin typeface="+mj-lt"/>
                <a:cs typeface="Arial" pitchFamily="34" charset="0"/>
              </a:rPr>
              <a:t>La estigmatización y discriminación de las personas que usan drogas – impidiendo o dificultando a estos al tratamiento.</a:t>
            </a:r>
          </a:p>
          <a:p>
            <a:pPr marL="514350" indent="-514350">
              <a:buNone/>
            </a:pPr>
            <a:r>
              <a:rPr lang="es-ES" sz="2300" b="1" dirty="0">
                <a:solidFill>
                  <a:schemeClr val="tx2">
                    <a:lumMod val="75000"/>
                  </a:schemeClr>
                </a:solidFill>
                <a:latin typeface="+mj-lt"/>
              </a:rPr>
              <a:t>UNODC, 2008 </a:t>
            </a:r>
            <a:r>
              <a:rPr lang="es-ES" sz="2300" dirty="0">
                <a:solidFill>
                  <a:schemeClr val="tx2">
                    <a:lumMod val="75000"/>
                  </a:schemeClr>
                </a:solidFill>
                <a:latin typeface="+mj-lt"/>
              </a:rPr>
              <a:t>Informe Mundial de Drogas . www.Unodc.org…2008/wdr08_execsum_spanish.pdf </a:t>
            </a:r>
          </a:p>
          <a:p>
            <a:pPr marL="514350" indent="-514350">
              <a:buNone/>
            </a:pPr>
            <a:endParaRPr lang="es-ES" sz="2600" dirty="0">
              <a:latin typeface="+mj-lt"/>
              <a:cs typeface="Arial" pitchFamily="34" charset="0"/>
            </a:endParaRPr>
          </a:p>
          <a:p>
            <a:pPr marL="514350" indent="-514350">
              <a:buFont typeface="+mj-lt"/>
              <a:buAutoNum type="arabicPeriod"/>
            </a:pPr>
            <a:endParaRPr lang="es-ES" sz="2600" dirty="0">
              <a:latin typeface="+mj-lt"/>
              <a:cs typeface="Arial" pitchFamily="34" charset="0"/>
            </a:endParaRPr>
          </a:p>
        </p:txBody>
      </p:sp>
      <p:sp>
        <p:nvSpPr>
          <p:cNvPr id="4" name="QuadreDeText 3"/>
          <p:cNvSpPr txBox="1"/>
          <p:nvPr/>
        </p:nvSpPr>
        <p:spPr>
          <a:xfrm>
            <a:off x="480054" y="5229201"/>
            <a:ext cx="11472597" cy="954107"/>
          </a:xfrm>
          <a:prstGeom prst="rect">
            <a:avLst/>
          </a:prstGeom>
          <a:noFill/>
        </p:spPr>
        <p:txBody>
          <a:bodyPr wrap="square" rtlCol="0">
            <a:spAutoFit/>
          </a:bodyPr>
          <a:lstStyle/>
          <a:p>
            <a:endParaRPr lang="ca-ES" sz="1600" dirty="0"/>
          </a:p>
          <a:p>
            <a:pPr algn="ctr"/>
            <a:r>
              <a:rPr lang="ca-ES" sz="2400" b="1" dirty="0"/>
              <a:t>CONTANDO  LOS COSTOS </a:t>
            </a:r>
            <a:r>
              <a:rPr lang="ca-ES" sz="2400" dirty="0"/>
              <a:t> </a:t>
            </a:r>
            <a:r>
              <a:rPr lang="ca-ES" sz="2400" dirty="0" err="1">
                <a:hlinkClick r:id="rId3"/>
              </a:rPr>
              <a:t>www.countthecosts.org</a:t>
            </a:r>
            <a:r>
              <a:rPr lang="ca-ES" sz="2400" dirty="0">
                <a:hlinkClick r:id="rId3"/>
              </a:rPr>
              <a:t>/es</a:t>
            </a:r>
            <a:endParaRPr lang="ca-ES" sz="2400" dirty="0"/>
          </a:p>
          <a:p>
            <a:endParaRPr lang="es-ES" sz="1600" dirty="0"/>
          </a:p>
        </p:txBody>
      </p:sp>
      <p:pic>
        <p:nvPicPr>
          <p:cNvPr id="5" name="Picture 6" descr="ABD_color SENSE MARGE"/>
          <p:cNvPicPr>
            <a:picLocks noChangeAspect="1" noChangeArrowheads="1"/>
          </p:cNvPicPr>
          <p:nvPr/>
        </p:nvPicPr>
        <p:blipFill>
          <a:blip r:embed="rId4" cstate="print"/>
          <a:srcRect/>
          <a:stretch>
            <a:fillRect/>
          </a:stretch>
        </p:blipFill>
        <p:spPr bwMode="auto">
          <a:xfrm>
            <a:off x="335360" y="6093297"/>
            <a:ext cx="500944" cy="690885"/>
          </a:xfrm>
          <a:prstGeom prst="rect">
            <a:avLst/>
          </a:prstGeom>
          <a:noFill/>
        </p:spPr>
      </p:pic>
      <p:sp>
        <p:nvSpPr>
          <p:cNvPr id="6" name="5 CuadroTexto"/>
          <p:cNvSpPr txBox="1"/>
          <p:nvPr/>
        </p:nvSpPr>
        <p:spPr>
          <a:xfrm>
            <a:off x="11280576" y="6165304"/>
            <a:ext cx="480053" cy="369332"/>
          </a:xfrm>
          <a:prstGeom prst="rect">
            <a:avLst/>
          </a:prstGeom>
          <a:noFill/>
        </p:spPr>
        <p:txBody>
          <a:bodyPr wrap="square" rtlCol="0">
            <a:spAutoFit/>
          </a:bodyPr>
          <a:lstStyle/>
          <a:p>
            <a:r>
              <a:rPr lang="es-ES" b="1" dirty="0"/>
              <a:t>5</a:t>
            </a:r>
          </a:p>
        </p:txBody>
      </p:sp>
    </p:spTree>
    <p:extLst>
      <p:ext uri="{BB962C8B-B14F-4D97-AF65-F5344CB8AC3E}">
        <p14:creationId xmlns:p14="http://schemas.microsoft.com/office/powerpoint/2010/main" val="3987013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hidra2"/>
          <p:cNvPicPr>
            <a:picLocks noChangeAspect="1" noChangeArrowheads="1"/>
          </p:cNvPicPr>
          <p:nvPr/>
        </p:nvPicPr>
        <p:blipFill>
          <a:blip r:embed="rId3" cstate="print"/>
          <a:srcRect/>
          <a:stretch>
            <a:fillRect/>
          </a:stretch>
        </p:blipFill>
        <p:spPr bwMode="auto">
          <a:xfrm>
            <a:off x="2279577" y="3356918"/>
            <a:ext cx="1893927" cy="2088307"/>
          </a:xfrm>
          <a:prstGeom prst="rect">
            <a:avLst/>
          </a:prstGeom>
          <a:noFill/>
        </p:spPr>
      </p:pic>
      <p:pic>
        <p:nvPicPr>
          <p:cNvPr id="6" name="Picture 5" descr="market"/>
          <p:cNvPicPr>
            <a:picLocks noChangeAspect="1" noChangeArrowheads="1"/>
          </p:cNvPicPr>
          <p:nvPr/>
        </p:nvPicPr>
        <p:blipFill>
          <a:blip r:embed="rId4" cstate="print"/>
          <a:srcRect/>
          <a:stretch>
            <a:fillRect/>
          </a:stretch>
        </p:blipFill>
        <p:spPr bwMode="auto">
          <a:xfrm>
            <a:off x="5159896" y="1700809"/>
            <a:ext cx="4953000" cy="3228975"/>
          </a:xfrm>
          <a:prstGeom prst="rect">
            <a:avLst/>
          </a:prstGeom>
          <a:noFill/>
        </p:spPr>
      </p:pic>
      <p:pic>
        <p:nvPicPr>
          <p:cNvPr id="4" name="Picture 5" descr="C:\Documents and Settings\Administrador\Escritorio\Acceso a SR\Sr logo2.jpg"/>
          <p:cNvPicPr>
            <a:picLocks noChangeAspect="1" noChangeArrowheads="1"/>
          </p:cNvPicPr>
          <p:nvPr/>
        </p:nvPicPr>
        <p:blipFill>
          <a:blip r:embed="rId5" cstate="print"/>
          <a:srcRect/>
          <a:stretch>
            <a:fillRect/>
          </a:stretch>
        </p:blipFill>
        <p:spPr bwMode="auto">
          <a:xfrm>
            <a:off x="2207568" y="1700808"/>
            <a:ext cx="2324100" cy="685800"/>
          </a:xfrm>
          <a:prstGeom prst="rect">
            <a:avLst/>
          </a:prstGeom>
          <a:noFill/>
          <a:ln w="9525">
            <a:noFill/>
            <a:miter lim="800000"/>
            <a:headEnd/>
            <a:tailEnd/>
          </a:ln>
        </p:spPr>
      </p:pic>
      <p:cxnSp>
        <p:nvCxnSpPr>
          <p:cNvPr id="7" name="Connector recte 6"/>
          <p:cNvCxnSpPr/>
          <p:nvPr/>
        </p:nvCxnSpPr>
        <p:spPr>
          <a:xfrm>
            <a:off x="3071664" y="1052736"/>
            <a:ext cx="63367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or recte 9"/>
          <p:cNvCxnSpPr/>
          <p:nvPr/>
        </p:nvCxnSpPr>
        <p:spPr>
          <a:xfrm flipV="1">
            <a:off x="3071664" y="1052736"/>
            <a:ext cx="0" cy="6480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or recte 10"/>
          <p:cNvCxnSpPr/>
          <p:nvPr/>
        </p:nvCxnSpPr>
        <p:spPr>
          <a:xfrm flipV="1">
            <a:off x="9408368" y="1052736"/>
            <a:ext cx="0" cy="6480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or recte 11"/>
          <p:cNvCxnSpPr/>
          <p:nvPr/>
        </p:nvCxnSpPr>
        <p:spPr>
          <a:xfrm flipV="1">
            <a:off x="8184232" y="1052736"/>
            <a:ext cx="0" cy="6480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or recte 12"/>
          <p:cNvCxnSpPr/>
          <p:nvPr/>
        </p:nvCxnSpPr>
        <p:spPr>
          <a:xfrm flipV="1">
            <a:off x="7032104" y="1052736"/>
            <a:ext cx="0" cy="6480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or recte 13"/>
          <p:cNvCxnSpPr/>
          <p:nvPr/>
        </p:nvCxnSpPr>
        <p:spPr>
          <a:xfrm flipV="1">
            <a:off x="5879976" y="1052736"/>
            <a:ext cx="0" cy="6480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1 Título"/>
          <p:cNvSpPr txBox="1">
            <a:spLocks/>
          </p:cNvSpPr>
          <p:nvPr/>
        </p:nvSpPr>
        <p:spPr>
          <a:xfrm>
            <a:off x="1981200" y="116632"/>
            <a:ext cx="8229600" cy="922114"/>
          </a:xfrm>
          <a:prstGeom prst="rect">
            <a:avLst/>
          </a:prstGeom>
        </p:spPr>
        <p:txBody>
          <a:bodyPr rtlCol="0" anchor="ctr" anchorCtr="0">
            <a:normAutofit fontScale="97500"/>
          </a:bodyPr>
          <a:lstStyle/>
          <a:p>
            <a:pPr>
              <a:spcBef>
                <a:spcPct val="0"/>
              </a:spcBef>
              <a:defRPr/>
            </a:pPr>
            <a:r>
              <a:rPr lang="ca-ES" altLang="ja-JP" sz="2600" b="1" dirty="0">
                <a:solidFill>
                  <a:schemeClr val="accent2"/>
                </a:solidFill>
                <a:latin typeface="Arial" pitchFamily="34" charset="0"/>
                <a:cs typeface="Arial" pitchFamily="34" charset="0"/>
              </a:rPr>
              <a:t>SUPERVIVENCIA Y AMPLIACIÓN  DEL MERCADO</a:t>
            </a:r>
            <a:endParaRPr lang="es-ES" altLang="ja-JP" sz="2600" b="1" dirty="0">
              <a:solidFill>
                <a:schemeClr val="accent2"/>
              </a:solidFill>
              <a:latin typeface="Arial" pitchFamily="34" charset="0"/>
              <a:cs typeface="Arial" pitchFamily="34" charset="0"/>
            </a:endParaRPr>
          </a:p>
        </p:txBody>
      </p:sp>
      <p:sp>
        <p:nvSpPr>
          <p:cNvPr id="16" name="15 CuadroTexto"/>
          <p:cNvSpPr txBox="1"/>
          <p:nvPr/>
        </p:nvSpPr>
        <p:spPr>
          <a:xfrm>
            <a:off x="4562872" y="5301208"/>
            <a:ext cx="5256584" cy="1200329"/>
          </a:xfrm>
          <a:prstGeom prst="rect">
            <a:avLst/>
          </a:prstGeom>
          <a:noFill/>
        </p:spPr>
        <p:txBody>
          <a:bodyPr wrap="square" rtlCol="0">
            <a:spAutoFit/>
          </a:bodyPr>
          <a:lstStyle/>
          <a:p>
            <a:r>
              <a:rPr lang="es-ES" sz="2400" dirty="0"/>
              <a:t>Red P2P - ordenadores que funcionan sin clientes ni servidores – Mercado descentralizado</a:t>
            </a:r>
          </a:p>
        </p:txBody>
      </p:sp>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3150" y="5348286"/>
            <a:ext cx="1809750" cy="1017985"/>
          </a:xfrm>
          <a:prstGeom prst="rect">
            <a:avLst/>
          </a:prstGeom>
        </p:spPr>
      </p:pic>
    </p:spTree>
    <p:extLst>
      <p:ext uri="{BB962C8B-B14F-4D97-AF65-F5344CB8AC3E}">
        <p14:creationId xmlns:p14="http://schemas.microsoft.com/office/powerpoint/2010/main" val="29938649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1280576" y="6165305"/>
            <a:ext cx="480053" cy="461665"/>
          </a:xfrm>
          <a:prstGeom prst="rect">
            <a:avLst/>
          </a:prstGeom>
          <a:noFill/>
        </p:spPr>
        <p:txBody>
          <a:bodyPr wrap="square" rtlCol="0">
            <a:spAutoFit/>
          </a:bodyPr>
          <a:lstStyle/>
          <a:p>
            <a:r>
              <a:rPr lang="es-ES" sz="2400" b="1" dirty="0"/>
              <a:t>6</a:t>
            </a:r>
            <a:endParaRPr lang="es-ES" b="1" dirty="0"/>
          </a:p>
        </p:txBody>
      </p:sp>
      <p:pic>
        <p:nvPicPr>
          <p:cNvPr id="4" name="3 Imagen" descr="Negocio global del cánnabis.jpg"/>
          <p:cNvPicPr>
            <a:picLocks noChangeAspect="1"/>
          </p:cNvPicPr>
          <p:nvPr/>
        </p:nvPicPr>
        <p:blipFill>
          <a:blip r:embed="rId3" cstate="print"/>
          <a:stretch>
            <a:fillRect/>
          </a:stretch>
        </p:blipFill>
        <p:spPr>
          <a:xfrm>
            <a:off x="911424" y="3337773"/>
            <a:ext cx="9505056" cy="3331586"/>
          </a:xfrm>
          <a:prstGeom prst="rect">
            <a:avLst/>
          </a:prstGeom>
        </p:spPr>
      </p:pic>
      <p:pic>
        <p:nvPicPr>
          <p:cNvPr id="5" name="4 Imagen" descr="Consum europa.jpg"/>
          <p:cNvPicPr>
            <a:picLocks noChangeAspect="1"/>
          </p:cNvPicPr>
          <p:nvPr/>
        </p:nvPicPr>
        <p:blipFill>
          <a:blip r:embed="rId4" cstate="print"/>
          <a:stretch>
            <a:fillRect/>
          </a:stretch>
        </p:blipFill>
        <p:spPr>
          <a:xfrm>
            <a:off x="911425" y="332656"/>
            <a:ext cx="5702300" cy="2895600"/>
          </a:xfrm>
          <a:prstGeom prst="rect">
            <a:avLst/>
          </a:prstGeom>
        </p:spPr>
      </p:pic>
      <p:pic>
        <p:nvPicPr>
          <p:cNvPr id="6" name="5 Imagen" descr="la fulla.png"/>
          <p:cNvPicPr>
            <a:picLocks noChangeAspect="1"/>
          </p:cNvPicPr>
          <p:nvPr/>
        </p:nvPicPr>
        <p:blipFill>
          <a:blip r:embed="rId5" cstate="print"/>
          <a:stretch>
            <a:fillRect/>
          </a:stretch>
        </p:blipFill>
        <p:spPr>
          <a:xfrm>
            <a:off x="7271091" y="555618"/>
            <a:ext cx="3145389" cy="2441335"/>
          </a:xfrm>
          <a:prstGeom prst="rect">
            <a:avLst/>
          </a:prstGeom>
        </p:spPr>
      </p:pic>
      <p:sp>
        <p:nvSpPr>
          <p:cNvPr id="7" name="6 CuadroTexto"/>
          <p:cNvSpPr txBox="1"/>
          <p:nvPr/>
        </p:nvSpPr>
        <p:spPr>
          <a:xfrm>
            <a:off x="719403" y="2420888"/>
            <a:ext cx="11233248" cy="2646878"/>
          </a:xfrm>
          <a:prstGeom prst="rect">
            <a:avLst/>
          </a:prstGeom>
          <a:solidFill>
            <a:schemeClr val="accent3">
              <a:lumMod val="50000"/>
            </a:schemeClr>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a:spcAft>
                <a:spcPts val="1200"/>
              </a:spcAft>
              <a:buFont typeface="Arial" pitchFamily="34" charset="0"/>
              <a:buChar char="•"/>
            </a:pPr>
            <a:r>
              <a:rPr lang="es-ES" dirty="0"/>
              <a:t> Oportunidades de negocio para organizaciones criminales</a:t>
            </a:r>
          </a:p>
          <a:p>
            <a:pPr>
              <a:spcAft>
                <a:spcPts val="1200"/>
              </a:spcAft>
              <a:buFont typeface="Arial" pitchFamily="34" charset="0"/>
              <a:buChar char="•"/>
            </a:pPr>
            <a:r>
              <a:rPr lang="es-ES" dirty="0"/>
              <a:t>  Poca o ninguna información acerca de la potencia del producto de consumo</a:t>
            </a:r>
          </a:p>
          <a:p>
            <a:pPr>
              <a:spcAft>
                <a:spcPts val="1200"/>
              </a:spcAft>
              <a:buFont typeface="Arial" pitchFamily="34" charset="0"/>
              <a:buChar char="•"/>
            </a:pPr>
            <a:r>
              <a:rPr lang="es-ES" dirty="0"/>
              <a:t> Riesgo potencial de poner a los consumidores en contacto con mercados de drogas más dañinas</a:t>
            </a:r>
          </a:p>
          <a:p>
            <a:pPr>
              <a:spcAft>
                <a:spcPts val="1200"/>
              </a:spcAft>
              <a:buFont typeface="Arial" pitchFamily="34" charset="0"/>
              <a:buChar char="•"/>
            </a:pPr>
            <a:r>
              <a:rPr lang="es-ES" dirty="0"/>
              <a:t> Inclinación del mercado hacia productos de mayor riesgo (con alto THC e inferior CDB)</a:t>
            </a:r>
          </a:p>
          <a:p>
            <a:pPr>
              <a:spcAft>
                <a:spcPts val="1200"/>
              </a:spcAft>
              <a:buFont typeface="Arial" pitchFamily="34" charset="0"/>
              <a:buChar char="•"/>
            </a:pPr>
            <a:r>
              <a:rPr lang="es-ES" dirty="0"/>
              <a:t> Expansión de mercados de análogos de cannabis sintético de mayor riesgo (</a:t>
            </a:r>
            <a:r>
              <a:rPr lang="es-ES" dirty="0" err="1"/>
              <a:t>spice</a:t>
            </a:r>
            <a:r>
              <a:rPr lang="es-ES" dirty="0"/>
              <a:t>)</a:t>
            </a:r>
            <a:br>
              <a:rPr lang="es-ES" dirty="0"/>
            </a:br>
            <a:endParaRPr lang="es-ES" dirty="0"/>
          </a:p>
        </p:txBody>
      </p:sp>
      <p:sp>
        <p:nvSpPr>
          <p:cNvPr id="8" name="7 CuadroTexto"/>
          <p:cNvSpPr txBox="1"/>
          <p:nvPr/>
        </p:nvSpPr>
        <p:spPr>
          <a:xfrm>
            <a:off x="6864085" y="112440"/>
            <a:ext cx="4108715" cy="523220"/>
          </a:xfrm>
          <a:prstGeom prst="rect">
            <a:avLst/>
          </a:prstGeom>
          <a:noFill/>
        </p:spPr>
        <p:txBody>
          <a:bodyPr wrap="square" rtlCol="0">
            <a:spAutoFit/>
          </a:bodyPr>
          <a:lstStyle/>
          <a:p>
            <a:r>
              <a:rPr lang="es-ES" sz="2800" b="1" dirty="0">
                <a:latin typeface="Arial" pitchFamily="34" charset="0"/>
                <a:cs typeface="Arial" pitchFamily="34" charset="0"/>
              </a:rPr>
              <a:t>MERCADOS ILICITOS</a:t>
            </a:r>
          </a:p>
        </p:txBody>
      </p:sp>
    </p:spTree>
    <p:extLst>
      <p:ext uri="{BB962C8B-B14F-4D97-AF65-F5344CB8AC3E}">
        <p14:creationId xmlns:p14="http://schemas.microsoft.com/office/powerpoint/2010/main" val="207996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Aprehensiones drogas 2013.png"/>
          <p:cNvPicPr>
            <a:picLocks noChangeAspect="1"/>
          </p:cNvPicPr>
          <p:nvPr/>
        </p:nvPicPr>
        <p:blipFill>
          <a:blip r:embed="rId3" cstate="print"/>
          <a:stretch>
            <a:fillRect/>
          </a:stretch>
        </p:blipFill>
        <p:spPr>
          <a:xfrm>
            <a:off x="0" y="4077072"/>
            <a:ext cx="12192000" cy="2556588"/>
          </a:xfrm>
          <a:prstGeom prst="rect">
            <a:avLst/>
          </a:prstGeom>
        </p:spPr>
      </p:pic>
      <p:pic>
        <p:nvPicPr>
          <p:cNvPr id="4" name="3 Imagen" descr="Denuncias 2012.png"/>
          <p:cNvPicPr>
            <a:picLocks noChangeAspect="1"/>
          </p:cNvPicPr>
          <p:nvPr/>
        </p:nvPicPr>
        <p:blipFill>
          <a:blip r:embed="rId4" cstate="print"/>
          <a:stretch>
            <a:fillRect/>
          </a:stretch>
        </p:blipFill>
        <p:spPr>
          <a:xfrm>
            <a:off x="205419" y="741819"/>
            <a:ext cx="6466645" cy="3186402"/>
          </a:xfrm>
          <a:prstGeom prst="rect">
            <a:avLst/>
          </a:prstGeom>
        </p:spPr>
      </p:pic>
      <p:pic>
        <p:nvPicPr>
          <p:cNvPr id="5" name="4 Imagen" descr="Detenidos 2012.png"/>
          <p:cNvPicPr>
            <a:picLocks noChangeAspect="1"/>
          </p:cNvPicPr>
          <p:nvPr/>
        </p:nvPicPr>
        <p:blipFill>
          <a:blip r:embed="rId5" cstate="print"/>
          <a:stretch>
            <a:fillRect/>
          </a:stretch>
        </p:blipFill>
        <p:spPr>
          <a:xfrm>
            <a:off x="6421621" y="836712"/>
            <a:ext cx="5770379" cy="3168352"/>
          </a:xfrm>
          <a:prstGeom prst="rect">
            <a:avLst/>
          </a:prstGeom>
        </p:spPr>
      </p:pic>
      <p:sp>
        <p:nvSpPr>
          <p:cNvPr id="6" name="5 CuadroTexto"/>
          <p:cNvSpPr txBox="1"/>
          <p:nvPr/>
        </p:nvSpPr>
        <p:spPr>
          <a:xfrm>
            <a:off x="815413" y="1124745"/>
            <a:ext cx="10465163" cy="233910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1200"/>
              </a:spcAft>
              <a:buFont typeface="Arial" pitchFamily="34" charset="0"/>
              <a:buChar char="•"/>
            </a:pPr>
            <a:r>
              <a:rPr lang="es-ES" dirty="0"/>
              <a:t>La nueva </a:t>
            </a:r>
            <a:r>
              <a:rPr lang="es-ES" b="1" dirty="0">
                <a:hlinkClick r:id="rId6"/>
              </a:rPr>
              <a:t>Ley de Protección de la Seguridad Ciudadana</a:t>
            </a:r>
            <a:r>
              <a:rPr lang="es-ES" dirty="0"/>
              <a:t> (LPSC) </a:t>
            </a:r>
            <a:r>
              <a:rPr lang="es-ES" b="1" dirty="0"/>
              <a:t>4/2015</a:t>
            </a:r>
            <a:r>
              <a:rPr lang="es-ES" dirty="0"/>
              <a:t>, establece </a:t>
            </a:r>
            <a:r>
              <a:rPr lang="es-ES" b="1" u="sng" dirty="0"/>
              <a:t>MULTA</a:t>
            </a:r>
            <a:r>
              <a:rPr lang="es-ES" b="1" dirty="0"/>
              <a:t> por consumo o tenencia de drogas</a:t>
            </a:r>
            <a:r>
              <a:rPr lang="es-ES" dirty="0"/>
              <a:t> en lugares o establecimientos públicos de </a:t>
            </a:r>
            <a:r>
              <a:rPr lang="es-ES" b="1" dirty="0"/>
              <a:t>601 a 10.400 euros</a:t>
            </a:r>
            <a:r>
              <a:rPr lang="es-ES" dirty="0"/>
              <a:t>, cuando se </a:t>
            </a:r>
            <a:r>
              <a:rPr lang="es-ES" u="sng" dirty="0"/>
              <a:t>TRATE DE LA PRIMERA VEZ</a:t>
            </a:r>
            <a:r>
              <a:rPr lang="es-ES" dirty="0"/>
              <a:t> y no existan circunstancias agravantes.</a:t>
            </a:r>
          </a:p>
          <a:p>
            <a:pPr>
              <a:spcAft>
                <a:spcPts val="1200"/>
              </a:spcAft>
              <a:buFont typeface="Arial" pitchFamily="34" charset="0"/>
              <a:buChar char="•"/>
            </a:pPr>
            <a:r>
              <a:rPr lang="es-ES" dirty="0"/>
              <a:t>Si en el término de </a:t>
            </a:r>
            <a:r>
              <a:rPr lang="es-ES" b="1" dirty="0"/>
              <a:t>DOS AÑOS</a:t>
            </a:r>
            <a:r>
              <a:rPr lang="es-ES" dirty="0"/>
              <a:t> se ha cometido </a:t>
            </a:r>
            <a:r>
              <a:rPr lang="es-ES" u="sng" dirty="0"/>
              <a:t>otra infracción de este tipo</a:t>
            </a:r>
            <a:r>
              <a:rPr lang="es-ES" dirty="0"/>
              <a:t>, la </a:t>
            </a:r>
            <a:r>
              <a:rPr lang="es-ES" b="1" u="sng" dirty="0"/>
              <a:t>MULTA </a:t>
            </a:r>
            <a:r>
              <a:rPr lang="es-ES" dirty="0"/>
              <a:t>pasa a considerarse infracción grave de </a:t>
            </a:r>
            <a:r>
              <a:rPr lang="es-ES" b="1" dirty="0"/>
              <a:t>GRADO MEDIO</a:t>
            </a:r>
            <a:r>
              <a:rPr lang="es-ES" dirty="0"/>
              <a:t>, cuyo importe oscilará entre </a:t>
            </a:r>
            <a:r>
              <a:rPr lang="es-ES" b="1" dirty="0"/>
              <a:t>10.401 a 20.200 euros</a:t>
            </a:r>
            <a:r>
              <a:rPr lang="es-ES" dirty="0"/>
              <a:t>.</a:t>
            </a:r>
          </a:p>
          <a:p>
            <a:endParaRPr lang="es-ES" dirty="0"/>
          </a:p>
        </p:txBody>
      </p:sp>
      <p:sp>
        <p:nvSpPr>
          <p:cNvPr id="7" name="6 CuadroTexto"/>
          <p:cNvSpPr txBox="1"/>
          <p:nvPr/>
        </p:nvSpPr>
        <p:spPr>
          <a:xfrm>
            <a:off x="815413" y="3969058"/>
            <a:ext cx="10465163" cy="190821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ts val="1200"/>
              </a:spcBef>
              <a:buFont typeface="Symbol" pitchFamily="18" charset="2"/>
              <a:buChar char="·"/>
            </a:pPr>
            <a:r>
              <a:rPr lang="es-ES" dirty="0"/>
              <a:t>Es una </a:t>
            </a:r>
            <a:r>
              <a:rPr lang="es-ES" b="1" dirty="0"/>
              <a:t>SANCIÓN INJUSTA Y DESPROPORCIONADA </a:t>
            </a:r>
            <a:r>
              <a:rPr lang="es-ES" dirty="0"/>
              <a:t>para un comportamiento de los adultos que realizan de forma voluntaria.</a:t>
            </a:r>
          </a:p>
          <a:p>
            <a:pPr>
              <a:spcBef>
                <a:spcPts val="1200"/>
              </a:spcBef>
              <a:buFont typeface="Symbol" pitchFamily="18" charset="2"/>
              <a:buChar char="·"/>
            </a:pPr>
            <a:r>
              <a:rPr lang="es-ES" dirty="0"/>
              <a:t> Crea dificultad sustancial en el desarrollo humano, y más por </a:t>
            </a:r>
            <a:r>
              <a:rPr lang="es-ES" b="1" dirty="0"/>
              <a:t>REPERCUSIONES PENALES</a:t>
            </a:r>
            <a:r>
              <a:rPr lang="es-ES" dirty="0"/>
              <a:t> por delito de SP, y con especial incidencia en grupos ya vulnerables (en particular en los pobres y los jóvenes)</a:t>
            </a:r>
            <a:br>
              <a:rPr lang="es-ES" dirty="0"/>
            </a:br>
            <a:endParaRPr lang="es-ES" dirty="0"/>
          </a:p>
        </p:txBody>
      </p:sp>
    </p:spTree>
    <p:extLst>
      <p:ext uri="{BB962C8B-B14F-4D97-AF65-F5344CB8AC3E}">
        <p14:creationId xmlns:p14="http://schemas.microsoft.com/office/powerpoint/2010/main" val="267363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97962" y="518195"/>
            <a:ext cx="11950700" cy="5706394"/>
          </a:xfrm>
          <a:prstGeom prst="rect">
            <a:avLst/>
          </a:prstGeom>
          <a:noFill/>
          <a:ln w="9525">
            <a:noFill/>
            <a:miter lim="800000"/>
            <a:headEnd/>
            <a:tailEnd/>
          </a:ln>
        </p:spPr>
      </p:pic>
      <p:sp>
        <p:nvSpPr>
          <p:cNvPr id="3" name="2 CuadroTexto"/>
          <p:cNvSpPr txBox="1"/>
          <p:nvPr/>
        </p:nvSpPr>
        <p:spPr>
          <a:xfrm>
            <a:off x="11280576" y="6165305"/>
            <a:ext cx="480053" cy="461665"/>
          </a:xfrm>
          <a:prstGeom prst="rect">
            <a:avLst/>
          </a:prstGeom>
          <a:noFill/>
        </p:spPr>
        <p:txBody>
          <a:bodyPr wrap="square" rtlCol="0">
            <a:spAutoFit/>
          </a:bodyPr>
          <a:lstStyle/>
          <a:p>
            <a:r>
              <a:rPr lang="es-ES" sz="2400" b="1" dirty="0"/>
              <a:t>7</a:t>
            </a:r>
            <a:endParaRPr lang="es-ES" b="1" dirty="0"/>
          </a:p>
        </p:txBody>
      </p:sp>
    </p:spTree>
    <p:extLst>
      <p:ext uri="{BB962C8B-B14F-4D97-AF65-F5344CB8AC3E}">
        <p14:creationId xmlns:p14="http://schemas.microsoft.com/office/powerpoint/2010/main" val="1964846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4463819" y="4509120"/>
            <a:ext cx="3072341" cy="36004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ol 1"/>
          <p:cNvSpPr>
            <a:spLocks noGrp="1"/>
          </p:cNvSpPr>
          <p:nvPr>
            <p:ph type="title"/>
          </p:nvPr>
        </p:nvSpPr>
        <p:spPr/>
        <p:txBody>
          <a:bodyPr>
            <a:normAutofit/>
          </a:bodyPr>
          <a:lstStyle/>
          <a:p>
            <a:r>
              <a:rPr lang="ca-ES" sz="3600" dirty="0"/>
              <a:t>POLITICAS DE DROGAS - ALTERNATIVAS</a:t>
            </a:r>
            <a:endParaRPr lang="es-ES" sz="3600" dirty="0"/>
          </a:p>
        </p:txBody>
      </p:sp>
      <p:cxnSp>
        <p:nvCxnSpPr>
          <p:cNvPr id="4" name="Connector de fletxa recta 3"/>
          <p:cNvCxnSpPr/>
          <p:nvPr/>
        </p:nvCxnSpPr>
        <p:spPr>
          <a:xfrm flipV="1">
            <a:off x="1199456" y="1268760"/>
            <a:ext cx="0" cy="316835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 name="Connector de fletxa recta 6"/>
          <p:cNvCxnSpPr/>
          <p:nvPr/>
        </p:nvCxnSpPr>
        <p:spPr>
          <a:xfrm>
            <a:off x="1199456" y="4437112"/>
            <a:ext cx="998510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rot="10800000">
            <a:off x="1967541" y="-1035495"/>
            <a:ext cx="8160907" cy="5184576"/>
          </a:xfrm>
          <a:prstGeom prst="arc">
            <a:avLst>
              <a:gd name="adj1" fmla="val 10848613"/>
              <a:gd name="adj2" fmla="val 7285"/>
            </a:avLst>
          </a:prstGeom>
          <a:ln w="635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cxnSp>
        <p:nvCxnSpPr>
          <p:cNvPr id="13" name="Connector recte 12"/>
          <p:cNvCxnSpPr/>
          <p:nvPr/>
        </p:nvCxnSpPr>
        <p:spPr>
          <a:xfrm>
            <a:off x="4751851" y="4293096"/>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Connector recte 16"/>
          <p:cNvCxnSpPr/>
          <p:nvPr/>
        </p:nvCxnSpPr>
        <p:spPr>
          <a:xfrm>
            <a:off x="5999989" y="4293096"/>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Connector recte 17"/>
          <p:cNvCxnSpPr/>
          <p:nvPr/>
        </p:nvCxnSpPr>
        <p:spPr>
          <a:xfrm>
            <a:off x="7152117" y="422108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nector recte 18"/>
          <p:cNvCxnSpPr/>
          <p:nvPr/>
        </p:nvCxnSpPr>
        <p:spPr>
          <a:xfrm>
            <a:off x="3215680" y="4221088"/>
            <a:ext cx="0" cy="10801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nector recte 20"/>
          <p:cNvCxnSpPr/>
          <p:nvPr/>
        </p:nvCxnSpPr>
        <p:spPr>
          <a:xfrm>
            <a:off x="8880309" y="4221088"/>
            <a:ext cx="0" cy="10801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nector recte 21"/>
          <p:cNvCxnSpPr/>
          <p:nvPr/>
        </p:nvCxnSpPr>
        <p:spPr>
          <a:xfrm>
            <a:off x="1967541" y="4221088"/>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Connector recte 24"/>
          <p:cNvCxnSpPr/>
          <p:nvPr/>
        </p:nvCxnSpPr>
        <p:spPr>
          <a:xfrm>
            <a:off x="9936427" y="4221088"/>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QuadreDeText 25"/>
          <p:cNvSpPr txBox="1"/>
          <p:nvPr/>
        </p:nvSpPr>
        <p:spPr>
          <a:xfrm>
            <a:off x="1295467" y="5445224"/>
            <a:ext cx="3744416" cy="523220"/>
          </a:xfrm>
          <a:prstGeom prst="rect">
            <a:avLst/>
          </a:prstGeom>
          <a:noFill/>
        </p:spPr>
        <p:txBody>
          <a:bodyPr wrap="square" rtlCol="0">
            <a:spAutoFit/>
          </a:bodyPr>
          <a:lstStyle/>
          <a:p>
            <a:pPr algn="ctr"/>
            <a:r>
              <a:rPr lang="ca-ES" sz="1400" b="1" dirty="0"/>
              <a:t>PROHIBICIÓN CON REDUCCIÓN DE DAÑOS/DESPENALIZACIÓN</a:t>
            </a:r>
            <a:endParaRPr lang="es-ES" sz="1400" b="1" dirty="0"/>
          </a:p>
        </p:txBody>
      </p:sp>
      <p:sp>
        <p:nvSpPr>
          <p:cNvPr id="27" name="QuadreDeText 26"/>
          <p:cNvSpPr txBox="1"/>
          <p:nvPr/>
        </p:nvSpPr>
        <p:spPr>
          <a:xfrm>
            <a:off x="7632171" y="5445224"/>
            <a:ext cx="2496277" cy="523220"/>
          </a:xfrm>
          <a:prstGeom prst="rect">
            <a:avLst/>
          </a:prstGeom>
          <a:noFill/>
        </p:spPr>
        <p:txBody>
          <a:bodyPr wrap="square" rtlCol="0">
            <a:spAutoFit/>
          </a:bodyPr>
          <a:lstStyle/>
          <a:p>
            <a:pPr algn="ctr"/>
            <a:r>
              <a:rPr lang="ca-ES" sz="1400" b="1" dirty="0"/>
              <a:t>REGULACIÓN LEVE DEL MERCADO</a:t>
            </a:r>
            <a:endParaRPr lang="es-ES" sz="1400" b="1" dirty="0"/>
          </a:p>
        </p:txBody>
      </p:sp>
      <p:sp>
        <p:nvSpPr>
          <p:cNvPr id="28" name="QuadreDeText 27"/>
          <p:cNvSpPr txBox="1"/>
          <p:nvPr/>
        </p:nvSpPr>
        <p:spPr>
          <a:xfrm>
            <a:off x="719403" y="4869161"/>
            <a:ext cx="2496277" cy="307777"/>
          </a:xfrm>
          <a:prstGeom prst="rect">
            <a:avLst/>
          </a:prstGeom>
          <a:noFill/>
        </p:spPr>
        <p:txBody>
          <a:bodyPr wrap="square" rtlCol="0">
            <a:spAutoFit/>
          </a:bodyPr>
          <a:lstStyle/>
          <a:p>
            <a:pPr algn="ctr"/>
            <a:r>
              <a:rPr lang="ca-ES" sz="1400" b="1" dirty="0"/>
              <a:t>ULTRA PROHIBICIÓN</a:t>
            </a:r>
            <a:endParaRPr lang="es-ES" sz="1400" b="1" dirty="0"/>
          </a:p>
        </p:txBody>
      </p:sp>
      <p:sp>
        <p:nvSpPr>
          <p:cNvPr id="29" name="QuadreDeText 28"/>
          <p:cNvSpPr txBox="1"/>
          <p:nvPr/>
        </p:nvSpPr>
        <p:spPr>
          <a:xfrm>
            <a:off x="8688288" y="4849416"/>
            <a:ext cx="2976331" cy="307777"/>
          </a:xfrm>
          <a:prstGeom prst="rect">
            <a:avLst/>
          </a:prstGeom>
          <a:noFill/>
        </p:spPr>
        <p:txBody>
          <a:bodyPr wrap="square" rtlCol="0">
            <a:spAutoFit/>
          </a:bodyPr>
          <a:lstStyle/>
          <a:p>
            <a:pPr algn="ctr"/>
            <a:r>
              <a:rPr lang="ca-ES" sz="1400" b="1" dirty="0"/>
              <a:t>PROMOCIÓN COMERCIAL</a:t>
            </a:r>
            <a:endParaRPr lang="es-ES" sz="1400" b="1" dirty="0"/>
          </a:p>
        </p:txBody>
      </p:sp>
      <p:sp>
        <p:nvSpPr>
          <p:cNvPr id="30" name="QuadreDeText 29"/>
          <p:cNvSpPr txBox="1"/>
          <p:nvPr/>
        </p:nvSpPr>
        <p:spPr>
          <a:xfrm>
            <a:off x="4655840" y="4869160"/>
            <a:ext cx="2496277" cy="338554"/>
          </a:xfrm>
          <a:prstGeom prst="rect">
            <a:avLst/>
          </a:prstGeom>
          <a:noFill/>
        </p:spPr>
        <p:txBody>
          <a:bodyPr wrap="square" rtlCol="0">
            <a:spAutoFit/>
          </a:bodyPr>
          <a:lstStyle/>
          <a:p>
            <a:pPr algn="ctr"/>
            <a:r>
              <a:rPr lang="ca-ES" sz="1600" b="1" dirty="0"/>
              <a:t>REGULACIÓN LEGAL</a:t>
            </a:r>
            <a:endParaRPr lang="es-ES" sz="1400" b="1" dirty="0"/>
          </a:p>
        </p:txBody>
      </p:sp>
      <p:sp>
        <p:nvSpPr>
          <p:cNvPr id="32" name="QuadreDeText 31"/>
          <p:cNvSpPr txBox="1"/>
          <p:nvPr/>
        </p:nvSpPr>
        <p:spPr>
          <a:xfrm rot="16200000">
            <a:off x="-149629" y="2658399"/>
            <a:ext cx="1738066" cy="830997"/>
          </a:xfrm>
          <a:prstGeom prst="rect">
            <a:avLst/>
          </a:prstGeom>
          <a:noFill/>
        </p:spPr>
        <p:txBody>
          <a:bodyPr wrap="square" rtlCol="0">
            <a:spAutoFit/>
          </a:bodyPr>
          <a:lstStyle/>
          <a:p>
            <a:pPr algn="ctr"/>
            <a:r>
              <a:rPr lang="ca-ES" sz="1600" b="1" dirty="0">
                <a:solidFill>
                  <a:schemeClr val="tx2">
                    <a:lumMod val="75000"/>
                  </a:schemeClr>
                </a:solidFill>
              </a:rPr>
              <a:t>DAÑOS SOCIALES Y DE SALUD</a:t>
            </a:r>
            <a:endParaRPr lang="es-ES" sz="1600" b="1" dirty="0">
              <a:solidFill>
                <a:schemeClr val="tx2">
                  <a:lumMod val="75000"/>
                </a:schemeClr>
              </a:solidFill>
            </a:endParaRPr>
          </a:p>
        </p:txBody>
      </p:sp>
      <p:sp>
        <p:nvSpPr>
          <p:cNvPr id="33" name="QuadreDeText 32"/>
          <p:cNvSpPr txBox="1"/>
          <p:nvPr/>
        </p:nvSpPr>
        <p:spPr>
          <a:xfrm>
            <a:off x="8688288" y="3708322"/>
            <a:ext cx="3168352" cy="584775"/>
          </a:xfrm>
          <a:prstGeom prst="rect">
            <a:avLst/>
          </a:prstGeom>
          <a:noFill/>
        </p:spPr>
        <p:txBody>
          <a:bodyPr wrap="square" rtlCol="0">
            <a:spAutoFit/>
          </a:bodyPr>
          <a:lstStyle/>
          <a:p>
            <a:pPr algn="ctr"/>
            <a:r>
              <a:rPr lang="ca-ES" sz="1600" b="1" dirty="0">
                <a:solidFill>
                  <a:schemeClr val="tx2">
                    <a:lumMod val="75000"/>
                  </a:schemeClr>
                </a:solidFill>
              </a:rPr>
              <a:t>ESPECTRO DE POLITICAS SOBRE DROGAS</a:t>
            </a:r>
            <a:endParaRPr lang="es-ES" sz="1600" b="1" dirty="0">
              <a:solidFill>
                <a:schemeClr val="tx2">
                  <a:lumMod val="75000"/>
                </a:schemeClr>
              </a:solidFill>
            </a:endParaRPr>
          </a:p>
        </p:txBody>
      </p:sp>
      <p:sp>
        <p:nvSpPr>
          <p:cNvPr id="34" name="QuadreDeText 33"/>
          <p:cNvSpPr txBox="1"/>
          <p:nvPr/>
        </p:nvSpPr>
        <p:spPr>
          <a:xfrm>
            <a:off x="192022" y="6309321"/>
            <a:ext cx="11472597" cy="646331"/>
          </a:xfrm>
          <a:prstGeom prst="rect">
            <a:avLst/>
          </a:prstGeom>
          <a:noFill/>
        </p:spPr>
        <p:txBody>
          <a:bodyPr wrap="square" rtlCol="0">
            <a:spAutoFit/>
          </a:bodyPr>
          <a:lstStyle/>
          <a:p>
            <a:r>
              <a:rPr lang="es-ES" b="1" dirty="0"/>
              <a:t>TRANSFORM  2012</a:t>
            </a:r>
            <a:r>
              <a:rPr lang="es-ES" dirty="0"/>
              <a:t> Terminando la guerra contra las drogas  </a:t>
            </a:r>
            <a:r>
              <a:rPr lang="es-ES" dirty="0">
                <a:hlinkClick r:id="rId3"/>
              </a:rPr>
              <a:t>www.tdpf.org.uk</a:t>
            </a:r>
            <a:endParaRPr lang="es-ES" dirty="0"/>
          </a:p>
          <a:p>
            <a:endParaRPr lang="es-ES" dirty="0"/>
          </a:p>
        </p:txBody>
      </p:sp>
      <p:sp>
        <p:nvSpPr>
          <p:cNvPr id="23" name="22 CuadroTexto"/>
          <p:cNvSpPr txBox="1"/>
          <p:nvPr/>
        </p:nvSpPr>
        <p:spPr>
          <a:xfrm>
            <a:off x="11280576" y="6165305"/>
            <a:ext cx="480053" cy="461665"/>
          </a:xfrm>
          <a:prstGeom prst="rect">
            <a:avLst/>
          </a:prstGeom>
          <a:noFill/>
        </p:spPr>
        <p:txBody>
          <a:bodyPr wrap="square" rtlCol="0">
            <a:spAutoFit/>
          </a:bodyPr>
          <a:lstStyle/>
          <a:p>
            <a:r>
              <a:rPr lang="es-ES" sz="2400" b="1" dirty="0"/>
              <a:t>9</a:t>
            </a:r>
            <a:endParaRPr lang="es-ES" b="1" dirty="0"/>
          </a:p>
        </p:txBody>
      </p:sp>
      <p:grpSp>
        <p:nvGrpSpPr>
          <p:cNvPr id="36" name="35 Grupo"/>
          <p:cNvGrpSpPr/>
          <p:nvPr/>
        </p:nvGrpSpPr>
        <p:grpSpPr>
          <a:xfrm>
            <a:off x="1967541" y="2276872"/>
            <a:ext cx="2304256" cy="1440160"/>
            <a:chOff x="1475656" y="2420888"/>
            <a:chExt cx="1728192" cy="1440160"/>
          </a:xfrm>
        </p:grpSpPr>
        <p:sp>
          <p:nvSpPr>
            <p:cNvPr id="24" name="23 Flecha derecha"/>
            <p:cNvSpPr/>
            <p:nvPr/>
          </p:nvSpPr>
          <p:spPr>
            <a:xfrm>
              <a:off x="1475656" y="2420888"/>
              <a:ext cx="1728192" cy="1440160"/>
            </a:xfrm>
            <a:prstGeom prst="rightArrow">
              <a:avLst/>
            </a:prstGeom>
            <a:gradFill>
              <a:gsLst>
                <a:gs pos="0">
                  <a:schemeClr val="accent1">
                    <a:tint val="50000"/>
                    <a:satMod val="300000"/>
                    <a:alpha val="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35" name="34 CuadroTexto"/>
            <p:cNvSpPr txBox="1"/>
            <p:nvPr/>
          </p:nvSpPr>
          <p:spPr>
            <a:xfrm>
              <a:off x="1619672" y="2852936"/>
              <a:ext cx="1296144" cy="523220"/>
            </a:xfrm>
            <a:prstGeom prst="rect">
              <a:avLst/>
            </a:prstGeom>
            <a:noFill/>
          </p:spPr>
          <p:txBody>
            <a:bodyPr wrap="square" rtlCol="0">
              <a:spAutoFit/>
            </a:bodyPr>
            <a:lstStyle/>
            <a:p>
              <a:pPr algn="ctr"/>
              <a:r>
                <a:rPr lang="es-ES" sz="1400" dirty="0"/>
                <a:t>REGULACIÓN CANNABIS</a:t>
              </a:r>
            </a:p>
          </p:txBody>
        </p:sp>
      </p:grpSp>
      <p:grpSp>
        <p:nvGrpSpPr>
          <p:cNvPr id="37" name="36 Grupo"/>
          <p:cNvGrpSpPr/>
          <p:nvPr/>
        </p:nvGrpSpPr>
        <p:grpSpPr>
          <a:xfrm rot="10800000">
            <a:off x="7536160" y="2348881"/>
            <a:ext cx="2304256" cy="1440160"/>
            <a:chOff x="1475656" y="2420888"/>
            <a:chExt cx="1728192" cy="1440160"/>
          </a:xfrm>
        </p:grpSpPr>
        <p:sp>
          <p:nvSpPr>
            <p:cNvPr id="38" name="37 Flecha derecha"/>
            <p:cNvSpPr/>
            <p:nvPr/>
          </p:nvSpPr>
          <p:spPr>
            <a:xfrm>
              <a:off x="1475656" y="2420888"/>
              <a:ext cx="1728192" cy="1440160"/>
            </a:xfrm>
            <a:prstGeom prst="rightArrow">
              <a:avLst/>
            </a:prstGeom>
            <a:gradFill>
              <a:gsLst>
                <a:gs pos="0">
                  <a:schemeClr val="accent1">
                    <a:tint val="50000"/>
                    <a:satMod val="300000"/>
                    <a:alpha val="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39" name="38 CuadroTexto"/>
            <p:cNvSpPr txBox="1"/>
            <p:nvPr/>
          </p:nvSpPr>
          <p:spPr>
            <a:xfrm rot="10800000">
              <a:off x="1475656" y="2905780"/>
              <a:ext cx="1584176" cy="523220"/>
            </a:xfrm>
            <a:prstGeom prst="rect">
              <a:avLst/>
            </a:prstGeom>
            <a:noFill/>
          </p:spPr>
          <p:txBody>
            <a:bodyPr wrap="square" rtlCol="0">
              <a:spAutoFit/>
            </a:bodyPr>
            <a:lstStyle/>
            <a:p>
              <a:pPr algn="ctr"/>
              <a:r>
                <a:rPr lang="es-ES" sz="1400" dirty="0"/>
                <a:t>REGULACIÓN TABACO/ALCOHOL</a:t>
              </a:r>
            </a:p>
          </p:txBody>
        </p:sp>
      </p:grpSp>
    </p:spTree>
    <p:extLst>
      <p:ext uri="{BB962C8B-B14F-4D97-AF65-F5344CB8AC3E}">
        <p14:creationId xmlns:p14="http://schemas.microsoft.com/office/powerpoint/2010/main" val="1191642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27 Conector recto"/>
          <p:cNvCxnSpPr/>
          <p:nvPr/>
        </p:nvCxnSpPr>
        <p:spPr>
          <a:xfrm>
            <a:off x="623392" y="4149080"/>
            <a:ext cx="7584843" cy="0"/>
          </a:xfrm>
          <a:prstGeom prst="line">
            <a:avLst/>
          </a:prstGeom>
          <a:ln w="38100" cmpd="sng">
            <a:solidFill>
              <a:schemeClr val="accent6">
                <a:lumMod val="60000"/>
                <a:lumOff val="40000"/>
              </a:schemeClr>
            </a:solidFill>
            <a:prstDash val="sysDash"/>
          </a:ln>
        </p:spPr>
        <p:style>
          <a:lnRef idx="1">
            <a:schemeClr val="accent2"/>
          </a:lnRef>
          <a:fillRef idx="0">
            <a:schemeClr val="accent2"/>
          </a:fillRef>
          <a:effectRef idx="0">
            <a:schemeClr val="accent2"/>
          </a:effectRef>
          <a:fontRef idx="minor">
            <a:schemeClr val="tx1"/>
          </a:fontRef>
        </p:style>
      </p:cxnSp>
      <p:cxnSp>
        <p:nvCxnSpPr>
          <p:cNvPr id="27" name="26 Conector recto"/>
          <p:cNvCxnSpPr/>
          <p:nvPr/>
        </p:nvCxnSpPr>
        <p:spPr>
          <a:xfrm>
            <a:off x="623392" y="2132856"/>
            <a:ext cx="7584843" cy="0"/>
          </a:xfrm>
          <a:prstGeom prst="line">
            <a:avLst/>
          </a:prstGeom>
          <a:ln w="38100" cmpd="sng">
            <a:solidFill>
              <a:schemeClr val="accent6">
                <a:lumMod val="60000"/>
                <a:lumOff val="40000"/>
              </a:schemeClr>
            </a:solidFill>
            <a:prstDash val="sysDash"/>
          </a:ln>
        </p:spPr>
        <p:style>
          <a:lnRef idx="1">
            <a:schemeClr val="accent2"/>
          </a:lnRef>
          <a:fillRef idx="0">
            <a:schemeClr val="accent2"/>
          </a:fillRef>
          <a:effectRef idx="0">
            <a:schemeClr val="accent2"/>
          </a:effectRef>
          <a:fontRef idx="minor">
            <a:schemeClr val="tx1"/>
          </a:fontRef>
        </p:style>
      </p:cxnSp>
      <p:cxnSp>
        <p:nvCxnSpPr>
          <p:cNvPr id="16" name="15 Conector recto de flecha"/>
          <p:cNvCxnSpPr/>
          <p:nvPr/>
        </p:nvCxnSpPr>
        <p:spPr>
          <a:xfrm>
            <a:off x="7056107" y="836712"/>
            <a:ext cx="0" cy="4752528"/>
          </a:xfrm>
          <a:prstGeom prst="straightConnector1">
            <a:avLst/>
          </a:prstGeom>
          <a:ln w="63500">
            <a:prstDash val="dash"/>
            <a:tailEnd type="arrow"/>
          </a:ln>
        </p:spPr>
        <p:style>
          <a:lnRef idx="3">
            <a:schemeClr val="accent3"/>
          </a:lnRef>
          <a:fillRef idx="0">
            <a:schemeClr val="accent3"/>
          </a:fillRef>
          <a:effectRef idx="2">
            <a:schemeClr val="accent3"/>
          </a:effectRef>
          <a:fontRef idx="minor">
            <a:schemeClr val="tx1"/>
          </a:fontRef>
        </p:style>
      </p:cxnSp>
      <p:sp>
        <p:nvSpPr>
          <p:cNvPr id="11" name="10 Flecha arriba y abajo"/>
          <p:cNvSpPr/>
          <p:nvPr/>
        </p:nvSpPr>
        <p:spPr>
          <a:xfrm>
            <a:off x="1391478" y="908720"/>
            <a:ext cx="2784309" cy="4752528"/>
          </a:xfrm>
          <a:prstGeom prst="up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 name="2 CuadroTexto"/>
          <p:cNvSpPr txBox="1"/>
          <p:nvPr/>
        </p:nvSpPr>
        <p:spPr>
          <a:xfrm>
            <a:off x="1295467" y="404664"/>
            <a:ext cx="2784309" cy="369332"/>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ES" dirty="0"/>
              <a:t>CLUTIVO ASOCIADO</a:t>
            </a:r>
          </a:p>
        </p:txBody>
      </p:sp>
      <p:sp>
        <p:nvSpPr>
          <p:cNvPr id="4" name="3 CuadroTexto"/>
          <p:cNvSpPr txBox="1"/>
          <p:nvPr/>
        </p:nvSpPr>
        <p:spPr>
          <a:xfrm>
            <a:off x="4463819" y="404664"/>
            <a:ext cx="4128459" cy="369332"/>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ES" dirty="0"/>
              <a:t>PRODUCTORES CON LICENCIA</a:t>
            </a:r>
          </a:p>
        </p:txBody>
      </p:sp>
      <p:sp>
        <p:nvSpPr>
          <p:cNvPr id="6" name="5 CuadroTexto"/>
          <p:cNvSpPr txBox="1"/>
          <p:nvPr/>
        </p:nvSpPr>
        <p:spPr>
          <a:xfrm>
            <a:off x="1295467" y="5733256"/>
            <a:ext cx="2784309" cy="369332"/>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ES" dirty="0"/>
              <a:t>CLUBS SOCIALES</a:t>
            </a:r>
          </a:p>
        </p:txBody>
      </p:sp>
      <p:sp>
        <p:nvSpPr>
          <p:cNvPr id="7" name="6 CuadroTexto"/>
          <p:cNvSpPr txBox="1"/>
          <p:nvPr/>
        </p:nvSpPr>
        <p:spPr>
          <a:xfrm>
            <a:off x="4463819" y="5733256"/>
            <a:ext cx="4128459" cy="369332"/>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ES" dirty="0"/>
              <a:t>ESTABLECIMIENTOS DE VENTA</a:t>
            </a:r>
          </a:p>
        </p:txBody>
      </p:sp>
      <p:sp>
        <p:nvSpPr>
          <p:cNvPr id="8" name="7 CuadroTexto"/>
          <p:cNvSpPr txBox="1"/>
          <p:nvPr/>
        </p:nvSpPr>
        <p:spPr>
          <a:xfrm>
            <a:off x="2255573" y="2843644"/>
            <a:ext cx="6144683"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000" b="1" dirty="0"/>
              <a:t>Agencia Reguladora de Cannabis (CRA)</a:t>
            </a:r>
          </a:p>
        </p:txBody>
      </p:sp>
      <p:sp>
        <p:nvSpPr>
          <p:cNvPr id="12" name="11 Flecha arriba y abajo"/>
          <p:cNvSpPr/>
          <p:nvPr/>
        </p:nvSpPr>
        <p:spPr>
          <a:xfrm>
            <a:off x="5711957" y="908720"/>
            <a:ext cx="672075" cy="1872208"/>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3" name="12 Flecha arriba y abajo"/>
          <p:cNvSpPr/>
          <p:nvPr/>
        </p:nvSpPr>
        <p:spPr>
          <a:xfrm>
            <a:off x="5711957" y="3429000"/>
            <a:ext cx="672075" cy="2160240"/>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9" name="18 CuadroTexto"/>
          <p:cNvSpPr txBox="1"/>
          <p:nvPr/>
        </p:nvSpPr>
        <p:spPr>
          <a:xfrm rot="16200000">
            <a:off x="-343299" y="924880"/>
            <a:ext cx="1849762"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dirty="0"/>
              <a:t>PRODUCCIÓN</a:t>
            </a:r>
          </a:p>
        </p:txBody>
      </p:sp>
      <p:sp>
        <p:nvSpPr>
          <p:cNvPr id="20" name="19 CuadroTexto"/>
          <p:cNvSpPr txBox="1"/>
          <p:nvPr/>
        </p:nvSpPr>
        <p:spPr>
          <a:xfrm rot="16200000">
            <a:off x="-246509" y="5152546"/>
            <a:ext cx="1656184"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dirty="0"/>
              <a:t>CONSUMO</a:t>
            </a:r>
          </a:p>
        </p:txBody>
      </p:sp>
      <p:sp>
        <p:nvSpPr>
          <p:cNvPr id="21" name="20 CuadroTexto"/>
          <p:cNvSpPr txBox="1"/>
          <p:nvPr/>
        </p:nvSpPr>
        <p:spPr>
          <a:xfrm rot="16200000">
            <a:off x="-258900" y="2992306"/>
            <a:ext cx="1656184"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dirty="0"/>
              <a:t>TRANSPORTE</a:t>
            </a:r>
          </a:p>
        </p:txBody>
      </p:sp>
      <p:sp>
        <p:nvSpPr>
          <p:cNvPr id="22" name="21 CuadroTexto"/>
          <p:cNvSpPr txBox="1"/>
          <p:nvPr/>
        </p:nvSpPr>
        <p:spPr>
          <a:xfrm>
            <a:off x="9072331" y="404664"/>
            <a:ext cx="2784309" cy="369332"/>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ES" dirty="0"/>
              <a:t>AUTO CULTIVO</a:t>
            </a:r>
          </a:p>
        </p:txBody>
      </p:sp>
      <p:sp>
        <p:nvSpPr>
          <p:cNvPr id="23" name="22 CuadroTexto"/>
          <p:cNvSpPr txBox="1"/>
          <p:nvPr/>
        </p:nvSpPr>
        <p:spPr>
          <a:xfrm>
            <a:off x="9072331" y="5733256"/>
            <a:ext cx="2784309" cy="369332"/>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ES" dirty="0"/>
              <a:t>AUTO CONSUMO</a:t>
            </a:r>
          </a:p>
        </p:txBody>
      </p:sp>
      <p:sp>
        <p:nvSpPr>
          <p:cNvPr id="30" name="29 Rectángulo redondeado"/>
          <p:cNvSpPr/>
          <p:nvPr/>
        </p:nvSpPr>
        <p:spPr>
          <a:xfrm>
            <a:off x="9264352" y="908720"/>
            <a:ext cx="2400267" cy="47525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1" name="30 CuadroTexto"/>
          <p:cNvSpPr txBox="1"/>
          <p:nvPr/>
        </p:nvSpPr>
        <p:spPr>
          <a:xfrm>
            <a:off x="4079776" y="1124744"/>
            <a:ext cx="1920213"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Licencias de los productores</a:t>
            </a:r>
          </a:p>
        </p:txBody>
      </p:sp>
      <p:sp>
        <p:nvSpPr>
          <p:cNvPr id="32" name="31 CuadroTexto"/>
          <p:cNvSpPr txBox="1"/>
          <p:nvPr/>
        </p:nvSpPr>
        <p:spPr>
          <a:xfrm>
            <a:off x="4079776" y="1772816"/>
            <a:ext cx="1920213"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Productos que pueden producir</a:t>
            </a:r>
          </a:p>
        </p:txBody>
      </p:sp>
      <p:sp>
        <p:nvSpPr>
          <p:cNvPr id="33" name="32 CuadroTexto"/>
          <p:cNvSpPr txBox="1"/>
          <p:nvPr/>
        </p:nvSpPr>
        <p:spPr>
          <a:xfrm>
            <a:off x="8880309" y="1124744"/>
            <a:ext cx="2016224" cy="7386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Limitación de producción por persona en casa</a:t>
            </a:r>
          </a:p>
        </p:txBody>
      </p:sp>
      <p:sp>
        <p:nvSpPr>
          <p:cNvPr id="34" name="33 CuadroTexto"/>
          <p:cNvSpPr txBox="1"/>
          <p:nvPr/>
        </p:nvSpPr>
        <p:spPr>
          <a:xfrm>
            <a:off x="1199456" y="3284984"/>
            <a:ext cx="1920213"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Licencias de CSC y </a:t>
            </a:r>
            <a:r>
              <a:rPr lang="es-ES" sz="1400" dirty="0" err="1"/>
              <a:t>sistm</a:t>
            </a:r>
            <a:r>
              <a:rPr lang="es-ES" sz="1400" dirty="0"/>
              <a:t>. gestión</a:t>
            </a:r>
          </a:p>
        </p:txBody>
      </p:sp>
      <p:sp>
        <p:nvSpPr>
          <p:cNvPr id="35" name="34 CuadroTexto"/>
          <p:cNvSpPr txBox="1"/>
          <p:nvPr/>
        </p:nvSpPr>
        <p:spPr>
          <a:xfrm>
            <a:off x="1199456" y="3861049"/>
            <a:ext cx="1920213"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Limites de socios</a:t>
            </a:r>
          </a:p>
        </p:txBody>
      </p:sp>
      <p:sp>
        <p:nvSpPr>
          <p:cNvPr id="36" name="35 CuadroTexto"/>
          <p:cNvSpPr txBox="1"/>
          <p:nvPr/>
        </p:nvSpPr>
        <p:spPr>
          <a:xfrm>
            <a:off x="6480043" y="4561964"/>
            <a:ext cx="2112235"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Licencias y control de ventas</a:t>
            </a:r>
          </a:p>
        </p:txBody>
      </p:sp>
      <p:sp>
        <p:nvSpPr>
          <p:cNvPr id="37" name="36 CuadroTexto"/>
          <p:cNvSpPr txBox="1"/>
          <p:nvPr/>
        </p:nvSpPr>
        <p:spPr>
          <a:xfrm>
            <a:off x="6480043" y="3429001"/>
            <a:ext cx="2112235"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Control productos (preparación, precio, potencia,  cantidad, envase)</a:t>
            </a:r>
          </a:p>
        </p:txBody>
      </p:sp>
      <p:sp>
        <p:nvSpPr>
          <p:cNvPr id="39" name="38 CuadroTexto"/>
          <p:cNvSpPr txBox="1"/>
          <p:nvPr/>
        </p:nvSpPr>
        <p:spPr>
          <a:xfrm>
            <a:off x="3215680" y="3734100"/>
            <a:ext cx="2304256"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Control de flujo de producción a acceso </a:t>
            </a:r>
          </a:p>
        </p:txBody>
      </p:sp>
      <p:sp>
        <p:nvSpPr>
          <p:cNvPr id="40" name="39 CuadroTexto"/>
          <p:cNvSpPr txBox="1"/>
          <p:nvPr/>
        </p:nvSpPr>
        <p:spPr>
          <a:xfrm>
            <a:off x="1487488" y="4470213"/>
            <a:ext cx="4704523"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Formación , asesoramiento de salud,…</a:t>
            </a:r>
          </a:p>
        </p:txBody>
      </p:sp>
      <p:sp>
        <p:nvSpPr>
          <p:cNvPr id="41" name="40 CuadroTexto"/>
          <p:cNvSpPr txBox="1"/>
          <p:nvPr/>
        </p:nvSpPr>
        <p:spPr>
          <a:xfrm>
            <a:off x="1487488" y="4849416"/>
            <a:ext cx="4704523"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Ubicación, horario de apertura, señalización</a:t>
            </a:r>
          </a:p>
        </p:txBody>
      </p:sp>
      <p:sp>
        <p:nvSpPr>
          <p:cNvPr id="42" name="41 CuadroTexto"/>
          <p:cNvSpPr txBox="1"/>
          <p:nvPr/>
        </p:nvSpPr>
        <p:spPr>
          <a:xfrm>
            <a:off x="1487488" y="5301209"/>
            <a:ext cx="4704523" cy="30777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Prohibiciones marca, promoción  y publicidad</a:t>
            </a:r>
          </a:p>
        </p:txBody>
      </p:sp>
      <p:sp>
        <p:nvSpPr>
          <p:cNvPr id="43" name="42 CuadroTexto"/>
          <p:cNvSpPr txBox="1"/>
          <p:nvPr/>
        </p:nvSpPr>
        <p:spPr>
          <a:xfrm>
            <a:off x="6480043" y="5301209"/>
            <a:ext cx="2112235"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Control de edad</a:t>
            </a:r>
          </a:p>
        </p:txBody>
      </p:sp>
      <p:sp>
        <p:nvSpPr>
          <p:cNvPr id="44" name="43 CuadroTexto"/>
          <p:cNvSpPr txBox="1"/>
          <p:nvPr/>
        </p:nvSpPr>
        <p:spPr>
          <a:xfrm>
            <a:off x="2351584" y="6309321"/>
            <a:ext cx="2880320"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Controles sobre el acceso</a:t>
            </a:r>
          </a:p>
        </p:txBody>
      </p:sp>
      <p:sp>
        <p:nvSpPr>
          <p:cNvPr id="45" name="44 CuadroTexto"/>
          <p:cNvSpPr txBox="1"/>
          <p:nvPr/>
        </p:nvSpPr>
        <p:spPr>
          <a:xfrm>
            <a:off x="5615947" y="6309321"/>
            <a:ext cx="3936437"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Controles consumo espacios públicos</a:t>
            </a:r>
          </a:p>
        </p:txBody>
      </p:sp>
      <p:sp>
        <p:nvSpPr>
          <p:cNvPr id="46" name="45 CuadroTexto"/>
          <p:cNvSpPr txBox="1"/>
          <p:nvPr/>
        </p:nvSpPr>
        <p:spPr>
          <a:xfrm>
            <a:off x="1391478" y="1124744"/>
            <a:ext cx="1920213"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Limites por nº de socio y oferta</a:t>
            </a:r>
          </a:p>
        </p:txBody>
      </p:sp>
      <p:sp>
        <p:nvSpPr>
          <p:cNvPr id="47" name="46 CuadroTexto"/>
          <p:cNvSpPr txBox="1"/>
          <p:nvPr/>
        </p:nvSpPr>
        <p:spPr>
          <a:xfrm>
            <a:off x="1967541" y="2348881"/>
            <a:ext cx="3168352"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sz="1400" dirty="0"/>
              <a:t>Controles de manufacturación</a:t>
            </a:r>
          </a:p>
        </p:txBody>
      </p:sp>
      <p:sp>
        <p:nvSpPr>
          <p:cNvPr id="48" name="47 CuadroTexto"/>
          <p:cNvSpPr txBox="1"/>
          <p:nvPr/>
        </p:nvSpPr>
        <p:spPr>
          <a:xfrm>
            <a:off x="2063552" y="0"/>
            <a:ext cx="758484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b="1" dirty="0"/>
              <a:t>REGULACIÓN DEL MERCADO DEL CANNABIS</a:t>
            </a:r>
          </a:p>
        </p:txBody>
      </p:sp>
    </p:spTree>
    <p:extLst>
      <p:ext uri="{BB962C8B-B14F-4D97-AF65-F5344CB8AC3E}">
        <p14:creationId xmlns:p14="http://schemas.microsoft.com/office/powerpoint/2010/main" val="21878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500"/>
                                        <p:tgtEl>
                                          <p:spTgt spid="3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ox(in)">
                                      <p:cBhvr>
                                        <p:cTn id="10" dur="500"/>
                                        <p:tgtEl>
                                          <p:spTgt spid="3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500"/>
                                        <p:tgtEl>
                                          <p:spTgt spid="3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ox(in)">
                                      <p:cBhvr>
                                        <p:cTn id="16" dur="500"/>
                                        <p:tgtEl>
                                          <p:spTgt spid="34"/>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ox(in)">
                                      <p:cBhvr>
                                        <p:cTn id="19" dur="500"/>
                                        <p:tgtEl>
                                          <p:spTgt spid="35"/>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ox(in)">
                                      <p:cBhvr>
                                        <p:cTn id="22" dur="500"/>
                                        <p:tgtEl>
                                          <p:spTgt spid="39"/>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ox(in)">
                                      <p:cBhvr>
                                        <p:cTn id="25" dur="500"/>
                                        <p:tgtEl>
                                          <p:spTgt spid="43"/>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ox(in)">
                                      <p:cBhvr>
                                        <p:cTn id="28" dur="500"/>
                                        <p:tgtEl>
                                          <p:spTgt spid="36"/>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ox(in)">
                                      <p:cBhvr>
                                        <p:cTn id="31" dur="500"/>
                                        <p:tgtEl>
                                          <p:spTgt spid="37"/>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ox(in)">
                                      <p:cBhvr>
                                        <p:cTn id="34" dur="500"/>
                                        <p:tgtEl>
                                          <p:spTgt spid="40"/>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ox(in)">
                                      <p:cBhvr>
                                        <p:cTn id="37" dur="500"/>
                                        <p:tgtEl>
                                          <p:spTgt spid="41"/>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ox(in)">
                                      <p:cBhvr>
                                        <p:cTn id="40" dur="500"/>
                                        <p:tgtEl>
                                          <p:spTgt spid="4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ox(in)">
                                      <p:cBhvr>
                                        <p:cTn id="43" dur="500"/>
                                        <p:tgtEl>
                                          <p:spTgt spid="44"/>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ox(in)">
                                      <p:cBhvr>
                                        <p:cTn id="46" dur="500"/>
                                        <p:tgtEl>
                                          <p:spTgt spid="45"/>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box(in)">
                                      <p:cBhvr>
                                        <p:cTn id="49" dur="500"/>
                                        <p:tgtEl>
                                          <p:spTgt spid="46"/>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ox(in)">
                                      <p:cBhvr>
                                        <p:cTn id="5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383117" y="116632"/>
            <a:ext cx="11185492"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fontAlgn="auto">
              <a:spcBef>
                <a:spcPts val="0"/>
              </a:spcBef>
              <a:spcAft>
                <a:spcPts val="0"/>
              </a:spcAft>
              <a:defRPr/>
            </a:pPr>
            <a:r>
              <a:rPr lang="es-ES" sz="2000" b="1" dirty="0" smtClean="0">
                <a:latin typeface="+mj-lt"/>
              </a:rPr>
              <a:t>BUENAS PRACTICAS EN MEDIDAS PREVENTIVAS DE REDUCCIÓN DE RIESGOS EN UNA REGULACIÓN DE ASOCIACIONES DE CONSUMIDORES DE CANNABIS</a:t>
            </a:r>
            <a:endParaRPr lang="es-ES" sz="2400" b="1" dirty="0">
              <a:latin typeface="+mj-lt"/>
            </a:endParaRPr>
          </a:p>
        </p:txBody>
      </p:sp>
      <p:sp>
        <p:nvSpPr>
          <p:cNvPr id="9" name="8 CuadroTexto"/>
          <p:cNvSpPr txBox="1"/>
          <p:nvPr/>
        </p:nvSpPr>
        <p:spPr>
          <a:xfrm>
            <a:off x="431371" y="1137518"/>
            <a:ext cx="1132925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a-ES" b="1" dirty="0" smtClean="0"/>
              <a:t>1. FORMACIÓN</a:t>
            </a:r>
            <a:r>
              <a:rPr lang="ca-ES" dirty="0" smtClean="0"/>
              <a:t/>
            </a:r>
            <a:br>
              <a:rPr lang="ca-ES" dirty="0" smtClean="0"/>
            </a:br>
            <a:r>
              <a:rPr lang="es-ES" dirty="0" smtClean="0"/>
              <a:t>Las asociaciones deben promover una adecuada formación de las personas que forman parte de las juntas directivas y/o realizan tareas  de atención a las/os socios /es</a:t>
            </a:r>
            <a:endParaRPr lang="es-ES" dirty="0"/>
          </a:p>
        </p:txBody>
      </p:sp>
      <p:sp>
        <p:nvSpPr>
          <p:cNvPr id="11" name="10 CuadroTexto"/>
          <p:cNvSpPr txBox="1"/>
          <p:nvPr/>
        </p:nvSpPr>
        <p:spPr>
          <a:xfrm>
            <a:off x="431371" y="2272804"/>
            <a:ext cx="11329259"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a-ES" b="1" dirty="0" smtClean="0"/>
              <a:t>2. PROCEDIMIENTOS Y CRITERIOS DE ADMISISÓN CON CRITERIOS DE SALD, ASI COMO CONSENTIMIENTO INFORMADO</a:t>
            </a:r>
            <a:r>
              <a:rPr lang="ca-ES" dirty="0" smtClean="0"/>
              <a:t/>
            </a:r>
            <a:br>
              <a:rPr lang="ca-ES" dirty="0" smtClean="0"/>
            </a:br>
            <a:r>
              <a:rPr lang="es-ES" dirty="0" smtClean="0"/>
              <a:t>Los procedimientos de acceso se establecerán con criterios claros en relación a </a:t>
            </a:r>
            <a:r>
              <a:rPr lang="es-ES" dirty="0" err="1" smtClean="0"/>
              <a:t>a</a:t>
            </a:r>
            <a:r>
              <a:rPr lang="es-ES" dirty="0" smtClean="0"/>
              <a:t> aquellas personas que no pueden formar parte de la asociación (</a:t>
            </a:r>
            <a:r>
              <a:rPr lang="es-ES" dirty="0" err="1" smtClean="0"/>
              <a:t>ej</a:t>
            </a:r>
            <a:r>
              <a:rPr lang="es-ES" dirty="0" smtClean="0"/>
              <a:t>, mujeres embarazadas, personas con trastornos mentales, menores de </a:t>
            </a:r>
            <a:r>
              <a:rPr lang="es-ES" dirty="0" err="1" smtClean="0"/>
              <a:t>edada</a:t>
            </a:r>
            <a:r>
              <a:rPr lang="es-ES" dirty="0" smtClean="0"/>
              <a:t>, etc.). Y también en el momento de la admisión se informará de los riesgos asociados al cannabis y en que casos el consumo está contraindicado. Haciéndose firmar consentimiento informado de haber sido informado.</a:t>
            </a:r>
            <a:endParaRPr lang="es-ES" dirty="0"/>
          </a:p>
        </p:txBody>
      </p:sp>
      <p:sp>
        <p:nvSpPr>
          <p:cNvPr id="14" name="13 CuadroTexto"/>
          <p:cNvSpPr txBox="1"/>
          <p:nvPr/>
        </p:nvSpPr>
        <p:spPr>
          <a:xfrm>
            <a:off x="431371" y="4771018"/>
            <a:ext cx="11329259"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a-ES" b="1" dirty="0" smtClean="0"/>
              <a:t>3. CAMPAÑAS DE INFORMACIÓN</a:t>
            </a:r>
            <a:r>
              <a:rPr lang="ca-ES" dirty="0" smtClean="0"/>
              <a:t/>
            </a:r>
            <a:br>
              <a:rPr lang="ca-ES" dirty="0" smtClean="0"/>
            </a:br>
            <a:r>
              <a:rPr lang="es-ES" dirty="0" smtClean="0"/>
              <a:t>Promover campañas de información objetiva a personas asociadas, no solo sobre el cannabis (variedades y potencia, etc.), si no sobre efectos contrastados(tanto positivos como negativos, comportamientos que aumentan riesgos y como minimizarlos. </a:t>
            </a:r>
            <a:br>
              <a:rPr lang="es-ES" dirty="0" smtClean="0"/>
            </a:br>
            <a:r>
              <a:rPr lang="es-ES" dirty="0" smtClean="0"/>
              <a:t>Desarrolladas por iniciativa de las asociaciones, y ser contrastadas y compartidas para favorecer el rigor y el máximo alcance.</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431371" y="476672"/>
            <a:ext cx="1132925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a-ES" b="1" dirty="0" smtClean="0"/>
              <a:t>4. PROMOCIÓN USO DE FILTROS Y VAPORIZADORES</a:t>
            </a:r>
            <a:r>
              <a:rPr lang="ca-ES" dirty="0" smtClean="0"/>
              <a:t/>
            </a:r>
            <a:br>
              <a:rPr lang="ca-ES" dirty="0" smtClean="0"/>
            </a:br>
            <a:r>
              <a:rPr lang="es-ES" dirty="0" smtClean="0"/>
              <a:t>A parte de pautas generales de consumo que reducen riesgos es preciso promover uso de filtros o vaporizadores para reducir daños respiratorios derivados de la inhalación.</a:t>
            </a:r>
            <a:endParaRPr lang="es-ES" dirty="0"/>
          </a:p>
        </p:txBody>
      </p:sp>
      <p:sp>
        <p:nvSpPr>
          <p:cNvPr id="11" name="10 CuadroTexto"/>
          <p:cNvSpPr txBox="1"/>
          <p:nvPr/>
        </p:nvSpPr>
        <p:spPr>
          <a:xfrm>
            <a:off x="431371" y="1735648"/>
            <a:ext cx="1132925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a-ES" b="1" dirty="0" smtClean="0"/>
              <a:t>5. ESTABLECIMIENTO DE PROTOCOLOS DE DETECCIÓN Y DERIVACIÓN HACIA ÁMBITO SALUD MENTAL.</a:t>
            </a:r>
            <a:r>
              <a:rPr lang="ca-ES" dirty="0" smtClean="0"/>
              <a:t/>
            </a:r>
            <a:br>
              <a:rPr lang="ca-ES" dirty="0" smtClean="0"/>
            </a:br>
            <a:r>
              <a:rPr lang="es-ES" dirty="0" smtClean="0"/>
              <a:t>Ciertas personas están  persones predispuestas a padecer trastornos mentales por exposición al cannabis, las asociaciones deben disponer de protocolos de detección i derivación a servicios de salud mental.</a:t>
            </a:r>
            <a:endParaRPr lang="es-ES" dirty="0"/>
          </a:p>
        </p:txBody>
      </p:sp>
      <p:sp>
        <p:nvSpPr>
          <p:cNvPr id="14" name="13 CuadroTexto"/>
          <p:cNvSpPr txBox="1"/>
          <p:nvPr/>
        </p:nvSpPr>
        <p:spPr>
          <a:xfrm>
            <a:off x="431371" y="3452807"/>
            <a:ext cx="1132925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a-ES" b="1" dirty="0" smtClean="0"/>
              <a:t>6. PREVENCIÓN Y ATENCIÓN CON PERSONAS CON USOS PROBLEMÁTICOS</a:t>
            </a:r>
            <a:r>
              <a:rPr lang="ca-ES" dirty="0" smtClean="0"/>
              <a:t/>
            </a:r>
            <a:br>
              <a:rPr lang="ca-ES" dirty="0" smtClean="0"/>
            </a:br>
            <a:r>
              <a:rPr lang="es-ES" dirty="0" smtClean="0"/>
              <a:t>Aunque el riesgo de establecer dependencia sea bajo, las personas que lo desarrollan deben contar en las asociaciones  con un espacio en el que recibir asesoramiento o, en el caso que sea preciso una remisión a un centro especializado.</a:t>
            </a:r>
            <a:endParaRPr lang="ca-ES" dirty="0"/>
          </a:p>
        </p:txBody>
      </p:sp>
      <p:sp>
        <p:nvSpPr>
          <p:cNvPr id="5" name="4 CuadroTexto"/>
          <p:cNvSpPr txBox="1"/>
          <p:nvPr/>
        </p:nvSpPr>
        <p:spPr>
          <a:xfrm>
            <a:off x="431371" y="4869160"/>
            <a:ext cx="1132925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smtClean="0"/>
              <a:t>7. COMUNICACIÓN Y SUPERVISIÓN POR MEDIO DE UN OBSERVATORIO </a:t>
            </a:r>
            <a:r>
              <a:rPr lang="es-ES" dirty="0" smtClean="0"/>
              <a:t/>
            </a:r>
            <a:br>
              <a:rPr lang="es-ES" dirty="0" smtClean="0"/>
            </a:br>
            <a:r>
              <a:rPr lang="es-ES" dirty="0" smtClean="0"/>
              <a:t>El desarrollo de buenas prácticas y  orientación a una mejora continua de servicios a los asociados en  cuando existe un trabajo de transferencia y  fortalecimiento de las praxis.</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431371" y="476673"/>
            <a:ext cx="11329259"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smtClean="0"/>
              <a:t>7. ESTABLECIMIENTO DE NORMAS CLARAS DE DISPENSACIÓN DE PROTUCTOS DERIVADOS DE CANNABIS.</a:t>
            </a:r>
            <a:r>
              <a:rPr lang="es-ES" dirty="0" smtClean="0"/>
              <a:t/>
            </a:r>
            <a:br>
              <a:rPr lang="es-ES" dirty="0" smtClean="0"/>
            </a:br>
            <a:r>
              <a:rPr lang="es-ES" dirty="0" smtClean="0"/>
              <a:t>Al parte de las cantidades estipuladas por persona socia, se pueden establecer limites de potencia de productos (como mínimo sean informados). Especial mención merece los extractos, con elevados porcentajes de THC, que pueden ser muy inadecuados para ciertas personas. Se evitará promoción indiscriminada de estos productos y por medio de la formación corregir creencias asentadas como "como más THC, mejor”</a:t>
            </a:r>
            <a:endParaRPr lang="es-ES" dirty="0"/>
          </a:p>
        </p:txBody>
      </p:sp>
      <p:sp>
        <p:nvSpPr>
          <p:cNvPr id="11" name="10 CuadroTexto"/>
          <p:cNvSpPr txBox="1"/>
          <p:nvPr/>
        </p:nvSpPr>
        <p:spPr>
          <a:xfrm>
            <a:off x="431371" y="2793702"/>
            <a:ext cx="1132925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smtClean="0"/>
              <a:t>8. PROMOCIÓN DE VARIEDADES RICAS EN CBD.</a:t>
            </a:r>
            <a:r>
              <a:rPr lang="es-ES" dirty="0" smtClean="0"/>
              <a:t/>
            </a:r>
            <a:br>
              <a:rPr lang="es-ES" dirty="0" smtClean="0"/>
            </a:br>
            <a:r>
              <a:rPr lang="es-ES" dirty="0" smtClean="0"/>
              <a:t>Por su efecto modulador del CBD, se debe promocionar su cultivo y consumo como forma de reducir algunos efectos secundarios del THC</a:t>
            </a:r>
            <a:endParaRPr lang="es-ES" dirty="0"/>
          </a:p>
        </p:txBody>
      </p:sp>
      <p:sp>
        <p:nvSpPr>
          <p:cNvPr id="14" name="13 CuadroTexto"/>
          <p:cNvSpPr txBox="1"/>
          <p:nvPr/>
        </p:nvSpPr>
        <p:spPr>
          <a:xfrm>
            <a:off x="431371" y="4012029"/>
            <a:ext cx="11329259"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ca-ES" b="1" dirty="0" smtClean="0"/>
              <a:t>9. CAMPAÑAS DE CONCIENCIACIÓN PARA PROMOVER LA PREVENCIÓN DE DAÑOS DERIVADOS DEL DETERIORO PSICOMOTOR Y COGNITIVO POR CONSUMO DE CANNABIS</a:t>
            </a:r>
            <a:r>
              <a:rPr lang="ca-ES" dirty="0" smtClean="0"/>
              <a:t/>
            </a:r>
            <a:br>
              <a:rPr lang="ca-ES" dirty="0" smtClean="0"/>
            </a:br>
            <a:r>
              <a:rPr lang="es-ES" dirty="0" smtClean="0"/>
              <a:t>Debido que el cannabis afecta al  rendimiento psicomotor y cognitivo bajo sus efectos, se deberá desde las asociaciones promover conciencia de riesgos que pueden tener en actividades peligrosas como: conducción de vehículos o otras que precisa un estado normal psicomotor y cognitivo estudio y aprendizajes, trabajos que precisa atención y procesamiento de información, o deportes y trabajo pre precisan un buen estado psicomotor, etc.).</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3 Rectángulo redondeado"/>
          <p:cNvSpPr/>
          <p:nvPr/>
        </p:nvSpPr>
        <p:spPr bwMode="auto">
          <a:xfrm>
            <a:off x="6894843" y="1552575"/>
            <a:ext cx="2023533" cy="2870200"/>
          </a:xfrm>
          <a:prstGeom prst="roundRect">
            <a:avLst>
              <a:gd name="adj" fmla="val 6365"/>
            </a:avLst>
          </a:prstGeom>
          <a:solidFill>
            <a:schemeClr val="bg1"/>
          </a:solidFill>
          <a:ln w="57150">
            <a:solidFill>
              <a:srgbClr val="948A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400"/>
          </a:p>
        </p:txBody>
      </p:sp>
      <p:sp>
        <p:nvSpPr>
          <p:cNvPr id="3" name="2 Marcador de contenido"/>
          <p:cNvSpPr>
            <a:spLocks noGrp="1"/>
          </p:cNvSpPr>
          <p:nvPr>
            <p:ph idx="1"/>
          </p:nvPr>
        </p:nvSpPr>
        <p:spPr>
          <a:xfrm>
            <a:off x="239349" y="764704"/>
            <a:ext cx="6336704" cy="5904656"/>
          </a:xfrm>
        </p:spPr>
        <p:style>
          <a:lnRef idx="1">
            <a:schemeClr val="accent2"/>
          </a:lnRef>
          <a:fillRef idx="2">
            <a:schemeClr val="accent2"/>
          </a:fillRef>
          <a:effectRef idx="1">
            <a:schemeClr val="accent2"/>
          </a:effectRef>
          <a:fontRef idx="minor">
            <a:schemeClr val="dk1"/>
          </a:fontRef>
        </p:style>
        <p:txBody>
          <a:bodyPr>
            <a:normAutofit fontScale="25000" lnSpcReduction="20000"/>
          </a:bodyPr>
          <a:lstStyle/>
          <a:p>
            <a:pPr>
              <a:lnSpc>
                <a:spcPct val="120000"/>
              </a:lnSpc>
              <a:spcBef>
                <a:spcPts val="336"/>
              </a:spcBef>
              <a:spcAft>
                <a:spcPts val="600"/>
              </a:spcAft>
            </a:pPr>
            <a:r>
              <a:rPr lang="es-ES" sz="5600" dirty="0" smtClean="0">
                <a:latin typeface="Arial" pitchFamily="34" charset="0"/>
                <a:cs typeface="Arial" pitchFamily="34" charset="0"/>
              </a:rPr>
              <a:t>Nada es más seguro cuando el mercado está en manos de delincuentes.</a:t>
            </a:r>
          </a:p>
          <a:p>
            <a:pPr>
              <a:lnSpc>
                <a:spcPct val="120000"/>
              </a:lnSpc>
              <a:spcBef>
                <a:spcPts val="336"/>
              </a:spcBef>
              <a:spcAft>
                <a:spcPts val="600"/>
              </a:spcAft>
            </a:pPr>
            <a:r>
              <a:rPr lang="es-ES" sz="5600" dirty="0" smtClean="0">
                <a:latin typeface="Arial" pitchFamily="34" charset="0"/>
                <a:cs typeface="Arial" pitchFamily="34" charset="0"/>
              </a:rPr>
              <a:t>Se debe avanzar en enfoques basados en la evidencia de la ley de drogas. Basadas en el asesoramiento independiente y científico, en lugar de miedo y prejuicios.</a:t>
            </a:r>
          </a:p>
          <a:p>
            <a:pPr>
              <a:lnSpc>
                <a:spcPct val="120000"/>
              </a:lnSpc>
              <a:spcBef>
                <a:spcPts val="336"/>
              </a:spcBef>
              <a:spcAft>
                <a:spcPts val="600"/>
              </a:spcAft>
            </a:pPr>
            <a:r>
              <a:rPr lang="es-ES" sz="5600" dirty="0" smtClean="0">
                <a:latin typeface="Arial" pitchFamily="34" charset="0"/>
                <a:cs typeface="Arial" pitchFamily="34" charset="0"/>
              </a:rPr>
              <a:t>El consumo de drogas deben ser principalmente un problema de salud, no de criminalidad.</a:t>
            </a:r>
          </a:p>
          <a:p>
            <a:pPr>
              <a:lnSpc>
                <a:spcPct val="120000"/>
              </a:lnSpc>
              <a:spcAft>
                <a:spcPts val="600"/>
              </a:spcAft>
              <a:defRPr/>
            </a:pPr>
            <a:r>
              <a:rPr lang="es-ES" sz="5600" dirty="0" smtClean="0">
                <a:latin typeface="Arial" pitchFamily="34" charset="0"/>
                <a:cs typeface="Arial" pitchFamily="34" charset="0"/>
              </a:rPr>
              <a:t>No existe evidencia que la represión o criminalización reduzca el consumo ni disponibilidad de las sustancias.</a:t>
            </a:r>
          </a:p>
          <a:p>
            <a:pPr>
              <a:lnSpc>
                <a:spcPct val="120000"/>
              </a:lnSpc>
              <a:spcAft>
                <a:spcPts val="600"/>
              </a:spcAft>
              <a:defRPr/>
            </a:pPr>
            <a:r>
              <a:rPr lang="es-ES" sz="5600" dirty="0" smtClean="0">
                <a:latin typeface="Arial" pitchFamily="34" charset="0"/>
                <a:cs typeface="Arial" pitchFamily="34" charset="0"/>
              </a:rPr>
              <a:t>Hallazgos de valoración de medidas de regulación muestran:</a:t>
            </a:r>
          </a:p>
          <a:p>
            <a:pPr lvl="1">
              <a:lnSpc>
                <a:spcPct val="120000"/>
              </a:lnSpc>
              <a:spcAft>
                <a:spcPts val="600"/>
              </a:spcAft>
              <a:defRPr/>
            </a:pPr>
            <a:r>
              <a:rPr lang="es-ES" sz="5600" dirty="0" smtClean="0">
                <a:latin typeface="Arial" pitchFamily="34" charset="0"/>
                <a:cs typeface="Arial" pitchFamily="34" charset="0"/>
              </a:rPr>
              <a:t> No contribuir a un aumento de consumo, y especialmente en problemática referida al mismo.</a:t>
            </a:r>
          </a:p>
          <a:p>
            <a:pPr lvl="1">
              <a:lnSpc>
                <a:spcPct val="120000"/>
              </a:lnSpc>
              <a:spcAft>
                <a:spcPts val="600"/>
              </a:spcAft>
              <a:defRPr/>
            </a:pPr>
            <a:r>
              <a:rPr lang="es-ES" sz="5600" dirty="0" smtClean="0">
                <a:latin typeface="Arial" pitchFamily="34" charset="0"/>
                <a:cs typeface="Arial" pitchFamily="34" charset="0"/>
              </a:rPr>
              <a:t>Cuando, si limitan efectos indeseables de la prohibición.</a:t>
            </a:r>
          </a:p>
          <a:p>
            <a:pPr>
              <a:lnSpc>
                <a:spcPct val="120000"/>
              </a:lnSpc>
              <a:spcAft>
                <a:spcPts val="600"/>
              </a:spcAft>
              <a:defRPr/>
            </a:pPr>
            <a:r>
              <a:rPr lang="es-ES" sz="5600" dirty="0" smtClean="0">
                <a:latin typeface="Arial" pitchFamily="34" charset="0"/>
                <a:cs typeface="Arial" pitchFamily="34" charset="0"/>
              </a:rPr>
              <a:t>Los modelos de regulación responsable, políticas de salud pública, desarrollo comunitario… son las que nos pueden aportar mayores niveles de eficacia en disminución de criminalidad y problemática de drogas.</a:t>
            </a:r>
          </a:p>
          <a:p>
            <a:pPr>
              <a:spcBef>
                <a:spcPts val="0"/>
              </a:spcBef>
              <a:spcAft>
                <a:spcPts val="1000"/>
              </a:spcAft>
            </a:pPr>
            <a:endParaRPr lang="es-ES" dirty="0" smtClean="0">
              <a:latin typeface="Arial" pitchFamily="34" charset="0"/>
              <a:cs typeface="Arial" pitchFamily="34" charset="0"/>
            </a:endParaRPr>
          </a:p>
          <a:p>
            <a:endParaRPr lang="es-ES" dirty="0"/>
          </a:p>
        </p:txBody>
      </p:sp>
      <p:pic>
        <p:nvPicPr>
          <p:cNvPr id="4" name="Picture 6" descr="http://appliedvisionworks.com/new_site/wp-content/uploads/2013/09/The-Wrong-Message.jpg"/>
          <p:cNvPicPr>
            <a:picLocks noChangeAspect="1" noChangeArrowheads="1"/>
          </p:cNvPicPr>
          <p:nvPr/>
        </p:nvPicPr>
        <p:blipFill>
          <a:blip r:embed="rId3" cstate="print"/>
          <a:srcRect/>
          <a:stretch>
            <a:fillRect/>
          </a:stretch>
        </p:blipFill>
        <p:spPr bwMode="auto">
          <a:xfrm>
            <a:off x="9076667" y="1340768"/>
            <a:ext cx="2875984" cy="1888468"/>
          </a:xfrm>
          <a:prstGeom prst="rect">
            <a:avLst/>
          </a:prstGeom>
          <a:ln>
            <a:noFill/>
          </a:ln>
          <a:effectLst>
            <a:outerShdw blurRad="292100" dist="139700" dir="2700000" algn="tl" rotWithShape="0">
              <a:srgbClr val="333333">
                <a:alpha val="65000"/>
              </a:srgbClr>
            </a:outerShdw>
          </a:effectLst>
        </p:spPr>
      </p:pic>
      <p:pic>
        <p:nvPicPr>
          <p:cNvPr id="5" name="Picture 8" descr="http://www.cardioaspirina.cl/static/media/images/content/prevencion/riesgo_alto.png"/>
          <p:cNvPicPr>
            <a:picLocks noChangeAspect="1" noChangeArrowheads="1"/>
          </p:cNvPicPr>
          <p:nvPr/>
        </p:nvPicPr>
        <p:blipFill>
          <a:blip r:embed="rId4" cstate="print"/>
          <a:srcRect/>
          <a:stretch>
            <a:fillRect/>
          </a:stretch>
        </p:blipFill>
        <p:spPr bwMode="auto">
          <a:xfrm>
            <a:off x="9230669" y="3733291"/>
            <a:ext cx="2337939" cy="1609956"/>
          </a:xfrm>
          <a:prstGeom prst="rect">
            <a:avLst/>
          </a:prstGeom>
          <a:noFill/>
          <a:ln w="9525">
            <a:noFill/>
            <a:miter lim="800000"/>
            <a:headEnd/>
            <a:tailEnd/>
          </a:ln>
        </p:spPr>
      </p:pic>
      <p:cxnSp>
        <p:nvCxnSpPr>
          <p:cNvPr id="6" name="5 Conector recto de flecha"/>
          <p:cNvCxnSpPr/>
          <p:nvPr/>
        </p:nvCxnSpPr>
        <p:spPr bwMode="auto">
          <a:xfrm>
            <a:off x="10307741" y="3229235"/>
            <a:ext cx="12729" cy="648072"/>
          </a:xfrm>
          <a:prstGeom prst="straightConnector1">
            <a:avLst/>
          </a:prstGeom>
          <a:ln w="38100">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bwMode="auto">
          <a:xfrm>
            <a:off x="7823498" y="4437112"/>
            <a:ext cx="192716" cy="1008112"/>
          </a:xfrm>
          <a:prstGeom prst="rect">
            <a:avLst/>
          </a:prstGeom>
          <a:solidFill>
            <a:srgbClr val="948A54"/>
          </a:solidFill>
          <a:ln>
            <a:solidFill>
              <a:srgbClr val="948A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5" name="1 CuadroTexto"/>
          <p:cNvSpPr txBox="1"/>
          <p:nvPr/>
        </p:nvSpPr>
        <p:spPr bwMode="auto">
          <a:xfrm>
            <a:off x="6960096" y="2780928"/>
            <a:ext cx="1854200" cy="1169551"/>
          </a:xfrm>
          <a:prstGeom prst="rect">
            <a:avLst/>
          </a:prstGeom>
          <a:noFill/>
          <a:ln>
            <a:solidFill>
              <a:srgbClr val="948A54"/>
            </a:solidFill>
          </a:ln>
        </p:spPr>
        <p:txBody>
          <a:bodyPr>
            <a:spAutoFit/>
          </a:bodyPr>
          <a:lstStyle/>
          <a:p>
            <a:pPr algn="ctr" fontAlgn="auto">
              <a:spcBef>
                <a:spcPts val="0"/>
              </a:spcBef>
              <a:spcAft>
                <a:spcPts val="0"/>
              </a:spcAft>
              <a:defRPr/>
            </a:pPr>
            <a:r>
              <a:rPr lang="es-ES" sz="1400" dirty="0">
                <a:solidFill>
                  <a:schemeClr val="bg2">
                    <a:lumMod val="25000"/>
                  </a:schemeClr>
                </a:solidFill>
                <a:cs typeface="Arial" pitchFamily="34" charset="0"/>
              </a:rPr>
              <a:t>Prohibido informar de manera </a:t>
            </a:r>
            <a:endParaRPr lang="es-ES" sz="1400" dirty="0" smtClean="0">
              <a:solidFill>
                <a:schemeClr val="bg2">
                  <a:lumMod val="25000"/>
                </a:schemeClr>
              </a:solidFill>
              <a:cs typeface="Arial" pitchFamily="34" charset="0"/>
            </a:endParaRPr>
          </a:p>
          <a:p>
            <a:pPr algn="ctr" fontAlgn="auto">
              <a:spcBef>
                <a:spcPts val="0"/>
              </a:spcBef>
              <a:spcAft>
                <a:spcPts val="0"/>
              </a:spcAft>
              <a:defRPr/>
            </a:pPr>
            <a:r>
              <a:rPr lang="es-ES" sz="1400" b="1" dirty="0" smtClean="0">
                <a:solidFill>
                  <a:srgbClr val="948A54"/>
                </a:solidFill>
                <a:cs typeface="Arial" pitchFamily="34" charset="0"/>
              </a:rPr>
              <a:t>objetiva</a:t>
            </a:r>
            <a:r>
              <a:rPr lang="es-ES" sz="1400" dirty="0" smtClean="0">
                <a:solidFill>
                  <a:schemeClr val="bg2">
                    <a:lumMod val="25000"/>
                  </a:schemeClr>
                </a:solidFill>
                <a:cs typeface="Arial" pitchFamily="34" charset="0"/>
              </a:rPr>
              <a:t> </a:t>
            </a:r>
            <a:r>
              <a:rPr lang="es-ES" sz="1400" dirty="0">
                <a:solidFill>
                  <a:schemeClr val="bg2">
                    <a:lumMod val="25000"/>
                  </a:schemeClr>
                </a:solidFill>
                <a:cs typeface="Arial" pitchFamily="34" charset="0"/>
              </a:rPr>
              <a:t>y </a:t>
            </a:r>
            <a:r>
              <a:rPr lang="es-ES" sz="1400" b="1" dirty="0">
                <a:solidFill>
                  <a:srgbClr val="948A54"/>
                </a:solidFill>
                <a:cs typeface="Arial" pitchFamily="34" charset="0"/>
              </a:rPr>
              <a:t>útil</a:t>
            </a:r>
            <a:r>
              <a:rPr lang="es-ES" sz="1400" dirty="0">
                <a:solidFill>
                  <a:schemeClr val="bg2">
                    <a:lumMod val="25000"/>
                  </a:schemeClr>
                </a:solidFill>
                <a:cs typeface="Arial" pitchFamily="34" charset="0"/>
              </a:rPr>
              <a:t> sobre drogas a personas consumidoras</a:t>
            </a:r>
          </a:p>
        </p:txBody>
      </p:sp>
      <p:pic>
        <p:nvPicPr>
          <p:cNvPr id="16" name="6 Imagen" descr="prohibited-147408_640.png"/>
          <p:cNvPicPr>
            <a:picLocks noChangeAspect="1"/>
          </p:cNvPicPr>
          <p:nvPr/>
        </p:nvPicPr>
        <p:blipFill>
          <a:blip r:embed="rId5" cstate="print"/>
          <a:srcRect/>
          <a:stretch>
            <a:fillRect/>
          </a:stretch>
        </p:blipFill>
        <p:spPr bwMode="auto">
          <a:xfrm>
            <a:off x="7177334" y="1628121"/>
            <a:ext cx="1521573" cy="1224816"/>
          </a:xfrm>
          <a:prstGeom prst="rect">
            <a:avLst/>
          </a:prstGeom>
          <a:noFill/>
          <a:ln w="9525">
            <a:noFill/>
            <a:miter lim="800000"/>
            <a:headEnd/>
            <a:tailEnd/>
          </a:ln>
        </p:spPr>
      </p:pic>
      <p:sp>
        <p:nvSpPr>
          <p:cNvPr id="17" name="16 Rectángulo redondeado"/>
          <p:cNvSpPr/>
          <p:nvPr/>
        </p:nvSpPr>
        <p:spPr bwMode="auto">
          <a:xfrm>
            <a:off x="6672065" y="3501009"/>
            <a:ext cx="2239433" cy="204787"/>
          </a:xfrm>
          <a:prstGeom prst="round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9" name="Rectangle 3"/>
          <p:cNvSpPr txBox="1">
            <a:spLocks noChangeArrowheads="1"/>
          </p:cNvSpPr>
          <p:nvPr/>
        </p:nvSpPr>
        <p:spPr>
          <a:xfrm>
            <a:off x="6384032" y="5517232"/>
            <a:ext cx="5568619" cy="1252736"/>
          </a:xfrm>
          <a:prstGeom prst="rect">
            <a:avLst/>
          </a:prstGeom>
        </p:spPr>
        <p:txBody>
          <a:bodyPr/>
          <a:lstStyle/>
          <a:p>
            <a:pPr marL="179388" indent="-179388" fontAlgn="auto">
              <a:spcBef>
                <a:spcPct val="20000"/>
              </a:spcBef>
              <a:spcAft>
                <a:spcPts val="0"/>
              </a:spcAft>
              <a:buFont typeface="Wingdings" pitchFamily="2" charset="2"/>
              <a:buChar char="§"/>
              <a:defRPr/>
            </a:pPr>
            <a:r>
              <a:rPr lang="es-ES_tradnl" dirty="0">
                <a:solidFill>
                  <a:schemeClr val="bg2">
                    <a:lumMod val="25000"/>
                  </a:schemeClr>
                </a:solidFill>
                <a:latin typeface="Arial Narrow" panose="020B0606020202030204" pitchFamily="34" charset="0"/>
                <a:cs typeface="Arial" pitchFamily="34" charset="0"/>
              </a:rPr>
              <a:t>‘Prohibicionismo de la palabra’ (</a:t>
            </a:r>
            <a:r>
              <a:rPr lang="es-ES_tradnl" i="1" dirty="0">
                <a:solidFill>
                  <a:schemeClr val="bg2">
                    <a:lumMod val="25000"/>
                  </a:schemeClr>
                </a:solidFill>
                <a:latin typeface="Arial Narrow" panose="020B0606020202030204" pitchFamily="34" charset="0"/>
                <a:cs typeface="Arial" pitchFamily="34" charset="0"/>
              </a:rPr>
              <a:t>Rollo y </a:t>
            </a:r>
            <a:r>
              <a:rPr lang="es-ES_tradnl" i="1" dirty="0" err="1">
                <a:solidFill>
                  <a:schemeClr val="bg2">
                    <a:lumMod val="25000"/>
                  </a:schemeClr>
                </a:solidFill>
                <a:latin typeface="Arial Narrow" panose="020B0606020202030204" pitchFamily="34" charset="0"/>
                <a:cs typeface="Arial" pitchFamily="34" charset="0"/>
              </a:rPr>
              <a:t>Samorini</a:t>
            </a:r>
            <a:r>
              <a:rPr lang="es-ES_tradnl" i="1" dirty="0">
                <a:solidFill>
                  <a:schemeClr val="bg2">
                    <a:lumMod val="25000"/>
                  </a:schemeClr>
                </a:solidFill>
                <a:latin typeface="Arial Narrow" panose="020B0606020202030204" pitchFamily="34" charset="0"/>
                <a:cs typeface="Arial" pitchFamily="34" charset="0"/>
              </a:rPr>
              <a:t>, 1999</a:t>
            </a:r>
            <a:r>
              <a:rPr lang="es-ES_tradnl" dirty="0">
                <a:solidFill>
                  <a:schemeClr val="bg2">
                    <a:lumMod val="25000"/>
                  </a:schemeClr>
                </a:solidFill>
                <a:latin typeface="Arial Narrow" panose="020B0606020202030204" pitchFamily="34" charset="0"/>
                <a:cs typeface="Arial" pitchFamily="34" charset="0"/>
              </a:rPr>
              <a:t>)</a:t>
            </a:r>
          </a:p>
          <a:p>
            <a:pPr marL="179388" indent="-179388" fontAlgn="auto">
              <a:spcBef>
                <a:spcPct val="20000"/>
              </a:spcBef>
              <a:spcAft>
                <a:spcPts val="0"/>
              </a:spcAft>
              <a:buFont typeface="Wingdings" pitchFamily="2" charset="2"/>
              <a:buChar char="§"/>
              <a:defRPr/>
            </a:pPr>
            <a:r>
              <a:rPr lang="es-ES_tradnl" dirty="0">
                <a:solidFill>
                  <a:schemeClr val="bg2">
                    <a:lumMod val="25000"/>
                  </a:schemeClr>
                </a:solidFill>
                <a:latin typeface="Arial Narrow" panose="020B0606020202030204" pitchFamily="34" charset="0"/>
                <a:cs typeface="Arial" pitchFamily="34" charset="0"/>
              </a:rPr>
              <a:t>La ignorancia es un riesgo.</a:t>
            </a:r>
          </a:p>
          <a:p>
            <a:pPr marL="179388" indent="-179388" fontAlgn="auto">
              <a:spcBef>
                <a:spcPct val="20000"/>
              </a:spcBef>
              <a:spcAft>
                <a:spcPts val="0"/>
              </a:spcAft>
              <a:buFont typeface="Wingdings" pitchFamily="2" charset="2"/>
              <a:buChar char="§"/>
              <a:defRPr/>
            </a:pPr>
            <a:r>
              <a:rPr lang="es-ES_tradnl" dirty="0">
                <a:solidFill>
                  <a:schemeClr val="bg2">
                    <a:lumMod val="25000"/>
                  </a:schemeClr>
                </a:solidFill>
                <a:latin typeface="Arial Narrow" panose="020B0606020202030204" pitchFamily="34" charset="0"/>
                <a:cs typeface="Arial" pitchFamily="34" charset="0"/>
              </a:rPr>
              <a:t>Información objetiva y útil</a:t>
            </a:r>
            <a:endParaRPr lang="es-ES" dirty="0">
              <a:solidFill>
                <a:schemeClr val="bg2">
                  <a:lumMod val="25000"/>
                </a:schemeClr>
              </a:solidFill>
              <a:latin typeface="Arial Narrow" panose="020B0606020202030204" pitchFamily="34" charset="0"/>
              <a:cs typeface="Arial" pitchFamily="34" charset="0"/>
            </a:endParaRPr>
          </a:p>
        </p:txBody>
      </p:sp>
      <p:sp>
        <p:nvSpPr>
          <p:cNvPr id="22" name="21 CuadroTexto"/>
          <p:cNvSpPr txBox="1"/>
          <p:nvPr/>
        </p:nvSpPr>
        <p:spPr>
          <a:xfrm>
            <a:off x="239350" y="260648"/>
            <a:ext cx="1142526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b="1" dirty="0" smtClean="0"/>
              <a:t>¿Manda un mensaje “equivocado” a la población respecto de los riesgos?</a:t>
            </a:r>
            <a:endParaRPr lang="es-ES"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1954214" y="349250"/>
            <a:ext cx="7037386" cy="730250"/>
          </a:xfrm>
          <a:ln/>
        </p:spPr>
        <p:txBody>
          <a:bodyPr/>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lang="es-ES" altLang="ca-ES" sz="2800" b="1" dirty="0">
                <a:solidFill>
                  <a:schemeClr val="accent2"/>
                </a:solidFill>
                <a:latin typeface="Arial" panose="020B0604020202020204" pitchFamily="34" charset="0"/>
                <a:cs typeface="Arial" panose="020B0604020202020204" pitchFamily="34" charset="0"/>
              </a:rPr>
              <a:t>Mercado ilegal de drogas en Deep-web</a:t>
            </a:r>
          </a:p>
        </p:txBody>
      </p:sp>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214" y="1339850"/>
            <a:ext cx="5349875" cy="4495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8" name="AutoShape 4"/>
          <p:cNvSpPr>
            <a:spLocks noChangeArrowheads="1"/>
          </p:cNvSpPr>
          <p:nvPr/>
        </p:nvSpPr>
        <p:spPr bwMode="auto">
          <a:xfrm>
            <a:off x="3730626" y="6210300"/>
            <a:ext cx="6442074" cy="142875"/>
          </a:xfrm>
          <a:custGeom>
            <a:avLst/>
            <a:gdLst>
              <a:gd name="G0" fmla="*/ 15431 1 2"/>
              <a:gd name="G1" fmla="*/ 769 1 2"/>
              <a:gd name="G2" fmla="+- 769 0 0"/>
              <a:gd name="G3" fmla="+- 15431 0 0"/>
            </a:gdLst>
            <a:ahLst/>
            <a:cxnLst>
              <a:cxn ang="0">
                <a:pos x="r" y="vc"/>
              </a:cxn>
              <a:cxn ang="5400000">
                <a:pos x="hc" y="b"/>
              </a:cxn>
              <a:cxn ang="10800000">
                <a:pos x="l" y="vc"/>
              </a:cxn>
              <a:cxn ang="16200000">
                <a:pos x="hc" y="t"/>
              </a:cxn>
            </a:cxnLst>
            <a:rect l="0" t="0" r="0" b="0"/>
            <a:pathLst>
              <a:path>
                <a:moveTo>
                  <a:pt x="0" y="0"/>
                </a:moveTo>
                <a:lnTo>
                  <a:pt x="15431" y="0"/>
                </a:lnTo>
                <a:lnTo>
                  <a:pt x="15431" y="769"/>
                </a:lnTo>
                <a:lnTo>
                  <a:pt x="0" y="76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nchor="ctr">
            <a:sp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ca-ES" altLang="ca-ES" u="sng" dirty="0">
                <a:solidFill>
                  <a:schemeClr val="tx1"/>
                </a:solidFill>
                <a:latin typeface="Calibri" panose="020F0502020204030204" pitchFamily="34" charset="0"/>
                <a:hlinkClick r:id="rId4"/>
              </a:rPr>
              <a:t>http://www3.weforum.org/docs/WEF_State_of_the_Illicit_Economy_2015_2.pdf</a:t>
            </a:r>
            <a:r>
              <a:rPr lang="ca-ES" altLang="ca-ES" dirty="0">
                <a:solidFill>
                  <a:schemeClr val="tx1"/>
                </a:solidFill>
                <a:latin typeface="Calibri" panose="020F0502020204030204" pitchFamily="34" charset="0"/>
              </a:rPr>
              <a:t> </a:t>
            </a:r>
          </a:p>
        </p:txBody>
      </p:sp>
      <p:sp>
        <p:nvSpPr>
          <p:cNvPr id="2" name="CuadroTexto 1"/>
          <p:cNvSpPr txBox="1"/>
          <p:nvPr/>
        </p:nvSpPr>
        <p:spPr>
          <a:xfrm>
            <a:off x="7968208" y="1772816"/>
            <a:ext cx="3029992" cy="2215991"/>
          </a:xfrm>
          <a:prstGeom prst="rect">
            <a:avLst/>
          </a:prstGeom>
          <a:noFill/>
        </p:spPr>
        <p:txBody>
          <a:bodyPr wrap="square" rtlCol="0">
            <a:spAutoFit/>
          </a:bodyPr>
          <a:lstStyle/>
          <a:p>
            <a:r>
              <a:rPr lang="es-ES" altLang="ca-ES" sz="2000" dirty="0">
                <a:latin typeface="Calibri" panose="020F0502020204030204" pitchFamily="34" charset="0"/>
              </a:rPr>
              <a:t>El comercio de drogas ilegales movió entre diciembre de 2013 y julio de 2015 alrededor de </a:t>
            </a:r>
            <a:r>
              <a:rPr lang="es-ES" altLang="ca-ES" sz="2000" u="sng" dirty="0">
                <a:latin typeface="Calibri" panose="020F0502020204030204" pitchFamily="34" charset="0"/>
              </a:rPr>
              <a:t>27 millones de dólares</a:t>
            </a:r>
            <a:r>
              <a:rPr lang="es-ES" altLang="ca-ES" sz="2000" dirty="0">
                <a:latin typeface="Calibri" panose="020F0502020204030204" pitchFamily="34" charset="0"/>
              </a:rPr>
              <a:t> en estos mercados.</a:t>
            </a:r>
          </a:p>
          <a:p>
            <a:endParaRPr lang="ca-ES" dirty="0"/>
          </a:p>
        </p:txBody>
      </p:sp>
    </p:spTree>
    <p:extLst>
      <p:ext uri="{BB962C8B-B14F-4D97-AF65-F5344CB8AC3E}">
        <p14:creationId xmlns:p14="http://schemas.microsoft.com/office/powerpoint/2010/main" val="25771809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elsubmarinodeldoctorx.files.wordpress.com/2013/12/via.jpg"/>
          <p:cNvPicPr>
            <a:picLocks noChangeAspect="1" noChangeArrowheads="1"/>
          </p:cNvPicPr>
          <p:nvPr/>
        </p:nvPicPr>
        <p:blipFill>
          <a:blip r:embed="rId3" cstate="print"/>
          <a:srcRect/>
          <a:stretch>
            <a:fillRect/>
          </a:stretch>
        </p:blipFill>
        <p:spPr bwMode="auto">
          <a:xfrm>
            <a:off x="5014072" y="476672"/>
            <a:ext cx="5301333" cy="3479849"/>
          </a:xfrm>
          <a:prstGeom prst="rect">
            <a:avLst/>
          </a:prstGeom>
          <a:noFill/>
          <a:ln w="9525">
            <a:noFill/>
            <a:miter lim="800000"/>
            <a:headEnd/>
            <a:tailEnd/>
          </a:ln>
        </p:spPr>
      </p:pic>
      <p:pic>
        <p:nvPicPr>
          <p:cNvPr id="3" name="Picture 4" descr="C:\Users\Fernando Caudevilla\Downloads\20130405_124720.jpg"/>
          <p:cNvPicPr>
            <a:picLocks noChangeAspect="1" noChangeArrowheads="1"/>
          </p:cNvPicPr>
          <p:nvPr/>
        </p:nvPicPr>
        <p:blipFill>
          <a:blip r:embed="rId4" cstate="print"/>
          <a:srcRect/>
          <a:stretch>
            <a:fillRect/>
          </a:stretch>
        </p:blipFill>
        <p:spPr bwMode="auto">
          <a:xfrm>
            <a:off x="6617262" y="2708920"/>
            <a:ext cx="4704490" cy="3528368"/>
          </a:xfrm>
          <a:prstGeom prst="rect">
            <a:avLst/>
          </a:prstGeom>
          <a:noFill/>
          <a:ln w="9525">
            <a:noFill/>
            <a:miter lim="800000"/>
            <a:headEnd/>
            <a:tailEnd/>
          </a:ln>
        </p:spPr>
      </p:pic>
      <p:sp>
        <p:nvSpPr>
          <p:cNvPr id="4" name="CuadroTexto 3"/>
          <p:cNvSpPr txBox="1"/>
          <p:nvPr/>
        </p:nvSpPr>
        <p:spPr>
          <a:xfrm>
            <a:off x="3315319" y="4468444"/>
            <a:ext cx="3276600" cy="830997"/>
          </a:xfrm>
          <a:prstGeom prst="rect">
            <a:avLst/>
          </a:prstGeom>
          <a:noFill/>
        </p:spPr>
        <p:txBody>
          <a:bodyPr wrap="square" rtlCol="0">
            <a:spAutoFit/>
          </a:bodyPr>
          <a:lstStyle/>
          <a:p>
            <a:r>
              <a:rPr lang="es-ES" sz="2400" b="1" dirty="0"/>
              <a:t>Empresas de reparto y correo urgente</a:t>
            </a:r>
            <a:endParaRPr lang="ca-ES" sz="2400" b="1" dirty="0"/>
          </a:p>
        </p:txBody>
      </p:sp>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350" y="114722"/>
            <a:ext cx="2380278" cy="1504950"/>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49" y="1619672"/>
            <a:ext cx="2386719" cy="1371178"/>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058" y="2994496"/>
            <a:ext cx="2401570" cy="1162050"/>
          </a:xfrm>
          <a:prstGeom prst="rect">
            <a:avLst/>
          </a:prstGeom>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665" y="4156546"/>
            <a:ext cx="2404620" cy="1454795"/>
          </a:xfrm>
          <a:prstGeom prst="rect">
            <a:avLst/>
          </a:prstGeom>
        </p:spPr>
      </p:pic>
      <p:pic>
        <p:nvPicPr>
          <p:cNvPr id="15" name="Imagen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9322" y="5611341"/>
            <a:ext cx="2455306" cy="1207745"/>
          </a:xfrm>
          <a:prstGeom prst="rect">
            <a:avLst/>
          </a:prstGeom>
        </p:spPr>
      </p:pic>
    </p:spTree>
    <p:extLst>
      <p:ext uri="{BB962C8B-B14F-4D97-AF65-F5344CB8AC3E}">
        <p14:creationId xmlns:p14="http://schemas.microsoft.com/office/powerpoint/2010/main" val="1421626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Have-you-ever-bought-drugs-off-the-dark-net.jpg"/>
          <p:cNvPicPr/>
          <p:nvPr/>
        </p:nvPicPr>
        <p:blipFill>
          <a:blip r:embed="rId3" cstate="print"/>
          <a:stretch>
            <a:fillRect/>
          </a:stretch>
        </p:blipFill>
        <p:spPr>
          <a:xfrm>
            <a:off x="1600200" y="1341390"/>
            <a:ext cx="6953249" cy="3962402"/>
          </a:xfrm>
          <a:prstGeom prst="rect">
            <a:avLst/>
          </a:prstGeom>
        </p:spPr>
      </p:pic>
      <p:sp>
        <p:nvSpPr>
          <p:cNvPr id="3" name="CuadroTexto 2"/>
          <p:cNvSpPr txBox="1"/>
          <p:nvPr/>
        </p:nvSpPr>
        <p:spPr>
          <a:xfrm>
            <a:off x="531268" y="5587366"/>
            <a:ext cx="8555582" cy="923330"/>
          </a:xfrm>
          <a:prstGeom prst="rect">
            <a:avLst/>
          </a:prstGeom>
          <a:noFill/>
        </p:spPr>
        <p:txBody>
          <a:bodyPr wrap="square" rtlCol="0">
            <a:spAutoFit/>
          </a:bodyPr>
          <a:lstStyle/>
          <a:p>
            <a:r>
              <a:rPr lang="ca-ES" dirty="0"/>
              <a:t>2016. </a:t>
            </a:r>
            <a:r>
              <a:rPr lang="es-ES" dirty="0"/>
              <a:t>casi 1 de cada 10 participantes (9,3%) informó haber comprado drogas en </a:t>
            </a:r>
            <a:r>
              <a:rPr lang="es-ES" i="1" dirty="0" err="1"/>
              <a:t>deep</a:t>
            </a:r>
            <a:r>
              <a:rPr lang="es-ES" i="1" dirty="0"/>
              <a:t> web</a:t>
            </a:r>
            <a:r>
              <a:rPr lang="es-ES" dirty="0"/>
              <a:t>.  Su recurso como compra aumento respecto 2015 de 4,5% a 6,7%</a:t>
            </a:r>
            <a:endParaRPr lang="ca-ES" dirty="0"/>
          </a:p>
        </p:txBody>
      </p:sp>
      <p:sp>
        <p:nvSpPr>
          <p:cNvPr id="4" name="1 Título"/>
          <p:cNvSpPr txBox="1">
            <a:spLocks/>
          </p:cNvSpPr>
          <p:nvPr/>
        </p:nvSpPr>
        <p:spPr>
          <a:xfrm>
            <a:off x="340768" y="226961"/>
            <a:ext cx="6350318" cy="1114429"/>
          </a:xfrm>
          <a:prstGeom prst="rect">
            <a:avLst/>
          </a:prstGeom>
        </p:spPr>
        <p:txBody>
          <a:bodyPr rtlCol="0" anchor="ctr" anchorCtr="0">
            <a:normAutofit fontScale="97500"/>
          </a:bodyPr>
          <a:lstStyle/>
          <a:p>
            <a:pPr algn="ctr" defTabSz="914400">
              <a:spcBef>
                <a:spcPct val="0"/>
              </a:spcBef>
              <a:defRPr/>
            </a:pPr>
            <a:r>
              <a:rPr lang="es-ES" altLang="ja-JP" sz="2800" b="1" dirty="0">
                <a:solidFill>
                  <a:schemeClr val="accent2"/>
                </a:solidFill>
                <a:latin typeface="Arial" pitchFamily="34" charset="0"/>
                <a:cs typeface="Arial" pitchFamily="34" charset="0"/>
              </a:rPr>
              <a:t>COMPRA EN LA RED PROFUNDA</a:t>
            </a: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543662" y="1341390"/>
            <a:ext cx="1372178" cy="1161721"/>
          </a:xfrm>
          <a:prstGeom prst="rect">
            <a:avLst/>
          </a:prstGeom>
        </p:spPr>
      </p:pic>
    </p:spTree>
    <p:extLst>
      <p:ext uri="{BB962C8B-B14F-4D97-AF65-F5344CB8AC3E}">
        <p14:creationId xmlns:p14="http://schemas.microsoft.com/office/powerpoint/2010/main" val="38952680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1152</TotalTime>
  <Words>3978</Words>
  <Application>Microsoft Office PowerPoint</Application>
  <PresentationFormat>Personalizado</PresentationFormat>
  <Paragraphs>482</Paragraphs>
  <Slides>69</Slides>
  <Notes>44</Notes>
  <HiddenSlides>0</HiddenSlides>
  <MMClips>0</MMClips>
  <ScaleCrop>false</ScaleCrop>
  <HeadingPairs>
    <vt:vector size="4" baseType="variant">
      <vt:variant>
        <vt:lpstr>Tema</vt:lpstr>
      </vt:variant>
      <vt:variant>
        <vt:i4>1</vt:i4>
      </vt:variant>
      <vt:variant>
        <vt:lpstr>Títulos de diapositiva</vt:lpstr>
      </vt:variant>
      <vt:variant>
        <vt:i4>69</vt:i4>
      </vt:variant>
    </vt:vector>
  </HeadingPairs>
  <TitlesOfParts>
    <vt:vector size="70" baseType="lpstr">
      <vt:lpstr>Ion</vt:lpstr>
      <vt:lpstr>Escenarios de futuro en los consumos de drogas y su prevención </vt:lpstr>
      <vt:lpstr>Presentación de PowerPoint</vt:lpstr>
      <vt:lpstr>Presentación de PowerPoint</vt:lpstr>
      <vt:lpstr>Presentación de PowerPoint</vt:lpstr>
      <vt:lpstr>Presentación de PowerPoint</vt:lpstr>
      <vt:lpstr>Presentación de PowerPoint</vt:lpstr>
      <vt:lpstr>Mercado ilegal de drogas en Deep-web</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Energy Control’s Drug Checking</vt:lpstr>
      <vt:lpstr>Presentación de PowerPoint</vt:lpstr>
      <vt:lpstr>Presentación de PowerPoint</vt:lpstr>
      <vt:lpstr>Presentación de PowerPoint</vt:lpstr>
      <vt:lpstr>Presentación de PowerPoint</vt:lpstr>
      <vt:lpstr>Presentación de PowerPoint</vt:lpstr>
      <vt:lpstr>Conclusiones y desafíos</vt:lpstr>
      <vt:lpstr>Presentación de PowerPoint</vt:lpstr>
      <vt:lpstr>NUEVAS SUSTANCIAS PSICOTRÓPICAS (NPS)</vt:lpstr>
      <vt:lpstr>Presentación de PowerPoint</vt:lpstr>
      <vt:lpstr>¿DE DÓNDE SALEN? ¿SON “NUEVAS”?</vt:lpstr>
      <vt:lpstr>Presentación de PowerPoint</vt:lpstr>
      <vt:lpstr>Presentación de PowerPoint</vt:lpstr>
      <vt:lpstr>¿RESEARCH CHEMICALS O LEGAL HIGHS?</vt:lpstr>
      <vt:lpstr>¿QUÉ SABEMOS QUE SON?</vt:lpstr>
      <vt:lpstr>Presentación de PowerPoint</vt:lpstr>
      <vt:lpstr>Servicio de análisis - Energy Control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Adulteración de muestras de éxtasis</vt:lpstr>
      <vt:lpstr>Presentación de PowerPoint</vt:lpstr>
      <vt:lpstr>Presentación de PowerPoint</vt:lpstr>
      <vt:lpstr>La legislación…</vt:lpstr>
      <vt:lpstr>TOM Y JERRY, UNA LUCHA INSACIABLE…</vt:lpstr>
      <vt:lpstr>Presentación de PowerPoint</vt:lpstr>
      <vt:lpstr>Presentación de PowerPoint</vt:lpstr>
      <vt:lpstr>Presentación de PowerPoint</vt:lpstr>
      <vt:lpstr>Presentación de PowerPoint</vt:lpstr>
      <vt:lpstr>Presentación de PowerPoint</vt:lpstr>
      <vt:lpstr>Presentación de PowerPoint</vt:lpstr>
      <vt:lpstr>Difusión de las NPS</vt:lpstr>
      <vt:lpstr>¿QUÉ DETECTAMOS EN ENERGY CONTROL - ABD?</vt:lpstr>
      <vt:lpstr>Presentación de PowerPoint</vt:lpstr>
      <vt:lpstr>Presentación de PowerPoint</vt:lpstr>
      <vt:lpstr>Presentación de PowerPoint</vt:lpstr>
      <vt:lpstr>Presentación de PowerPoint</vt:lpstr>
      <vt:lpstr>FRACASO DE LAS POLITICAS DE PROHIBICIÓN</vt:lpstr>
      <vt:lpstr>Consecuencias negativas no previstas</vt:lpstr>
      <vt:lpstr>Presentación de PowerPoint</vt:lpstr>
      <vt:lpstr>Presentación de PowerPoint</vt:lpstr>
      <vt:lpstr>Presentación de PowerPoint</vt:lpstr>
      <vt:lpstr>POLITICAS DE DROGAS - ALTERNATIVAS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Rovira Civil</dc:creator>
  <cp:lastModifiedBy>María del Pilar Morcillo Sánchez</cp:lastModifiedBy>
  <cp:revision>84</cp:revision>
  <cp:lastPrinted>2017-04-18T20:13:50Z</cp:lastPrinted>
  <dcterms:created xsi:type="dcterms:W3CDTF">2017-04-17T09:01:34Z</dcterms:created>
  <dcterms:modified xsi:type="dcterms:W3CDTF">2017-07-18T07:10:20Z</dcterms:modified>
</cp:coreProperties>
</file>