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4"/>
  </p:handoutMasterIdLst>
  <p:sldIdLst>
    <p:sldId id="256" r:id="rId2"/>
    <p:sldId id="258" r:id="rId3"/>
    <p:sldId id="263" r:id="rId4"/>
    <p:sldId id="262" r:id="rId5"/>
    <p:sldId id="264" r:id="rId6"/>
    <p:sldId id="266" r:id="rId7"/>
    <p:sldId id="265" r:id="rId8"/>
    <p:sldId id="267" r:id="rId9"/>
    <p:sldId id="274" r:id="rId10"/>
    <p:sldId id="325" r:id="rId11"/>
    <p:sldId id="326" r:id="rId12"/>
    <p:sldId id="392" r:id="rId13"/>
    <p:sldId id="329" r:id="rId14"/>
    <p:sldId id="393" r:id="rId15"/>
    <p:sldId id="394" r:id="rId16"/>
    <p:sldId id="395" r:id="rId17"/>
    <p:sldId id="339" r:id="rId18"/>
    <p:sldId id="340" r:id="rId19"/>
    <p:sldId id="341" r:id="rId20"/>
    <p:sldId id="342" r:id="rId21"/>
    <p:sldId id="343" r:id="rId22"/>
    <p:sldId id="344" r:id="rId23"/>
    <p:sldId id="345" r:id="rId24"/>
    <p:sldId id="330" r:id="rId25"/>
    <p:sldId id="346" r:id="rId26"/>
    <p:sldId id="331" r:id="rId27"/>
    <p:sldId id="332" r:id="rId28"/>
    <p:sldId id="333" r:id="rId29"/>
    <p:sldId id="349" r:id="rId30"/>
    <p:sldId id="350" r:id="rId31"/>
    <p:sldId id="388" r:id="rId32"/>
    <p:sldId id="390" r:id="rId33"/>
    <p:sldId id="328" r:id="rId34"/>
    <p:sldId id="327" r:id="rId35"/>
    <p:sldId id="335" r:id="rId36"/>
    <p:sldId id="336" r:id="rId37"/>
    <p:sldId id="391" r:id="rId38"/>
    <p:sldId id="396" r:id="rId39"/>
    <p:sldId id="397" r:id="rId40"/>
    <p:sldId id="398" r:id="rId41"/>
    <p:sldId id="399" r:id="rId42"/>
    <p:sldId id="400" r:id="rId43"/>
  </p:sldIdLst>
  <p:sldSz cx="12192000" cy="6858000"/>
  <p:notesSz cx="10002838"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Manuel Garcia Morlesin" initials="JMGM" lastIdx="20" clrIdx="0">
    <p:extLst>
      <p:ext uri="{19B8F6BF-5375-455C-9EA6-DF929625EA0E}">
        <p15:presenceInfo xmlns:p15="http://schemas.microsoft.com/office/powerpoint/2012/main" userId="5f61dbc6f3252f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97831-622E-45E4-5878-B1B41CD0B055}" v="1" dt="2020-10-16T12:14:47.402"/>
    <p1510:client id="{8CC97437-F56A-4E71-91F4-5510B5272C7C}" v="3" dt="2020-09-11T07:54:38.562"/>
    <p1510:client id="{A7AFC052-7DA4-467B-395E-3D7BDDA5E52D}" v="731" dt="2020-09-09T14:02:38.307"/>
    <p1510:client id="{CA13DCAC-D5E9-113C-1B8B-7D72F198DC41}" v="2035" dt="2020-09-09T23:21:09.062"/>
    <p1510:client id="{CDF3F3F0-E7B2-A94F-17B7-9180E34FB007}" v="57" dt="2020-09-09T23:52:55.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E9A869A-2B52-45AF-AB3C-699C3A39405D}"/>
              </a:ext>
            </a:extLst>
          </p:cNvPr>
          <p:cNvSpPr>
            <a:spLocks noGrp="1"/>
          </p:cNvSpPr>
          <p:nvPr>
            <p:ph type="hdr" sz="quarter"/>
          </p:nvPr>
        </p:nvSpPr>
        <p:spPr>
          <a:xfrm>
            <a:off x="0" y="0"/>
            <a:ext cx="4334563" cy="345286"/>
          </a:xfrm>
          <a:prstGeom prst="rect">
            <a:avLst/>
          </a:prstGeom>
        </p:spPr>
        <p:txBody>
          <a:bodyPr vert="horz" lIns="96478" tIns="48239" rIns="96478" bIns="48239" rtlCol="0"/>
          <a:lstStyle>
            <a:lvl1pPr algn="l">
              <a:defRPr sz="1300"/>
            </a:lvl1pPr>
          </a:lstStyle>
          <a:p>
            <a:endParaRPr lang="es-ES"/>
          </a:p>
        </p:txBody>
      </p:sp>
      <p:sp>
        <p:nvSpPr>
          <p:cNvPr id="3" name="Marcador de fecha 2">
            <a:extLst>
              <a:ext uri="{FF2B5EF4-FFF2-40B4-BE49-F238E27FC236}">
                <a16:creationId xmlns:a16="http://schemas.microsoft.com/office/drawing/2014/main" id="{5AEBB048-5499-4E2A-AE14-DAE4CB1C4976}"/>
              </a:ext>
            </a:extLst>
          </p:cNvPr>
          <p:cNvSpPr>
            <a:spLocks noGrp="1"/>
          </p:cNvSpPr>
          <p:nvPr>
            <p:ph type="dt" sz="quarter" idx="1"/>
          </p:nvPr>
        </p:nvSpPr>
        <p:spPr>
          <a:xfrm>
            <a:off x="5665960" y="0"/>
            <a:ext cx="4334563" cy="345286"/>
          </a:xfrm>
          <a:prstGeom prst="rect">
            <a:avLst/>
          </a:prstGeom>
        </p:spPr>
        <p:txBody>
          <a:bodyPr vert="horz" lIns="96478" tIns="48239" rIns="96478" bIns="48239" rtlCol="0"/>
          <a:lstStyle>
            <a:lvl1pPr algn="r">
              <a:defRPr sz="1300"/>
            </a:lvl1pPr>
          </a:lstStyle>
          <a:p>
            <a:fld id="{0B9C263D-6C22-4723-9A57-C4CCCF75D78F}" type="datetimeFigureOut">
              <a:rPr lang="es-ES" smtClean="0"/>
              <a:t>26/10/2020</a:t>
            </a:fld>
            <a:endParaRPr lang="es-ES"/>
          </a:p>
        </p:txBody>
      </p:sp>
      <p:sp>
        <p:nvSpPr>
          <p:cNvPr id="4" name="Marcador de pie de página 3">
            <a:extLst>
              <a:ext uri="{FF2B5EF4-FFF2-40B4-BE49-F238E27FC236}">
                <a16:creationId xmlns:a16="http://schemas.microsoft.com/office/drawing/2014/main" id="{3C7124FF-A751-4285-8F19-1FCAD3756208}"/>
              </a:ext>
            </a:extLst>
          </p:cNvPr>
          <p:cNvSpPr>
            <a:spLocks noGrp="1"/>
          </p:cNvSpPr>
          <p:nvPr>
            <p:ph type="ftr" sz="quarter" idx="2"/>
          </p:nvPr>
        </p:nvSpPr>
        <p:spPr>
          <a:xfrm>
            <a:off x="0" y="6536528"/>
            <a:ext cx="4334563" cy="345285"/>
          </a:xfrm>
          <a:prstGeom prst="rect">
            <a:avLst/>
          </a:prstGeom>
        </p:spPr>
        <p:txBody>
          <a:bodyPr vert="horz" lIns="96478" tIns="48239" rIns="96478" bIns="48239" rtlCol="0" anchor="b"/>
          <a:lstStyle>
            <a:lvl1pPr algn="l">
              <a:defRPr sz="1300"/>
            </a:lvl1pPr>
          </a:lstStyle>
          <a:p>
            <a:endParaRPr lang="es-ES"/>
          </a:p>
        </p:txBody>
      </p:sp>
      <p:sp>
        <p:nvSpPr>
          <p:cNvPr id="5" name="Marcador de número de diapositiva 4">
            <a:extLst>
              <a:ext uri="{FF2B5EF4-FFF2-40B4-BE49-F238E27FC236}">
                <a16:creationId xmlns:a16="http://schemas.microsoft.com/office/drawing/2014/main" id="{B7EF0F20-CEED-4AC0-87AE-4F1E66938F9B}"/>
              </a:ext>
            </a:extLst>
          </p:cNvPr>
          <p:cNvSpPr>
            <a:spLocks noGrp="1"/>
          </p:cNvSpPr>
          <p:nvPr>
            <p:ph type="sldNum" sz="quarter" idx="3"/>
          </p:nvPr>
        </p:nvSpPr>
        <p:spPr>
          <a:xfrm>
            <a:off x="5665960" y="6536528"/>
            <a:ext cx="4334563" cy="345285"/>
          </a:xfrm>
          <a:prstGeom prst="rect">
            <a:avLst/>
          </a:prstGeom>
        </p:spPr>
        <p:txBody>
          <a:bodyPr vert="horz" lIns="96478" tIns="48239" rIns="96478" bIns="48239" rtlCol="0" anchor="b"/>
          <a:lstStyle>
            <a:lvl1pPr algn="r">
              <a:defRPr sz="1300"/>
            </a:lvl1pPr>
          </a:lstStyle>
          <a:p>
            <a:fld id="{6BF9990B-4EAA-486D-B0C3-9455E5B0F0AA}" type="slidenum">
              <a:rPr lang="es-ES" smtClean="0"/>
              <a:t>‹Nº›</a:t>
            </a:fld>
            <a:endParaRPr lang="es-ES"/>
          </a:p>
        </p:txBody>
      </p:sp>
    </p:spTree>
    <p:extLst>
      <p:ext uri="{BB962C8B-B14F-4D97-AF65-F5344CB8AC3E}">
        <p14:creationId xmlns:p14="http://schemas.microsoft.com/office/powerpoint/2010/main" val="17718462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D27845A-7054-4A08-8C34-051A286F643B}"/>
              </a:ext>
            </a:extLst>
          </p:cNvPr>
          <p:cNvSpPr>
            <a:spLocks noGrp="1"/>
          </p:cNvSpPr>
          <p:nvPr>
            <p:ph type="subTitle" idx="1"/>
          </p:nvPr>
        </p:nvSpPr>
        <p:spPr/>
        <p:txBody>
          <a:bodyPr>
            <a:normAutofit lnSpcReduction="10000"/>
          </a:bodyPr>
          <a:lstStyle/>
          <a:p>
            <a:pPr algn="ctr"/>
            <a:r>
              <a:rPr lang="es-ES" sz="2400" b="1" dirty="0"/>
              <a:t>IMPLANTACIÓN DE SISTEMA DE TRIAJE ESTRUCTURADO EN EL SERVICIO EXTREMEÑO DE SALUD</a:t>
            </a:r>
          </a:p>
        </p:txBody>
      </p:sp>
      <p:pic>
        <p:nvPicPr>
          <p:cNvPr id="5" name="Imagen 4">
            <a:extLst>
              <a:ext uri="{FF2B5EF4-FFF2-40B4-BE49-F238E27FC236}">
                <a16:creationId xmlns:a16="http://schemas.microsoft.com/office/drawing/2014/main" id="{A6A391B9-E51E-4F4C-BD6D-D26BE57ECC86}"/>
              </a:ext>
            </a:extLst>
          </p:cNvPr>
          <p:cNvPicPr>
            <a:picLocks noChangeAspect="1"/>
          </p:cNvPicPr>
          <p:nvPr/>
        </p:nvPicPr>
        <p:blipFill>
          <a:blip r:embed="rId2"/>
          <a:stretch>
            <a:fillRect/>
          </a:stretch>
        </p:blipFill>
        <p:spPr>
          <a:xfrm>
            <a:off x="3912125" y="377072"/>
            <a:ext cx="2946958" cy="2027462"/>
          </a:xfrm>
          <a:prstGeom prst="rect">
            <a:avLst/>
          </a:prstGeom>
        </p:spPr>
      </p:pic>
    </p:spTree>
    <p:extLst>
      <p:ext uri="{BB962C8B-B14F-4D97-AF65-F5344CB8AC3E}">
        <p14:creationId xmlns:p14="http://schemas.microsoft.com/office/powerpoint/2010/main" val="3227915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SISTEMA DE TRIAJE ESTRUCTURADO</a:t>
            </a:r>
          </a:p>
        </p:txBody>
      </p:sp>
      <p:sp>
        <p:nvSpPr>
          <p:cNvPr id="3" name="Marcador de contenido 2">
            <a:extLst>
              <a:ext uri="{FF2B5EF4-FFF2-40B4-BE49-F238E27FC236}">
                <a16:creationId xmlns:a16="http://schemas.microsoft.com/office/drawing/2014/main" id="{567F0091-69F9-4214-99B2-E5CCBBA635B8}"/>
              </a:ext>
            </a:extLst>
          </p:cNvPr>
          <p:cNvSpPr>
            <a:spLocks noGrp="1"/>
          </p:cNvSpPr>
          <p:nvPr>
            <p:ph idx="1"/>
          </p:nvPr>
        </p:nvSpPr>
        <p:spPr>
          <a:xfrm>
            <a:off x="570321" y="1219024"/>
            <a:ext cx="8596668" cy="5124626"/>
          </a:xfrm>
        </p:spPr>
        <p:txBody>
          <a:bodyPr>
            <a:normAutofit fontScale="92500"/>
          </a:bodyPr>
          <a:lstStyle/>
          <a:p>
            <a:r>
              <a:rPr lang="es-ES" b="1" dirty="0"/>
              <a:t>1. Rapidez y Calidad</a:t>
            </a:r>
          </a:p>
          <a:p>
            <a:pPr marL="0" indent="0">
              <a:buNone/>
            </a:pPr>
            <a:r>
              <a:rPr lang="es-ES" dirty="0"/>
              <a:t> Tiempo medio de Triaje inferior a un minuto.</a:t>
            </a:r>
          </a:p>
          <a:p>
            <a:pPr marL="0" indent="0">
              <a:buNone/>
            </a:pPr>
            <a:r>
              <a:rPr lang="es-ES" dirty="0"/>
              <a:t> Información de tiempos de espera en función de la clasificación.</a:t>
            </a:r>
          </a:p>
          <a:p>
            <a:pPr marL="0" indent="0">
              <a:buNone/>
            </a:pPr>
            <a:r>
              <a:rPr lang="es-ES" dirty="0"/>
              <a:t> Visión en tiempo real de la situación del SUH.</a:t>
            </a:r>
          </a:p>
          <a:p>
            <a:r>
              <a:rPr lang="es-ES" b="1" dirty="0"/>
              <a:t>2. Seguridad</a:t>
            </a:r>
          </a:p>
          <a:p>
            <a:pPr marL="0" indent="0">
              <a:buNone/>
            </a:pPr>
            <a:r>
              <a:rPr lang="es-ES" dirty="0"/>
              <a:t> Captura automática de constantes vitales.</a:t>
            </a:r>
          </a:p>
          <a:p>
            <a:pPr marL="0" indent="0">
              <a:buNone/>
            </a:pPr>
            <a:r>
              <a:rPr lang="es-ES" dirty="0"/>
              <a:t> Visualización de tiempos de atención (espera) y alertas por demora o reevaluación.</a:t>
            </a:r>
          </a:p>
          <a:p>
            <a:pPr marL="0" indent="0">
              <a:buNone/>
            </a:pPr>
            <a:r>
              <a:rPr lang="es-ES" dirty="0"/>
              <a:t> Validez científica y estandarizada de la práctica clínica de atención en Urgencias.</a:t>
            </a:r>
          </a:p>
          <a:p>
            <a:r>
              <a:rPr lang="es-ES" b="1" dirty="0"/>
              <a:t>3. Eficiencia</a:t>
            </a:r>
          </a:p>
          <a:p>
            <a:pPr marL="0" indent="0">
              <a:buNone/>
            </a:pPr>
            <a:r>
              <a:rPr lang="es-ES" dirty="0"/>
              <a:t> Configuración de flujos de atención y asignación de pacientes (Manual o Automática).</a:t>
            </a:r>
          </a:p>
          <a:p>
            <a:pPr marL="0" indent="0">
              <a:buNone/>
            </a:pPr>
            <a:r>
              <a:rPr lang="es-ES" dirty="0"/>
              <a:t> Optimización de recursos (estructurales y de RRHH).</a:t>
            </a:r>
          </a:p>
          <a:p>
            <a:pPr marL="0" indent="0">
              <a:buNone/>
            </a:pPr>
            <a:r>
              <a:rPr lang="es-ES" dirty="0"/>
              <a:t> Organización del servicio según la Prioridad de la Demanda Triada.</a:t>
            </a:r>
            <a:endParaRPr lang="es-ES" b="1" dirty="0">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Tree>
    <p:extLst>
      <p:ext uri="{BB962C8B-B14F-4D97-AF65-F5344CB8AC3E}">
        <p14:creationId xmlns:p14="http://schemas.microsoft.com/office/powerpoint/2010/main" val="147491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25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25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25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25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25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25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25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SISTEMA DE TRIAJE ESTRUCTURADO</a:t>
            </a:r>
          </a:p>
        </p:txBody>
      </p:sp>
      <p:sp>
        <p:nvSpPr>
          <p:cNvPr id="3" name="Marcador de contenido 2">
            <a:extLst>
              <a:ext uri="{FF2B5EF4-FFF2-40B4-BE49-F238E27FC236}">
                <a16:creationId xmlns:a16="http://schemas.microsoft.com/office/drawing/2014/main" id="{567F0091-69F9-4214-99B2-E5CCBBA635B8}"/>
              </a:ext>
            </a:extLst>
          </p:cNvPr>
          <p:cNvSpPr>
            <a:spLocks noGrp="1"/>
          </p:cNvSpPr>
          <p:nvPr>
            <p:ph idx="1"/>
          </p:nvPr>
        </p:nvSpPr>
        <p:spPr>
          <a:xfrm>
            <a:off x="601919" y="1220473"/>
            <a:ext cx="8596668" cy="5399401"/>
          </a:xfrm>
        </p:spPr>
        <p:txBody>
          <a:bodyPr vert="horz" lIns="91440" tIns="45720" rIns="91440" bIns="45720" rtlCol="0" anchor="t">
            <a:normAutofit/>
          </a:bodyPr>
          <a:lstStyle/>
          <a:p>
            <a:r>
              <a:rPr lang="es-ES" b="1" dirty="0"/>
              <a:t>Clasifica al paciente bajo una escala de 5 niveles y colores</a:t>
            </a:r>
            <a:r>
              <a:rPr lang="es-ES" dirty="0"/>
              <a:t>, al dar soporte al Sistema de Triaje Manchester (</a:t>
            </a:r>
            <a:r>
              <a:rPr lang="es-ES" i="1" dirty="0"/>
              <a:t>Manchester </a:t>
            </a:r>
            <a:r>
              <a:rPr lang="es-ES" i="1" err="1"/>
              <a:t>Triage</a:t>
            </a:r>
            <a:r>
              <a:rPr lang="es-ES" i="1" dirty="0"/>
              <a:t> System</a:t>
            </a:r>
            <a:r>
              <a:rPr lang="es-ES" dirty="0"/>
              <a:t>).</a:t>
            </a:r>
          </a:p>
          <a:p>
            <a:pPr marL="0" indent="0">
              <a:buNone/>
            </a:pPr>
            <a:endParaRPr lang="es-ES" dirty="0"/>
          </a:p>
          <a:p>
            <a:r>
              <a:rPr lang="es-ES" b="1" dirty="0"/>
              <a:t>Dispone de un método científico validado</a:t>
            </a:r>
            <a:r>
              <a:rPr lang="es-ES" dirty="0"/>
              <a:t>.</a:t>
            </a:r>
          </a:p>
          <a:p>
            <a:pPr marL="0" indent="0">
              <a:buNone/>
            </a:pPr>
            <a:endParaRPr lang="es-ES" dirty="0"/>
          </a:p>
          <a:p>
            <a:r>
              <a:rPr lang="es-ES" b="1" dirty="0"/>
              <a:t>Incorpora algoritmos de Triaje para niños, adultos </a:t>
            </a:r>
            <a:r>
              <a:rPr lang="es-ES" dirty="0"/>
              <a:t>y en el ámbito </a:t>
            </a:r>
            <a:r>
              <a:rPr lang="es-ES" b="1" dirty="0"/>
              <a:t>Ginecológico</a:t>
            </a:r>
            <a:r>
              <a:rPr lang="es-ES" dirty="0"/>
              <a:t>.</a:t>
            </a:r>
          </a:p>
          <a:p>
            <a:endParaRPr lang="es-ES" dirty="0"/>
          </a:p>
          <a:p>
            <a:r>
              <a:rPr lang="es-ES" b="1" dirty="0"/>
              <a:t>Utilización de codificación CIE para los motivos de consulta.</a:t>
            </a:r>
            <a:endParaRPr lang="es-ES" b="1" dirty="0">
              <a:effectLst>
                <a:outerShdw blurRad="38100" dist="38100" dir="2700000" algn="tl">
                  <a:srgbClr val="000000">
                    <a:alpha val="43137"/>
                  </a:srgbClr>
                </a:outerShdw>
              </a:effectLst>
            </a:endParaRPr>
          </a:p>
          <a:p>
            <a:pPr marL="0" indent="0">
              <a:buNone/>
            </a:pPr>
            <a:endParaRPr lang="es-ES" dirty="0"/>
          </a:p>
          <a:p>
            <a:r>
              <a:rPr lang="es-ES" dirty="0"/>
              <a:t>Cubre una necesidad concreta que es la </a:t>
            </a:r>
            <a:r>
              <a:rPr lang="es-ES" b="1" dirty="0"/>
              <a:t>priorización y clasificación de pacientes en los servicios de urgencias, tanto para ordenar la demanda en tiempo real como para poder analizarla. </a:t>
            </a:r>
            <a:r>
              <a:rPr lang="es-ES" dirty="0"/>
              <a:t>Mejorando la calidad y el procedimiento de la atención en Urgencias.</a:t>
            </a:r>
          </a:p>
          <a:p>
            <a:pPr marL="0" indent="0">
              <a:buNone/>
            </a:pPr>
            <a:endParaRPr lang="es-ES" dirty="0"/>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Tree>
    <p:extLst>
      <p:ext uri="{BB962C8B-B14F-4D97-AF65-F5344CB8AC3E}">
        <p14:creationId xmlns:p14="http://schemas.microsoft.com/office/powerpoint/2010/main" val="208039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25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25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25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25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SISTEMA DE TRIAJE ESTRUCTURADO</a:t>
            </a:r>
          </a:p>
        </p:txBody>
      </p:sp>
      <p:sp>
        <p:nvSpPr>
          <p:cNvPr id="3" name="Marcador de contenido 2">
            <a:extLst>
              <a:ext uri="{FF2B5EF4-FFF2-40B4-BE49-F238E27FC236}">
                <a16:creationId xmlns:a16="http://schemas.microsoft.com/office/drawing/2014/main" id="{567F0091-69F9-4214-99B2-E5CCBBA635B8}"/>
              </a:ext>
            </a:extLst>
          </p:cNvPr>
          <p:cNvSpPr>
            <a:spLocks noGrp="1"/>
          </p:cNvSpPr>
          <p:nvPr>
            <p:ph idx="1"/>
          </p:nvPr>
        </p:nvSpPr>
        <p:spPr>
          <a:xfrm>
            <a:off x="601919" y="1220473"/>
            <a:ext cx="8596668" cy="5399401"/>
          </a:xfrm>
        </p:spPr>
        <p:txBody>
          <a:bodyPr vert="horz" lIns="91440" tIns="45720" rIns="91440" bIns="45720" rtlCol="0" anchor="t">
            <a:normAutofit/>
          </a:bodyPr>
          <a:lstStyle/>
          <a:p>
            <a:r>
              <a:rPr lang="es-ES" b="1" dirty="0"/>
              <a:t>Se debe garantizar el </a:t>
            </a:r>
            <a:r>
              <a:rPr lang="es-ES" b="1" dirty="0" err="1"/>
              <a:t>Triaje</a:t>
            </a:r>
            <a:r>
              <a:rPr lang="es-ES" b="1" dirty="0"/>
              <a:t> del 100% de las solicitudes de Asistencia</a:t>
            </a:r>
            <a:endParaRPr lang="es-ES" dirty="0"/>
          </a:p>
          <a:p>
            <a:pPr marL="0" indent="0">
              <a:buNone/>
            </a:pPr>
            <a:endParaRPr lang="es-ES" dirty="0"/>
          </a:p>
          <a:p>
            <a:r>
              <a:rPr lang="es-ES" b="1" dirty="0"/>
              <a:t>Según el </a:t>
            </a:r>
            <a:r>
              <a:rPr lang="es-ES" dirty="0">
                <a:solidFill>
                  <a:srgbClr val="FF0000"/>
                </a:solidFill>
                <a:ea typeface="+mn-lt"/>
                <a:cs typeface="+mn-lt"/>
              </a:rPr>
              <a:t>Sistema de Acreditación de Servicios de Urgencias de Hospitales Sociedad Española de Medicina de Urgencias y Emergencias (SEMES). </a:t>
            </a:r>
            <a:endParaRPr lang="es-ES" sz="1600" dirty="0">
              <a:solidFill>
                <a:srgbClr val="FF0000"/>
              </a:solidFill>
              <a:ea typeface="+mn-lt"/>
              <a:cs typeface="+mn-lt"/>
            </a:endParaRPr>
          </a:p>
          <a:p>
            <a:endParaRPr lang="es-ES" dirty="0">
              <a:solidFill>
                <a:srgbClr val="FF0000"/>
              </a:solidFill>
            </a:endParaRPr>
          </a:p>
          <a:p>
            <a:r>
              <a:rPr lang="es-ES" b="1" dirty="0"/>
              <a:t>La necesidad de RRHH se establece en función de la Prioridad del </a:t>
            </a:r>
            <a:r>
              <a:rPr lang="es-ES" b="1" dirty="0" err="1"/>
              <a:t>Triaje</a:t>
            </a:r>
            <a:r>
              <a:rPr lang="es-ES" b="1" dirty="0"/>
              <a:t> y por tanto el tiempo medio de atención. Por lo cual </a:t>
            </a:r>
            <a:r>
              <a:rPr lang="es-ES" b="1" dirty="0">
                <a:solidFill>
                  <a:srgbClr val="0070C0"/>
                </a:solidFill>
              </a:rPr>
              <a:t>paciente no Triado</a:t>
            </a:r>
            <a:r>
              <a:rPr lang="es-ES" b="1" dirty="0"/>
              <a:t> son RRHH que no se contabilizan. </a:t>
            </a:r>
            <a:endParaRPr lang="es-ES" dirty="0"/>
          </a:p>
          <a:p>
            <a:endParaRPr lang="es-ES" dirty="0"/>
          </a:p>
          <a:p>
            <a:r>
              <a:rPr lang="es-ES" b="1" dirty="0" err="1"/>
              <a:t>Triaje</a:t>
            </a:r>
            <a:r>
              <a:rPr lang="es-ES" b="1" dirty="0"/>
              <a:t> en Blanco: Es fundamental la adecuada asignación de los mismos.</a:t>
            </a:r>
            <a:endParaRPr lang="es-ES" b="1" dirty="0">
              <a:effectLst>
                <a:outerShdw blurRad="38100" dist="38100" dir="2700000" algn="tl">
                  <a:srgbClr val="000000">
                    <a:alpha val="43137"/>
                  </a:srgbClr>
                </a:outerShdw>
              </a:effectLst>
            </a:endParaRPr>
          </a:p>
          <a:p>
            <a:endParaRPr lang="es-ES" b="1" dirty="0"/>
          </a:p>
          <a:p>
            <a:r>
              <a:rPr lang="es-ES" b="1" dirty="0"/>
              <a:t>La Atención Inmediata de un paciente no debe suponer la no Clasificación del mismo. Esos pacientes suelen ser Prioridades 1 y 2, por tanto las que más recursos consumen. </a:t>
            </a:r>
          </a:p>
          <a:p>
            <a:pPr marL="0" indent="0">
              <a:buNone/>
            </a:pPr>
            <a:endParaRPr lang="es-ES" dirty="0"/>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Tree>
    <p:extLst>
      <p:ext uri="{BB962C8B-B14F-4D97-AF65-F5344CB8AC3E}">
        <p14:creationId xmlns:p14="http://schemas.microsoft.com/office/powerpoint/2010/main" val="83341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25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25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25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25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SISTEMA DE TRIAJE ESTRUCTURADO</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pic>
        <p:nvPicPr>
          <p:cNvPr id="7" name="Imagen 7">
            <a:extLst>
              <a:ext uri="{FF2B5EF4-FFF2-40B4-BE49-F238E27FC236}">
                <a16:creationId xmlns:a16="http://schemas.microsoft.com/office/drawing/2014/main" id="{AB6EF98A-C142-405E-9C80-F9A04BB5F696}"/>
              </a:ext>
            </a:extLst>
          </p:cNvPr>
          <p:cNvPicPr>
            <a:picLocks noGrp="1" noChangeAspect="1"/>
          </p:cNvPicPr>
          <p:nvPr>
            <p:ph idx="1"/>
          </p:nvPr>
        </p:nvPicPr>
        <p:blipFill>
          <a:blip r:embed="rId3"/>
          <a:stretch>
            <a:fillRect/>
          </a:stretch>
        </p:blipFill>
        <p:spPr>
          <a:xfrm>
            <a:off x="651357" y="2099516"/>
            <a:ext cx="8596668" cy="2461601"/>
          </a:xfrm>
        </p:spPr>
      </p:pic>
    </p:spTree>
    <p:extLst>
      <p:ext uri="{BB962C8B-B14F-4D97-AF65-F5344CB8AC3E}">
        <p14:creationId xmlns:p14="http://schemas.microsoft.com/office/powerpoint/2010/main" val="51578580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SISTEMA DE TRIAJE ESTRUCTURADO</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
        <p:nvSpPr>
          <p:cNvPr id="5" name="Marcador de contenido 4">
            <a:extLst>
              <a:ext uri="{FF2B5EF4-FFF2-40B4-BE49-F238E27FC236}">
                <a16:creationId xmlns:a16="http://schemas.microsoft.com/office/drawing/2014/main" id="{6ED002D6-D61D-4CF9-B7F1-27F331CFC870}"/>
              </a:ext>
            </a:extLst>
          </p:cNvPr>
          <p:cNvSpPr>
            <a:spLocks noGrp="1"/>
          </p:cNvSpPr>
          <p:nvPr>
            <p:ph idx="1"/>
          </p:nvPr>
        </p:nvSpPr>
        <p:spPr/>
        <p:txBody>
          <a:bodyPr vert="horz" lIns="91440" tIns="45720" rIns="91440" bIns="45720" rtlCol="0" anchor="t">
            <a:normAutofit lnSpcReduction="10000"/>
          </a:bodyPr>
          <a:lstStyle/>
          <a:p>
            <a:r>
              <a:rPr lang="es-ES" dirty="0"/>
              <a:t>El </a:t>
            </a:r>
            <a:r>
              <a:rPr lang="es-ES" b="1" dirty="0"/>
              <a:t>Diagnóstico no está exactamente unido a la prioridad clínica</a:t>
            </a:r>
            <a:r>
              <a:rPr lang="es-ES" dirty="0"/>
              <a:t>, por ejemplo un Esguince de Tobillo puede presentarse con Dolor Agudo, Moderado o sin Dolor; y la Prioridad Clínica por tanto variará en relación al mismo episodio. </a:t>
            </a:r>
          </a:p>
          <a:p>
            <a:endParaRPr lang="es-ES" dirty="0"/>
          </a:p>
          <a:p>
            <a:r>
              <a:rPr lang="es-ES" b="1" dirty="0"/>
              <a:t>Identificación del Problema</a:t>
            </a:r>
            <a:r>
              <a:rPr lang="es-ES" dirty="0"/>
              <a:t>: Primer o Principal síntoma o signo identificado como más importante por el paciente o su acompañante. </a:t>
            </a:r>
          </a:p>
          <a:p>
            <a:endParaRPr lang="es-ES" dirty="0"/>
          </a:p>
          <a:p>
            <a:r>
              <a:rPr lang="es-ES" dirty="0"/>
              <a:t>A partir del mismo se establecen una serie de </a:t>
            </a:r>
            <a:r>
              <a:rPr lang="es-ES" b="1" dirty="0"/>
              <a:t>Algoritmos o Diagramas de Presentación Clínica</a:t>
            </a:r>
            <a:r>
              <a:rPr lang="es-ES" dirty="0"/>
              <a:t>. Y dentro de los mismos se establecen los </a:t>
            </a:r>
            <a:r>
              <a:rPr lang="es-ES" b="1" dirty="0"/>
              <a:t>Discriminadores Generales</a:t>
            </a:r>
            <a:r>
              <a:rPr lang="es-ES" dirty="0"/>
              <a:t>: Riesgo Vital, Dolor, Hemorragia, Nivel de Consciencia, Temperatura y Tiempo de Evolución. Y los </a:t>
            </a:r>
            <a:r>
              <a:rPr lang="es-ES" b="1" dirty="0"/>
              <a:t>Discriminadores Específicos</a:t>
            </a:r>
            <a:r>
              <a:rPr lang="es-ES" dirty="0"/>
              <a:t> en  función de la Presentación Clínica. </a:t>
            </a:r>
          </a:p>
          <a:p>
            <a:endParaRPr lang="es-ES" dirty="0"/>
          </a:p>
          <a:p>
            <a:endParaRPr lang="es-ES" dirty="0"/>
          </a:p>
          <a:p>
            <a:endParaRPr lang="es-ES" dirty="0"/>
          </a:p>
        </p:txBody>
      </p:sp>
    </p:spTree>
    <p:extLst>
      <p:ext uri="{BB962C8B-B14F-4D97-AF65-F5344CB8AC3E}">
        <p14:creationId xmlns:p14="http://schemas.microsoft.com/office/powerpoint/2010/main" val="410816052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SISTEMA DE TRIAJE ESTRUCTURADO</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
        <p:nvSpPr>
          <p:cNvPr id="7" name="Marcador de contenido 6">
            <a:extLst>
              <a:ext uri="{FF2B5EF4-FFF2-40B4-BE49-F238E27FC236}">
                <a16:creationId xmlns:a16="http://schemas.microsoft.com/office/drawing/2014/main" id="{99DA4EE0-6180-400B-AEDB-70C48CA043C5}"/>
              </a:ext>
            </a:extLst>
          </p:cNvPr>
          <p:cNvSpPr>
            <a:spLocks noGrp="1"/>
          </p:cNvSpPr>
          <p:nvPr>
            <p:ph idx="1"/>
          </p:nvPr>
        </p:nvSpPr>
        <p:spPr/>
        <p:txBody>
          <a:bodyPr vert="horz" lIns="91440" tIns="45720" rIns="91440" bIns="45720" rtlCol="0" anchor="t">
            <a:normAutofit/>
          </a:bodyPr>
          <a:lstStyle/>
          <a:p>
            <a:r>
              <a:rPr lang="es-ES" dirty="0"/>
              <a:t>El Sistema de </a:t>
            </a:r>
            <a:r>
              <a:rPr lang="es-ES" dirty="0" err="1"/>
              <a:t>Triaje</a:t>
            </a:r>
            <a:r>
              <a:rPr lang="es-ES" dirty="0"/>
              <a:t> Estructurado Manchester, garantiza que por ejemplo un ICTUS quede determinado por la misma Prioridad con independencia del Diagrama de presentación Clínica que se utilice (bien sea como Enfermedad Médica con Adulto con Mal Estado General o bien como Alteración del Comportamiento). Ambos discriminadores establecerán la Prioridad 2.</a:t>
            </a:r>
          </a:p>
          <a:p>
            <a:endParaRPr lang="es-ES" dirty="0"/>
          </a:p>
          <a:p>
            <a:r>
              <a:rPr lang="es-ES" dirty="0"/>
              <a:t>La Prioridad Clínica puede cambiar, por lo que el </a:t>
            </a:r>
            <a:r>
              <a:rPr lang="es-ES" dirty="0" err="1"/>
              <a:t>Triaje</a:t>
            </a:r>
            <a:r>
              <a:rPr lang="es-ES" dirty="0"/>
              <a:t> debe ser dinámico. Siendo por tanto </a:t>
            </a:r>
            <a:r>
              <a:rPr lang="es-ES" b="1" dirty="0"/>
              <a:t>imprescindible la Reevaluación cuando así lo determine la Herramienta por la Demora en la Asistencia.</a:t>
            </a:r>
            <a:r>
              <a:rPr lang="es-ES" dirty="0"/>
              <a:t> </a:t>
            </a:r>
          </a:p>
          <a:p>
            <a:endParaRPr lang="es-ES" dirty="0"/>
          </a:p>
          <a:p>
            <a:endParaRPr lang="es-ES" dirty="0"/>
          </a:p>
          <a:p>
            <a:endParaRPr lang="es-ES" dirty="0"/>
          </a:p>
        </p:txBody>
      </p:sp>
    </p:spTree>
    <p:extLst>
      <p:ext uri="{BB962C8B-B14F-4D97-AF65-F5344CB8AC3E}">
        <p14:creationId xmlns:p14="http://schemas.microsoft.com/office/powerpoint/2010/main" val="109425839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SISTEMA DE TRIAJE ESTRUCTURADO</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
        <p:nvSpPr>
          <p:cNvPr id="7" name="Marcador de contenido 6">
            <a:extLst>
              <a:ext uri="{FF2B5EF4-FFF2-40B4-BE49-F238E27FC236}">
                <a16:creationId xmlns:a16="http://schemas.microsoft.com/office/drawing/2014/main" id="{99DA4EE0-6180-400B-AEDB-70C48CA043C5}"/>
              </a:ext>
            </a:extLst>
          </p:cNvPr>
          <p:cNvSpPr>
            <a:spLocks noGrp="1"/>
          </p:cNvSpPr>
          <p:nvPr>
            <p:ph idx="1"/>
          </p:nvPr>
        </p:nvSpPr>
        <p:spPr/>
        <p:txBody>
          <a:bodyPr vert="horz" lIns="91440" tIns="45720" rIns="91440" bIns="45720" rtlCol="0" anchor="t">
            <a:normAutofit fontScale="92500" lnSpcReduction="10000"/>
          </a:bodyPr>
          <a:lstStyle/>
          <a:p>
            <a:r>
              <a:rPr lang="es-ES"/>
              <a:t>Papel del Profesional de Triaje:</a:t>
            </a:r>
            <a:endParaRPr lang="es-ES" dirty="0"/>
          </a:p>
          <a:p>
            <a:r>
              <a:rPr lang="es-ES"/>
              <a:t>1- Establecer el orden de Prioridad correcto.</a:t>
            </a:r>
            <a:endParaRPr lang="es-ES" dirty="0"/>
          </a:p>
          <a:p>
            <a:r>
              <a:rPr lang="es-ES" dirty="0"/>
              <a:t>2- Es la máxima autoridad a la hora </a:t>
            </a:r>
            <a:r>
              <a:rPr lang="es-ES"/>
              <a:t>de la Priorización de la Asistencia. </a:t>
            </a:r>
            <a:endParaRPr lang="es-ES" dirty="0"/>
          </a:p>
          <a:p>
            <a:r>
              <a:rPr lang="es-ES" dirty="0"/>
              <a:t>3- Puede requerir ayuda de otros profesionales en situaciones de picos </a:t>
            </a:r>
            <a:r>
              <a:rPr lang="es-ES"/>
              <a:t>asistenciales por aumento de la demanda.</a:t>
            </a:r>
            <a:endParaRPr lang="es-ES" dirty="0"/>
          </a:p>
          <a:p>
            <a:r>
              <a:rPr lang="es-ES">
                <a:ea typeface="+mn-lt"/>
                <a:cs typeface="+mn-lt"/>
              </a:rPr>
              <a:t>TRIAJE AVANZADO</a:t>
            </a:r>
          </a:p>
          <a:p>
            <a:r>
              <a:rPr lang="es-ES">
                <a:ea typeface="+mn-lt"/>
                <a:cs typeface="+mn-lt"/>
              </a:rPr>
              <a:t>ANALGESIA</a:t>
            </a:r>
          </a:p>
          <a:p>
            <a:r>
              <a:rPr lang="es-ES">
                <a:ea typeface="+mn-lt"/>
                <a:cs typeface="+mn-lt"/>
              </a:rPr>
              <a:t>INFORMACIÓN DE TIEMPO DE ESPERA</a:t>
            </a:r>
          </a:p>
          <a:p>
            <a:r>
              <a:rPr lang="es-ES">
                <a:ea typeface="+mn-lt"/>
                <a:cs typeface="+mn-lt"/>
              </a:rPr>
              <a:t>INFORMACIÓN EN CASO DE PICOS ASISTENCIALES</a:t>
            </a:r>
          </a:p>
          <a:p>
            <a:r>
              <a:rPr lang="es-ES">
                <a:ea typeface="+mn-lt"/>
                <a:cs typeface="+mn-lt"/>
              </a:rPr>
              <a:t>CONTROL DE SALA DE ESPERA </a:t>
            </a:r>
          </a:p>
          <a:p>
            <a:r>
              <a:rPr lang="es-ES">
                <a:ea typeface="+mn-lt"/>
                <a:cs typeface="+mn-lt"/>
              </a:rPr>
              <a:t>REEVALUACIÓN</a:t>
            </a:r>
          </a:p>
          <a:p>
            <a:endParaRPr lang="es-ES" dirty="0"/>
          </a:p>
          <a:p>
            <a:endParaRPr lang="es-ES" dirty="0"/>
          </a:p>
        </p:txBody>
      </p:sp>
    </p:spTree>
    <p:extLst>
      <p:ext uri="{BB962C8B-B14F-4D97-AF65-F5344CB8AC3E}">
        <p14:creationId xmlns:p14="http://schemas.microsoft.com/office/powerpoint/2010/main" val="141323254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SISTEMA DE TRIAJE ESTRUCTURADO</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pic>
        <p:nvPicPr>
          <p:cNvPr id="7" name="Marcador de contenido 6">
            <a:extLst>
              <a:ext uri="{FF2B5EF4-FFF2-40B4-BE49-F238E27FC236}">
                <a16:creationId xmlns:a16="http://schemas.microsoft.com/office/drawing/2014/main" id="{F599F3FF-8427-4643-9E9B-C1C9EF4760B8}"/>
              </a:ext>
            </a:extLst>
          </p:cNvPr>
          <p:cNvPicPr>
            <a:picLocks noGrp="1" noChangeAspect="1"/>
          </p:cNvPicPr>
          <p:nvPr>
            <p:ph idx="1"/>
          </p:nvPr>
        </p:nvPicPr>
        <p:blipFill>
          <a:blip r:embed="rId3"/>
          <a:stretch>
            <a:fillRect/>
          </a:stretch>
        </p:blipFill>
        <p:spPr>
          <a:xfrm>
            <a:off x="271035" y="1312863"/>
            <a:ext cx="10558889" cy="5109409"/>
          </a:xfrm>
          <a:prstGeom prst="rect">
            <a:avLst/>
          </a:prstGeom>
        </p:spPr>
      </p:pic>
    </p:spTree>
    <p:extLst>
      <p:ext uri="{BB962C8B-B14F-4D97-AF65-F5344CB8AC3E}">
        <p14:creationId xmlns:p14="http://schemas.microsoft.com/office/powerpoint/2010/main" val="405133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SISTEMA DE TRIAJE ESTRUCTURADO</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pic>
        <p:nvPicPr>
          <p:cNvPr id="6" name="Marcador de contenido 5">
            <a:extLst>
              <a:ext uri="{FF2B5EF4-FFF2-40B4-BE49-F238E27FC236}">
                <a16:creationId xmlns:a16="http://schemas.microsoft.com/office/drawing/2014/main" id="{57A11508-7551-41F6-B130-A43D6301648B}"/>
              </a:ext>
            </a:extLst>
          </p:cNvPr>
          <p:cNvPicPr>
            <a:picLocks noGrp="1" noChangeAspect="1"/>
          </p:cNvPicPr>
          <p:nvPr>
            <p:ph idx="1"/>
          </p:nvPr>
        </p:nvPicPr>
        <p:blipFill>
          <a:blip r:embed="rId3"/>
          <a:stretch>
            <a:fillRect/>
          </a:stretch>
        </p:blipFill>
        <p:spPr>
          <a:xfrm>
            <a:off x="628458" y="1548606"/>
            <a:ext cx="8820342" cy="4235626"/>
          </a:xfrm>
          <a:prstGeom prst="rect">
            <a:avLst/>
          </a:prstGeom>
        </p:spPr>
      </p:pic>
    </p:spTree>
    <p:extLst>
      <p:ext uri="{BB962C8B-B14F-4D97-AF65-F5344CB8AC3E}">
        <p14:creationId xmlns:p14="http://schemas.microsoft.com/office/powerpoint/2010/main" val="402812586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SISTEMA DE TRIAJE ESTRUCTURADO</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pic>
        <p:nvPicPr>
          <p:cNvPr id="7" name="Marcador de contenido 6">
            <a:extLst>
              <a:ext uri="{FF2B5EF4-FFF2-40B4-BE49-F238E27FC236}">
                <a16:creationId xmlns:a16="http://schemas.microsoft.com/office/drawing/2014/main" id="{85B5B2AA-6E8C-4266-9969-7FBE27CE013C}"/>
              </a:ext>
            </a:extLst>
          </p:cNvPr>
          <p:cNvPicPr>
            <a:picLocks noGrp="1" noChangeAspect="1"/>
          </p:cNvPicPr>
          <p:nvPr>
            <p:ph idx="1"/>
          </p:nvPr>
        </p:nvPicPr>
        <p:blipFill>
          <a:blip r:embed="rId3"/>
          <a:stretch>
            <a:fillRect/>
          </a:stretch>
        </p:blipFill>
        <p:spPr>
          <a:xfrm>
            <a:off x="1321620" y="1331913"/>
            <a:ext cx="8146230" cy="5367992"/>
          </a:xfrm>
          <a:prstGeom prst="rect">
            <a:avLst/>
          </a:prstGeom>
        </p:spPr>
      </p:pic>
    </p:spTree>
    <p:extLst>
      <p:ext uri="{BB962C8B-B14F-4D97-AF65-F5344CB8AC3E}">
        <p14:creationId xmlns:p14="http://schemas.microsoft.com/office/powerpoint/2010/main" val="252092843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707010"/>
            <a:ext cx="8596668" cy="1223390"/>
          </a:xfrm>
        </p:spPr>
        <p:txBody>
          <a:bodyPr/>
          <a:lstStyle/>
          <a:p>
            <a:pPr algn="ctr"/>
            <a:r>
              <a:rPr lang="es-ES" sz="3200" dirty="0"/>
              <a:t>Implantación</a:t>
            </a:r>
            <a:r>
              <a:rPr lang="es-ES" dirty="0"/>
              <a:t> </a:t>
            </a:r>
            <a:r>
              <a:rPr lang="es-ES" sz="3200" dirty="0"/>
              <a:t>Sistema de Triaje Estructurado</a:t>
            </a:r>
          </a:p>
        </p:txBody>
      </p:sp>
      <p:sp>
        <p:nvSpPr>
          <p:cNvPr id="3" name="Marcador de contenido 2">
            <a:extLst>
              <a:ext uri="{FF2B5EF4-FFF2-40B4-BE49-F238E27FC236}">
                <a16:creationId xmlns:a16="http://schemas.microsoft.com/office/drawing/2014/main" id="{567F0091-69F9-4214-99B2-E5CCBBA635B8}"/>
              </a:ext>
            </a:extLst>
          </p:cNvPr>
          <p:cNvSpPr>
            <a:spLocks noGrp="1"/>
          </p:cNvSpPr>
          <p:nvPr>
            <p:ph idx="1"/>
          </p:nvPr>
        </p:nvSpPr>
        <p:spPr>
          <a:xfrm>
            <a:off x="601919" y="2198296"/>
            <a:ext cx="8596668" cy="3880773"/>
          </a:xfrm>
        </p:spPr>
        <p:txBody>
          <a:bodyPr>
            <a:normAutofit/>
          </a:bodyPr>
          <a:lstStyle/>
          <a:p>
            <a:pPr lvl="0"/>
            <a:r>
              <a:rPr lang="es-ES_tradnl" b="1" dirty="0">
                <a:effectLst>
                  <a:outerShdw blurRad="38100" dist="38100" dir="2700000" algn="tl">
                    <a:srgbClr val="000000">
                      <a:alpha val="43137"/>
                    </a:srgbClr>
                  </a:outerShdw>
                </a:effectLst>
              </a:rPr>
              <a:t>Triaje o Clasificación de los pacientes en los S.U.H.</a:t>
            </a:r>
          </a:p>
          <a:p>
            <a:pPr marL="0" lvl="0" indent="0">
              <a:buNone/>
            </a:pPr>
            <a:endParaRPr lang="es-ES" b="1" dirty="0">
              <a:effectLst>
                <a:outerShdw blurRad="38100" dist="38100" dir="2700000" algn="tl">
                  <a:srgbClr val="000000">
                    <a:alpha val="43137"/>
                  </a:srgbClr>
                </a:outerShdw>
              </a:effectLst>
            </a:endParaRPr>
          </a:p>
          <a:p>
            <a:r>
              <a:rPr lang="es-ES_tradnl" i="1" dirty="0"/>
              <a:t>Es de obligado cumplimiento por todos los Servicios de Urgencia Hospitalaria según  B.O.E. N.º: 222, de 16 de Septiembre de 2006, Cartera de Servicios Comunes del Sistema Nacional de Salud, el siguiente punto que especifica:</a:t>
            </a:r>
          </a:p>
          <a:p>
            <a:pPr marL="0" indent="0">
              <a:buNone/>
            </a:pPr>
            <a:endParaRPr lang="es-ES" dirty="0"/>
          </a:p>
          <a:p>
            <a:pPr lvl="0"/>
            <a:r>
              <a:rPr lang="es-ES_tradnl" i="1" dirty="0"/>
              <a:t>Punto 2.2: “La evaluación inicial e inmediata de los pacientes para determinar los riesgos para su salud y su vida y, en caso de ser necesaria, la clasificación de los mismos para priorizar la asistencia sanitaria que precisen.”</a:t>
            </a:r>
            <a:endParaRPr lang="es-ES" dirty="0"/>
          </a:p>
          <a:p>
            <a:endParaRPr lang="es-ES" dirty="0"/>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Tree>
    <p:extLst>
      <p:ext uri="{BB962C8B-B14F-4D97-AF65-F5344CB8AC3E}">
        <p14:creationId xmlns:p14="http://schemas.microsoft.com/office/powerpoint/2010/main" val="246420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SISTEMA DE TRIAJE ESTRUCTURADO</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pic>
        <p:nvPicPr>
          <p:cNvPr id="6" name="Marcador de contenido 5">
            <a:extLst>
              <a:ext uri="{FF2B5EF4-FFF2-40B4-BE49-F238E27FC236}">
                <a16:creationId xmlns:a16="http://schemas.microsoft.com/office/drawing/2014/main" id="{02C62999-9536-4DE3-B6D0-87158A632883}"/>
              </a:ext>
            </a:extLst>
          </p:cNvPr>
          <p:cNvPicPr>
            <a:picLocks noGrp="1" noChangeAspect="1"/>
          </p:cNvPicPr>
          <p:nvPr>
            <p:ph idx="1"/>
          </p:nvPr>
        </p:nvPicPr>
        <p:blipFill>
          <a:blip r:embed="rId3"/>
          <a:stretch>
            <a:fillRect/>
          </a:stretch>
        </p:blipFill>
        <p:spPr>
          <a:xfrm>
            <a:off x="1350860" y="1293813"/>
            <a:ext cx="7593115" cy="5542840"/>
          </a:xfrm>
          <a:prstGeom prst="rect">
            <a:avLst/>
          </a:prstGeom>
        </p:spPr>
      </p:pic>
    </p:spTree>
    <p:extLst>
      <p:ext uri="{BB962C8B-B14F-4D97-AF65-F5344CB8AC3E}">
        <p14:creationId xmlns:p14="http://schemas.microsoft.com/office/powerpoint/2010/main" val="193666998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EJEMPLO TRIAJE</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pic>
        <p:nvPicPr>
          <p:cNvPr id="8" name="Imagen 7">
            <a:extLst>
              <a:ext uri="{FF2B5EF4-FFF2-40B4-BE49-F238E27FC236}">
                <a16:creationId xmlns:a16="http://schemas.microsoft.com/office/drawing/2014/main" id="{0DD57FF6-82A3-46B8-8F18-4F0B95539CAA}"/>
              </a:ext>
            </a:extLst>
          </p:cNvPr>
          <p:cNvPicPr>
            <a:picLocks noChangeAspect="1"/>
          </p:cNvPicPr>
          <p:nvPr/>
        </p:nvPicPr>
        <p:blipFill>
          <a:blip r:embed="rId3"/>
          <a:stretch>
            <a:fillRect/>
          </a:stretch>
        </p:blipFill>
        <p:spPr>
          <a:xfrm>
            <a:off x="1140643" y="1047423"/>
            <a:ext cx="8371551" cy="5601027"/>
          </a:xfrm>
          <a:prstGeom prst="rect">
            <a:avLst/>
          </a:prstGeom>
        </p:spPr>
      </p:pic>
    </p:spTree>
    <p:extLst>
      <p:ext uri="{BB962C8B-B14F-4D97-AF65-F5344CB8AC3E}">
        <p14:creationId xmlns:p14="http://schemas.microsoft.com/office/powerpoint/2010/main" val="281741903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EJEMPLO TRIAJE</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pic>
        <p:nvPicPr>
          <p:cNvPr id="6" name="Marcador de contenido 5">
            <a:extLst>
              <a:ext uri="{FF2B5EF4-FFF2-40B4-BE49-F238E27FC236}">
                <a16:creationId xmlns:a16="http://schemas.microsoft.com/office/drawing/2014/main" id="{593476AF-5FD6-4E49-B6E1-25D7873445CD}"/>
              </a:ext>
            </a:extLst>
          </p:cNvPr>
          <p:cNvPicPr>
            <a:picLocks noGrp="1" noChangeAspect="1"/>
          </p:cNvPicPr>
          <p:nvPr>
            <p:ph idx="1"/>
          </p:nvPr>
        </p:nvPicPr>
        <p:blipFill>
          <a:blip r:embed="rId3"/>
          <a:stretch>
            <a:fillRect/>
          </a:stretch>
        </p:blipFill>
        <p:spPr>
          <a:xfrm>
            <a:off x="570320" y="1361485"/>
            <a:ext cx="10228403" cy="4343990"/>
          </a:xfrm>
          <a:prstGeom prst="rect">
            <a:avLst/>
          </a:prstGeom>
        </p:spPr>
      </p:pic>
    </p:spTree>
    <p:extLst>
      <p:ext uri="{BB962C8B-B14F-4D97-AF65-F5344CB8AC3E}">
        <p14:creationId xmlns:p14="http://schemas.microsoft.com/office/powerpoint/2010/main" val="102162573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EJEMPLO TRIAJE</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pic>
        <p:nvPicPr>
          <p:cNvPr id="7" name="Marcador de contenido 6">
            <a:extLst>
              <a:ext uri="{FF2B5EF4-FFF2-40B4-BE49-F238E27FC236}">
                <a16:creationId xmlns:a16="http://schemas.microsoft.com/office/drawing/2014/main" id="{89D0E475-A8FB-4E02-AFD0-E15283882FC2}"/>
              </a:ext>
            </a:extLst>
          </p:cNvPr>
          <p:cNvPicPr>
            <a:picLocks noGrp="1" noChangeAspect="1"/>
          </p:cNvPicPr>
          <p:nvPr>
            <p:ph idx="1"/>
          </p:nvPr>
        </p:nvPicPr>
        <p:blipFill>
          <a:blip r:embed="rId3"/>
          <a:stretch>
            <a:fillRect/>
          </a:stretch>
        </p:blipFill>
        <p:spPr>
          <a:xfrm>
            <a:off x="373063" y="1366013"/>
            <a:ext cx="10759822" cy="4701411"/>
          </a:xfrm>
          <a:prstGeom prst="rect">
            <a:avLst/>
          </a:prstGeom>
        </p:spPr>
      </p:pic>
    </p:spTree>
    <p:extLst>
      <p:ext uri="{BB962C8B-B14F-4D97-AF65-F5344CB8AC3E}">
        <p14:creationId xmlns:p14="http://schemas.microsoft.com/office/powerpoint/2010/main" val="246823822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ELEMPLO TRIAJE</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pic>
        <p:nvPicPr>
          <p:cNvPr id="7" name="Marcador de contenido 6">
            <a:extLst>
              <a:ext uri="{FF2B5EF4-FFF2-40B4-BE49-F238E27FC236}">
                <a16:creationId xmlns:a16="http://schemas.microsoft.com/office/drawing/2014/main" id="{33903B75-4235-4981-9896-3A29FD9CCEAA}"/>
              </a:ext>
            </a:extLst>
          </p:cNvPr>
          <p:cNvPicPr>
            <a:picLocks noGrp="1" noChangeAspect="1"/>
          </p:cNvPicPr>
          <p:nvPr>
            <p:ph idx="1"/>
          </p:nvPr>
        </p:nvPicPr>
        <p:blipFill>
          <a:blip r:embed="rId3"/>
          <a:stretch>
            <a:fillRect/>
          </a:stretch>
        </p:blipFill>
        <p:spPr>
          <a:xfrm>
            <a:off x="677862" y="1466850"/>
            <a:ext cx="9273409" cy="4714875"/>
          </a:xfrm>
          <a:prstGeom prst="rect">
            <a:avLst/>
          </a:prstGeom>
        </p:spPr>
      </p:pic>
    </p:spTree>
    <p:extLst>
      <p:ext uri="{BB962C8B-B14F-4D97-AF65-F5344CB8AC3E}">
        <p14:creationId xmlns:p14="http://schemas.microsoft.com/office/powerpoint/2010/main" val="328537727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EJEMPLO TRIAJE</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pic>
        <p:nvPicPr>
          <p:cNvPr id="6" name="Marcador de contenido 5">
            <a:extLst>
              <a:ext uri="{FF2B5EF4-FFF2-40B4-BE49-F238E27FC236}">
                <a16:creationId xmlns:a16="http://schemas.microsoft.com/office/drawing/2014/main" id="{5D15A412-3C09-477B-AEEA-7B7296A1D813}"/>
              </a:ext>
            </a:extLst>
          </p:cNvPr>
          <p:cNvPicPr>
            <a:picLocks noGrp="1" noChangeAspect="1"/>
          </p:cNvPicPr>
          <p:nvPr>
            <p:ph idx="1"/>
          </p:nvPr>
        </p:nvPicPr>
        <p:blipFill>
          <a:blip r:embed="rId3"/>
          <a:stretch>
            <a:fillRect/>
          </a:stretch>
        </p:blipFill>
        <p:spPr>
          <a:xfrm>
            <a:off x="911038" y="1127684"/>
            <a:ext cx="8109137" cy="5761546"/>
          </a:xfrm>
          <a:prstGeom prst="rect">
            <a:avLst/>
          </a:prstGeom>
        </p:spPr>
      </p:pic>
    </p:spTree>
    <p:extLst>
      <p:ext uri="{BB962C8B-B14F-4D97-AF65-F5344CB8AC3E}">
        <p14:creationId xmlns:p14="http://schemas.microsoft.com/office/powerpoint/2010/main" val="139179073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EJEMPLO TRIAJE</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pic>
        <p:nvPicPr>
          <p:cNvPr id="6" name="Marcador de contenido 5">
            <a:extLst>
              <a:ext uri="{FF2B5EF4-FFF2-40B4-BE49-F238E27FC236}">
                <a16:creationId xmlns:a16="http://schemas.microsoft.com/office/drawing/2014/main" id="{97B3CA41-7384-411B-8ECB-ED36FA1F688B}"/>
              </a:ext>
            </a:extLst>
          </p:cNvPr>
          <p:cNvPicPr>
            <a:picLocks noGrp="1" noChangeAspect="1"/>
          </p:cNvPicPr>
          <p:nvPr>
            <p:ph idx="1"/>
          </p:nvPr>
        </p:nvPicPr>
        <p:blipFill>
          <a:blip r:embed="rId3"/>
          <a:stretch>
            <a:fillRect/>
          </a:stretch>
        </p:blipFill>
        <p:spPr>
          <a:xfrm>
            <a:off x="1009650" y="1141413"/>
            <a:ext cx="9575677" cy="5440362"/>
          </a:xfrm>
          <a:prstGeom prst="rect">
            <a:avLst/>
          </a:prstGeom>
        </p:spPr>
      </p:pic>
    </p:spTree>
    <p:extLst>
      <p:ext uri="{BB962C8B-B14F-4D97-AF65-F5344CB8AC3E}">
        <p14:creationId xmlns:p14="http://schemas.microsoft.com/office/powerpoint/2010/main" val="283315353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EJEMPLO TRIAJE</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pic>
        <p:nvPicPr>
          <p:cNvPr id="7" name="Marcador de contenido 6">
            <a:extLst>
              <a:ext uri="{FF2B5EF4-FFF2-40B4-BE49-F238E27FC236}">
                <a16:creationId xmlns:a16="http://schemas.microsoft.com/office/drawing/2014/main" id="{3E09024D-FEBA-41A4-8D36-70A6B62F128C}"/>
              </a:ext>
            </a:extLst>
          </p:cNvPr>
          <p:cNvPicPr>
            <a:picLocks noGrp="1" noChangeAspect="1"/>
          </p:cNvPicPr>
          <p:nvPr>
            <p:ph idx="1"/>
          </p:nvPr>
        </p:nvPicPr>
        <p:blipFill>
          <a:blip r:embed="rId3"/>
          <a:stretch>
            <a:fillRect/>
          </a:stretch>
        </p:blipFill>
        <p:spPr>
          <a:xfrm>
            <a:off x="962025" y="1169988"/>
            <a:ext cx="8705850" cy="5135562"/>
          </a:xfrm>
          <a:prstGeom prst="rect">
            <a:avLst/>
          </a:prstGeom>
        </p:spPr>
      </p:pic>
    </p:spTree>
    <p:extLst>
      <p:ext uri="{BB962C8B-B14F-4D97-AF65-F5344CB8AC3E}">
        <p14:creationId xmlns:p14="http://schemas.microsoft.com/office/powerpoint/2010/main" val="2044530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EJEMPLO TRIAJE</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pic>
        <p:nvPicPr>
          <p:cNvPr id="7" name="Imagen 7" descr="Captura de pantalla de un celular&#10;&#10;Descripción generada automáticamente">
            <a:extLst>
              <a:ext uri="{FF2B5EF4-FFF2-40B4-BE49-F238E27FC236}">
                <a16:creationId xmlns:a16="http://schemas.microsoft.com/office/drawing/2014/main" id="{7024E14E-5DBA-4FB6-90B9-1E9932A80AF6}"/>
              </a:ext>
            </a:extLst>
          </p:cNvPr>
          <p:cNvPicPr>
            <a:picLocks noGrp="1" noChangeAspect="1"/>
          </p:cNvPicPr>
          <p:nvPr>
            <p:ph idx="1"/>
          </p:nvPr>
        </p:nvPicPr>
        <p:blipFill>
          <a:blip r:embed="rId3"/>
          <a:stretch>
            <a:fillRect/>
          </a:stretch>
        </p:blipFill>
        <p:spPr>
          <a:xfrm>
            <a:off x="2015192" y="2160589"/>
            <a:ext cx="5920951" cy="3880773"/>
          </a:xfrm>
        </p:spPr>
      </p:pic>
      <p:sp>
        <p:nvSpPr>
          <p:cNvPr id="8" name="Rectángulo: esquinas redondeadas 7">
            <a:extLst>
              <a:ext uri="{FF2B5EF4-FFF2-40B4-BE49-F238E27FC236}">
                <a16:creationId xmlns:a16="http://schemas.microsoft.com/office/drawing/2014/main" id="{26D39EBF-47B0-47BB-B9A9-00871610A266}"/>
              </a:ext>
            </a:extLst>
          </p:cNvPr>
          <p:cNvSpPr/>
          <p:nvPr/>
        </p:nvSpPr>
        <p:spPr>
          <a:xfrm>
            <a:off x="4903381" y="2590800"/>
            <a:ext cx="2879649" cy="10455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90407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SISTEMA DE TRIAJE ESTRUCTURADO</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pic>
        <p:nvPicPr>
          <p:cNvPr id="6" name="Marcador de contenido 5">
            <a:extLst>
              <a:ext uri="{FF2B5EF4-FFF2-40B4-BE49-F238E27FC236}">
                <a16:creationId xmlns:a16="http://schemas.microsoft.com/office/drawing/2014/main" id="{370C9308-D60E-4E4F-9D7E-17B1FACF85D0}"/>
              </a:ext>
            </a:extLst>
          </p:cNvPr>
          <p:cNvPicPr>
            <a:picLocks noGrp="1" noChangeAspect="1"/>
          </p:cNvPicPr>
          <p:nvPr>
            <p:ph idx="1"/>
          </p:nvPr>
        </p:nvPicPr>
        <p:blipFill>
          <a:blip r:embed="rId3"/>
          <a:stretch>
            <a:fillRect/>
          </a:stretch>
        </p:blipFill>
        <p:spPr>
          <a:xfrm>
            <a:off x="602275" y="1407341"/>
            <a:ext cx="8596312" cy="2187530"/>
          </a:xfrm>
          <a:prstGeom prst="rect">
            <a:avLst/>
          </a:prstGeom>
        </p:spPr>
      </p:pic>
      <p:pic>
        <p:nvPicPr>
          <p:cNvPr id="7" name="Imagen 6">
            <a:extLst>
              <a:ext uri="{FF2B5EF4-FFF2-40B4-BE49-F238E27FC236}">
                <a16:creationId xmlns:a16="http://schemas.microsoft.com/office/drawing/2014/main" id="{820A6311-D72A-4B40-A3DE-BF98745E8015}"/>
              </a:ext>
            </a:extLst>
          </p:cNvPr>
          <p:cNvPicPr>
            <a:picLocks noChangeAspect="1"/>
          </p:cNvPicPr>
          <p:nvPr/>
        </p:nvPicPr>
        <p:blipFill>
          <a:blip r:embed="rId4"/>
          <a:stretch>
            <a:fillRect/>
          </a:stretch>
        </p:blipFill>
        <p:spPr>
          <a:xfrm>
            <a:off x="456022" y="3441745"/>
            <a:ext cx="8628266" cy="3348408"/>
          </a:xfrm>
          <a:prstGeom prst="rect">
            <a:avLst/>
          </a:prstGeom>
        </p:spPr>
      </p:pic>
    </p:spTree>
    <p:extLst>
      <p:ext uri="{BB962C8B-B14F-4D97-AF65-F5344CB8AC3E}">
        <p14:creationId xmlns:p14="http://schemas.microsoft.com/office/powerpoint/2010/main" val="391434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778930"/>
            <a:ext cx="8596668" cy="1151469"/>
          </a:xfrm>
        </p:spPr>
        <p:txBody>
          <a:bodyPr>
            <a:normAutofit fontScale="90000"/>
          </a:bodyPr>
          <a:lstStyle/>
          <a:p>
            <a:pPr algn="ctr"/>
            <a:r>
              <a:rPr lang="es-ES" dirty="0"/>
              <a:t>Implantación Sistema de Triaje Estructurado</a:t>
            </a:r>
          </a:p>
        </p:txBody>
      </p:sp>
      <p:sp>
        <p:nvSpPr>
          <p:cNvPr id="3" name="Marcador de contenido 2">
            <a:extLst>
              <a:ext uri="{FF2B5EF4-FFF2-40B4-BE49-F238E27FC236}">
                <a16:creationId xmlns:a16="http://schemas.microsoft.com/office/drawing/2014/main" id="{567F0091-69F9-4214-99B2-E5CCBBA635B8}"/>
              </a:ext>
            </a:extLst>
          </p:cNvPr>
          <p:cNvSpPr>
            <a:spLocks noGrp="1"/>
          </p:cNvSpPr>
          <p:nvPr>
            <p:ph idx="1"/>
          </p:nvPr>
        </p:nvSpPr>
        <p:spPr>
          <a:xfrm>
            <a:off x="601919" y="2198296"/>
            <a:ext cx="8596668" cy="3880773"/>
          </a:xfrm>
        </p:spPr>
        <p:txBody>
          <a:bodyPr>
            <a:normAutofit/>
          </a:bodyPr>
          <a:lstStyle/>
          <a:p>
            <a:pPr lvl="0"/>
            <a:r>
              <a:rPr lang="es-ES_tradnl" b="1" i="1" dirty="0">
                <a:effectLst>
                  <a:outerShdw blurRad="38100" dist="38100" dir="2700000" algn="tl">
                    <a:srgbClr val="000000">
                      <a:alpha val="43137"/>
                    </a:srgbClr>
                  </a:outerShdw>
                </a:effectLst>
              </a:rPr>
              <a:t>Concepto de Urgencia:</a:t>
            </a:r>
            <a:endParaRPr lang="es-ES_tradnl" dirty="0"/>
          </a:p>
          <a:p>
            <a:pPr lvl="0"/>
            <a:r>
              <a:rPr lang="es-ES_tradnl" dirty="0"/>
              <a:t>Entendemos por Urgencia aquella situación clínica con capacidad para generar deterioro o peligro para la salud o la vida del paciente en función del tiempo transcurrido entre su aparición y la instauración de un tratamiento efectivo.</a:t>
            </a:r>
          </a:p>
          <a:p>
            <a:pPr lvl="0"/>
            <a:r>
              <a:rPr lang="es-ES_tradnl" dirty="0"/>
              <a:t>Es un episodio asistencial que consume recursos en un corto periodo de tiempo. </a:t>
            </a:r>
          </a:p>
          <a:p>
            <a:pPr lvl="0"/>
            <a:r>
              <a:rPr lang="es-ES_tradnl" dirty="0"/>
              <a:t>Conlleva la necesidad de ajustar la respuesta asistencial al grado de urgencia, al igual que precisa de ajustar los recursos necesarios para solucionar la urgencia.</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Tree>
    <p:extLst>
      <p:ext uri="{BB962C8B-B14F-4D97-AF65-F5344CB8AC3E}">
        <p14:creationId xmlns:p14="http://schemas.microsoft.com/office/powerpoint/2010/main" val="357353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SISTEMA DE TRIAJE ESTRUCTURADO</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pic>
        <p:nvPicPr>
          <p:cNvPr id="8" name="Marcador de contenido 7">
            <a:extLst>
              <a:ext uri="{FF2B5EF4-FFF2-40B4-BE49-F238E27FC236}">
                <a16:creationId xmlns:a16="http://schemas.microsoft.com/office/drawing/2014/main" id="{F1AB9910-9115-45DF-A9E8-44BE015918CD}"/>
              </a:ext>
            </a:extLst>
          </p:cNvPr>
          <p:cNvPicPr>
            <a:picLocks noGrp="1" noChangeAspect="1"/>
          </p:cNvPicPr>
          <p:nvPr>
            <p:ph idx="1"/>
          </p:nvPr>
        </p:nvPicPr>
        <p:blipFill>
          <a:blip r:embed="rId3"/>
          <a:stretch>
            <a:fillRect/>
          </a:stretch>
        </p:blipFill>
        <p:spPr>
          <a:xfrm>
            <a:off x="725488" y="1994239"/>
            <a:ext cx="8596312" cy="3699785"/>
          </a:xfrm>
          <a:prstGeom prst="rect">
            <a:avLst/>
          </a:prstGeom>
        </p:spPr>
      </p:pic>
    </p:spTree>
    <p:extLst>
      <p:ext uri="{BB962C8B-B14F-4D97-AF65-F5344CB8AC3E}">
        <p14:creationId xmlns:p14="http://schemas.microsoft.com/office/powerpoint/2010/main" val="466837758"/>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GESTIÓN DEL TRIAJE</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
        <p:nvSpPr>
          <p:cNvPr id="7" name="Marcador de contenido 6">
            <a:extLst>
              <a:ext uri="{FF2B5EF4-FFF2-40B4-BE49-F238E27FC236}">
                <a16:creationId xmlns:a16="http://schemas.microsoft.com/office/drawing/2014/main" id="{927BE9D9-95E7-4D84-B0DE-2FD21C4E4F93}"/>
              </a:ext>
            </a:extLst>
          </p:cNvPr>
          <p:cNvSpPr>
            <a:spLocks noGrp="1"/>
          </p:cNvSpPr>
          <p:nvPr>
            <p:ph idx="1"/>
          </p:nvPr>
        </p:nvSpPr>
        <p:spPr>
          <a:xfrm>
            <a:off x="677334" y="1562100"/>
            <a:ext cx="8596668" cy="4479262"/>
          </a:xfrm>
        </p:spPr>
        <p:txBody>
          <a:bodyPr/>
          <a:lstStyle/>
          <a:p>
            <a:r>
              <a:rPr lang="es-ES" dirty="0">
                <a:effectLst>
                  <a:outerShdw blurRad="38100" dist="38100" dir="2700000" algn="tl">
                    <a:srgbClr val="000000">
                      <a:alpha val="43137"/>
                    </a:srgbClr>
                  </a:outerShdw>
                </a:effectLst>
              </a:rPr>
              <a:t>El Cuadro de Mandos de la Herramienta de Triaje nos aporta información en Tiempo Real, facilitando por tanto el conocimiento y la actuación en casos de sobredemanda asistencial.</a:t>
            </a:r>
          </a:p>
          <a:p>
            <a:endParaRPr lang="es-ES" dirty="0"/>
          </a:p>
          <a:p>
            <a:r>
              <a:rPr lang="es-ES" dirty="0"/>
              <a:t>Visión Completa del Servicio en relación a los tiempos, saturación y carga de trabajo.</a:t>
            </a:r>
          </a:p>
          <a:p>
            <a:r>
              <a:rPr lang="es-ES" dirty="0"/>
              <a:t>Indicadores fiables que favorecen la integración del equipo en relación al cumplimiento de los objetivos y la distribución de las cargas de trabajo.</a:t>
            </a:r>
          </a:p>
          <a:p>
            <a:r>
              <a:rPr lang="es-ES" dirty="0"/>
              <a:t>Información veraz a la hora de proceder a la contestación de Reclamaciones por los tiempos de espera.</a:t>
            </a:r>
          </a:p>
          <a:p>
            <a:endParaRPr lang="es-ES" dirty="0"/>
          </a:p>
          <a:p>
            <a:endParaRPr lang="es-ES" dirty="0"/>
          </a:p>
          <a:p>
            <a:endParaRPr lang="es-ES" dirty="0"/>
          </a:p>
        </p:txBody>
      </p:sp>
    </p:spTree>
    <p:extLst>
      <p:ext uri="{BB962C8B-B14F-4D97-AF65-F5344CB8AC3E}">
        <p14:creationId xmlns:p14="http://schemas.microsoft.com/office/powerpoint/2010/main" val="319872288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GESTIÓN DEL TRIAJE</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pic>
        <p:nvPicPr>
          <p:cNvPr id="7" name="Marcador de contenido 6">
            <a:extLst>
              <a:ext uri="{FF2B5EF4-FFF2-40B4-BE49-F238E27FC236}">
                <a16:creationId xmlns:a16="http://schemas.microsoft.com/office/drawing/2014/main" id="{B6F1ED62-AB83-4635-A58E-93F04AF08970}"/>
              </a:ext>
            </a:extLst>
          </p:cNvPr>
          <p:cNvPicPr>
            <a:picLocks noGrp="1" noChangeAspect="1"/>
          </p:cNvPicPr>
          <p:nvPr>
            <p:ph idx="1"/>
          </p:nvPr>
        </p:nvPicPr>
        <p:blipFill>
          <a:blip r:embed="rId3"/>
          <a:stretch>
            <a:fillRect/>
          </a:stretch>
        </p:blipFill>
        <p:spPr>
          <a:xfrm>
            <a:off x="277813" y="1895886"/>
            <a:ext cx="10235384" cy="2771363"/>
          </a:xfrm>
          <a:prstGeom prst="rect">
            <a:avLst/>
          </a:prstGeom>
        </p:spPr>
      </p:pic>
    </p:spTree>
    <p:extLst>
      <p:ext uri="{BB962C8B-B14F-4D97-AF65-F5344CB8AC3E}">
        <p14:creationId xmlns:p14="http://schemas.microsoft.com/office/powerpoint/2010/main" val="269561570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a:t>GESTIÓN TRIAJE REAL</a:t>
            </a:r>
            <a:endParaRPr lang="es-ES" dirty="0"/>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pic>
        <p:nvPicPr>
          <p:cNvPr id="7" name="Marcador de contenido 6">
            <a:extLst>
              <a:ext uri="{FF2B5EF4-FFF2-40B4-BE49-F238E27FC236}">
                <a16:creationId xmlns:a16="http://schemas.microsoft.com/office/drawing/2014/main" id="{31142E2B-FDDF-4661-B9A0-A33E8E363B0D}"/>
              </a:ext>
            </a:extLst>
          </p:cNvPr>
          <p:cNvPicPr>
            <a:picLocks noGrp="1" noChangeAspect="1"/>
          </p:cNvPicPr>
          <p:nvPr>
            <p:ph idx="1"/>
          </p:nvPr>
        </p:nvPicPr>
        <p:blipFill>
          <a:blip r:embed="rId3"/>
          <a:stretch>
            <a:fillRect/>
          </a:stretch>
        </p:blipFill>
        <p:spPr>
          <a:xfrm>
            <a:off x="742949" y="1551024"/>
            <a:ext cx="8596667" cy="5179206"/>
          </a:xfrm>
          <a:prstGeom prst="rect">
            <a:avLst/>
          </a:prstGeom>
        </p:spPr>
      </p:pic>
    </p:spTree>
    <p:extLst>
      <p:ext uri="{BB962C8B-B14F-4D97-AF65-F5344CB8AC3E}">
        <p14:creationId xmlns:p14="http://schemas.microsoft.com/office/powerpoint/2010/main" val="308912148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a:t>GESTIÓN TRIAJE REAL</a:t>
            </a:r>
            <a:endParaRPr lang="es-ES" dirty="0"/>
          </a:p>
        </p:txBody>
      </p:sp>
      <p:pic>
        <p:nvPicPr>
          <p:cNvPr id="5" name="Marcador de contenido 4">
            <a:extLst>
              <a:ext uri="{FF2B5EF4-FFF2-40B4-BE49-F238E27FC236}">
                <a16:creationId xmlns:a16="http://schemas.microsoft.com/office/drawing/2014/main" id="{2511B968-4E87-4289-B467-23FA6DC50184}"/>
              </a:ext>
            </a:extLst>
          </p:cNvPr>
          <p:cNvPicPr>
            <a:picLocks noGrp="1" noChangeAspect="1"/>
          </p:cNvPicPr>
          <p:nvPr>
            <p:ph idx="1"/>
          </p:nvPr>
        </p:nvPicPr>
        <p:blipFill>
          <a:blip r:embed="rId2"/>
          <a:stretch>
            <a:fillRect/>
          </a:stretch>
        </p:blipFill>
        <p:spPr>
          <a:xfrm>
            <a:off x="351408" y="1220473"/>
            <a:ext cx="8697342" cy="5063935"/>
          </a:xfrm>
          <a:prstGeom prst="rect">
            <a:avLst/>
          </a:prstGeom>
        </p:spPr>
      </p:pic>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3"/>
          <a:stretch>
            <a:fillRect/>
          </a:stretch>
        </p:blipFill>
        <p:spPr>
          <a:xfrm>
            <a:off x="0" y="0"/>
            <a:ext cx="1140643" cy="784745"/>
          </a:xfrm>
          <a:prstGeom prst="rect">
            <a:avLst/>
          </a:prstGeom>
        </p:spPr>
      </p:pic>
    </p:spTree>
    <p:extLst>
      <p:ext uri="{BB962C8B-B14F-4D97-AF65-F5344CB8AC3E}">
        <p14:creationId xmlns:p14="http://schemas.microsoft.com/office/powerpoint/2010/main" val="30210968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a:t>GESTIÓN TRIAJE REAL</a:t>
            </a:r>
            <a:endParaRPr lang="es-ES" dirty="0"/>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
        <p:nvSpPr>
          <p:cNvPr id="5" name="Marcador de contenido 4">
            <a:extLst>
              <a:ext uri="{FF2B5EF4-FFF2-40B4-BE49-F238E27FC236}">
                <a16:creationId xmlns:a16="http://schemas.microsoft.com/office/drawing/2014/main" id="{18D2E326-28C7-4956-87EF-B7EE13B6A4EA}"/>
              </a:ext>
            </a:extLst>
          </p:cNvPr>
          <p:cNvSpPr>
            <a:spLocks noGrp="1"/>
          </p:cNvSpPr>
          <p:nvPr>
            <p:ph idx="1"/>
          </p:nvPr>
        </p:nvSpPr>
        <p:spPr>
          <a:xfrm>
            <a:off x="601918" y="1274521"/>
            <a:ext cx="10370881" cy="5147751"/>
          </a:xfrm>
        </p:spPr>
        <p:txBody>
          <a:bodyPr/>
          <a:lstStyle/>
          <a:p>
            <a:r>
              <a:rPr lang="es-ES" dirty="0"/>
              <a:t>GESTIÓN DE ROLES:</a:t>
            </a:r>
          </a:p>
          <a:p>
            <a:pPr marL="0" indent="0">
              <a:buNone/>
            </a:pPr>
            <a:endParaRPr lang="es-ES" dirty="0"/>
          </a:p>
        </p:txBody>
      </p:sp>
      <p:pic>
        <p:nvPicPr>
          <p:cNvPr id="6" name="Imagen 5">
            <a:extLst>
              <a:ext uri="{FF2B5EF4-FFF2-40B4-BE49-F238E27FC236}">
                <a16:creationId xmlns:a16="http://schemas.microsoft.com/office/drawing/2014/main" id="{D93A18A5-2E5C-4CB3-948C-24224DB652A0}"/>
              </a:ext>
            </a:extLst>
          </p:cNvPr>
          <p:cNvPicPr>
            <a:picLocks noChangeAspect="1"/>
          </p:cNvPicPr>
          <p:nvPr/>
        </p:nvPicPr>
        <p:blipFill>
          <a:blip r:embed="rId3"/>
          <a:stretch>
            <a:fillRect/>
          </a:stretch>
        </p:blipFill>
        <p:spPr>
          <a:xfrm>
            <a:off x="601917" y="2094846"/>
            <a:ext cx="10172700" cy="2914650"/>
          </a:xfrm>
          <a:prstGeom prst="rect">
            <a:avLst/>
          </a:prstGeom>
        </p:spPr>
      </p:pic>
    </p:spTree>
    <p:extLst>
      <p:ext uri="{BB962C8B-B14F-4D97-AF65-F5344CB8AC3E}">
        <p14:creationId xmlns:p14="http://schemas.microsoft.com/office/powerpoint/2010/main" val="121102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a:t>GESTIÓN TRIAJE HISTÓTICO</a:t>
            </a:r>
            <a:endParaRPr lang="es-ES" dirty="0"/>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
        <p:nvSpPr>
          <p:cNvPr id="5" name="Marcador de contenido 4">
            <a:extLst>
              <a:ext uri="{FF2B5EF4-FFF2-40B4-BE49-F238E27FC236}">
                <a16:creationId xmlns:a16="http://schemas.microsoft.com/office/drawing/2014/main" id="{18D2E326-28C7-4956-87EF-B7EE13B6A4EA}"/>
              </a:ext>
            </a:extLst>
          </p:cNvPr>
          <p:cNvSpPr>
            <a:spLocks noGrp="1"/>
          </p:cNvSpPr>
          <p:nvPr>
            <p:ph idx="1"/>
          </p:nvPr>
        </p:nvSpPr>
        <p:spPr>
          <a:xfrm>
            <a:off x="601918" y="1274521"/>
            <a:ext cx="10370881" cy="5147751"/>
          </a:xfrm>
        </p:spPr>
        <p:txBody>
          <a:bodyPr/>
          <a:lstStyle/>
          <a:p>
            <a:r>
              <a:rPr lang="es-ES" dirty="0"/>
              <a:t>GESTIÓN DE ROLES:</a:t>
            </a:r>
          </a:p>
          <a:p>
            <a:pPr marL="0" indent="0">
              <a:buNone/>
            </a:pPr>
            <a:endParaRPr lang="es-ES" dirty="0"/>
          </a:p>
        </p:txBody>
      </p:sp>
      <p:pic>
        <p:nvPicPr>
          <p:cNvPr id="3" name="Imagen 2">
            <a:extLst>
              <a:ext uri="{FF2B5EF4-FFF2-40B4-BE49-F238E27FC236}">
                <a16:creationId xmlns:a16="http://schemas.microsoft.com/office/drawing/2014/main" id="{A808E7DD-BEED-4D10-8D0E-FD8EED0CB061}"/>
              </a:ext>
            </a:extLst>
          </p:cNvPr>
          <p:cNvPicPr>
            <a:picLocks noChangeAspect="1"/>
          </p:cNvPicPr>
          <p:nvPr/>
        </p:nvPicPr>
        <p:blipFill>
          <a:blip r:embed="rId3"/>
          <a:stretch>
            <a:fillRect/>
          </a:stretch>
        </p:blipFill>
        <p:spPr>
          <a:xfrm>
            <a:off x="570321" y="1657646"/>
            <a:ext cx="10106025" cy="2190750"/>
          </a:xfrm>
          <a:prstGeom prst="rect">
            <a:avLst/>
          </a:prstGeom>
        </p:spPr>
      </p:pic>
      <p:sp>
        <p:nvSpPr>
          <p:cNvPr id="6" name="CuadroTexto 5">
            <a:extLst>
              <a:ext uri="{FF2B5EF4-FFF2-40B4-BE49-F238E27FC236}">
                <a16:creationId xmlns:a16="http://schemas.microsoft.com/office/drawing/2014/main" id="{D30E766B-35FC-4C61-9D68-ED8EC38AEFE3}"/>
              </a:ext>
            </a:extLst>
          </p:cNvPr>
          <p:cNvSpPr txBox="1"/>
          <p:nvPr/>
        </p:nvSpPr>
        <p:spPr>
          <a:xfrm>
            <a:off x="1140643" y="1256744"/>
            <a:ext cx="9525000" cy="369332"/>
          </a:xfrm>
          <a:prstGeom prst="rect">
            <a:avLst/>
          </a:prstGeom>
          <a:noFill/>
        </p:spPr>
        <p:txBody>
          <a:bodyPr wrap="square" rtlCol="0">
            <a:spAutoFit/>
          </a:bodyPr>
          <a:lstStyle/>
          <a:p>
            <a:pPr algn="ctr"/>
            <a:r>
              <a:rPr lang="es-ES" dirty="0">
                <a:effectLst>
                  <a:outerShdw blurRad="38100" dist="38100" dir="2700000" algn="tl">
                    <a:srgbClr val="000000">
                      <a:alpha val="43137"/>
                    </a:srgbClr>
                  </a:outerShdw>
                </a:effectLst>
              </a:rPr>
              <a:t>Jefe de Servicio, Sección de Urgencia Hospitalaria.</a:t>
            </a:r>
          </a:p>
        </p:txBody>
      </p:sp>
      <p:pic>
        <p:nvPicPr>
          <p:cNvPr id="7" name="Imagen 6">
            <a:extLst>
              <a:ext uri="{FF2B5EF4-FFF2-40B4-BE49-F238E27FC236}">
                <a16:creationId xmlns:a16="http://schemas.microsoft.com/office/drawing/2014/main" id="{E42A4FA6-B1B6-4099-99D7-2F34A02D352F}"/>
              </a:ext>
            </a:extLst>
          </p:cNvPr>
          <p:cNvPicPr>
            <a:picLocks noChangeAspect="1"/>
          </p:cNvPicPr>
          <p:nvPr/>
        </p:nvPicPr>
        <p:blipFill>
          <a:blip r:embed="rId4"/>
          <a:stretch>
            <a:fillRect/>
          </a:stretch>
        </p:blipFill>
        <p:spPr>
          <a:xfrm>
            <a:off x="511993" y="3573024"/>
            <a:ext cx="10153650" cy="2867025"/>
          </a:xfrm>
          <a:prstGeom prst="rect">
            <a:avLst/>
          </a:prstGeom>
        </p:spPr>
      </p:pic>
    </p:spTree>
    <p:extLst>
      <p:ext uri="{BB962C8B-B14F-4D97-AF65-F5344CB8AC3E}">
        <p14:creationId xmlns:p14="http://schemas.microsoft.com/office/powerpoint/2010/main" val="41953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GESTIÓN TRIAJE HISTÓRICO</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
        <p:nvSpPr>
          <p:cNvPr id="5" name="Marcador de contenido 4">
            <a:extLst>
              <a:ext uri="{FF2B5EF4-FFF2-40B4-BE49-F238E27FC236}">
                <a16:creationId xmlns:a16="http://schemas.microsoft.com/office/drawing/2014/main" id="{18D2E326-28C7-4956-87EF-B7EE13B6A4EA}"/>
              </a:ext>
            </a:extLst>
          </p:cNvPr>
          <p:cNvSpPr>
            <a:spLocks noGrp="1"/>
          </p:cNvSpPr>
          <p:nvPr>
            <p:ph idx="1"/>
          </p:nvPr>
        </p:nvSpPr>
        <p:spPr>
          <a:xfrm>
            <a:off x="601918" y="1274521"/>
            <a:ext cx="10370881" cy="5147751"/>
          </a:xfrm>
        </p:spPr>
        <p:txBody>
          <a:bodyPr vert="horz" lIns="91440" tIns="45720" rIns="91440" bIns="45720" rtlCol="0" anchor="t">
            <a:normAutofit/>
          </a:bodyPr>
          <a:lstStyle/>
          <a:p>
            <a:endParaRPr lang="es-ES" dirty="0"/>
          </a:p>
          <a:p>
            <a:pPr marL="0" indent="0">
              <a:buNone/>
            </a:pPr>
            <a:endParaRPr lang="es-ES" dirty="0"/>
          </a:p>
        </p:txBody>
      </p:sp>
      <p:pic>
        <p:nvPicPr>
          <p:cNvPr id="3" name="Imagen 5" descr="Captura de pantalla de un celular&#10;&#10;Descripción generada automáticamente">
            <a:extLst>
              <a:ext uri="{FF2B5EF4-FFF2-40B4-BE49-F238E27FC236}">
                <a16:creationId xmlns:a16="http://schemas.microsoft.com/office/drawing/2014/main" id="{2EE96726-E716-49C2-8344-74A9D920B12E}"/>
              </a:ext>
            </a:extLst>
          </p:cNvPr>
          <p:cNvPicPr>
            <a:picLocks noChangeAspect="1"/>
          </p:cNvPicPr>
          <p:nvPr/>
        </p:nvPicPr>
        <p:blipFill>
          <a:blip r:embed="rId3"/>
          <a:stretch>
            <a:fillRect/>
          </a:stretch>
        </p:blipFill>
        <p:spPr>
          <a:xfrm>
            <a:off x="573164" y="1718862"/>
            <a:ext cx="10363199" cy="3697542"/>
          </a:xfrm>
          <a:prstGeom prst="rect">
            <a:avLst/>
          </a:prstGeom>
        </p:spPr>
      </p:pic>
    </p:spTree>
    <p:extLst>
      <p:ext uri="{BB962C8B-B14F-4D97-AF65-F5344CB8AC3E}">
        <p14:creationId xmlns:p14="http://schemas.microsoft.com/office/powerpoint/2010/main" val="1490599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GESTIÓN TRIAJE HISTÓRICO</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
        <p:nvSpPr>
          <p:cNvPr id="5" name="Marcador de contenido 4">
            <a:extLst>
              <a:ext uri="{FF2B5EF4-FFF2-40B4-BE49-F238E27FC236}">
                <a16:creationId xmlns:a16="http://schemas.microsoft.com/office/drawing/2014/main" id="{18D2E326-28C7-4956-87EF-B7EE13B6A4EA}"/>
              </a:ext>
            </a:extLst>
          </p:cNvPr>
          <p:cNvSpPr>
            <a:spLocks noGrp="1"/>
          </p:cNvSpPr>
          <p:nvPr>
            <p:ph idx="1"/>
          </p:nvPr>
        </p:nvSpPr>
        <p:spPr>
          <a:xfrm>
            <a:off x="601918" y="1274521"/>
            <a:ext cx="10370881" cy="5147751"/>
          </a:xfrm>
        </p:spPr>
        <p:txBody>
          <a:bodyPr vert="horz" lIns="91440" tIns="45720" rIns="91440" bIns="45720" rtlCol="0" anchor="t">
            <a:normAutofit/>
          </a:bodyPr>
          <a:lstStyle/>
          <a:p>
            <a:endParaRPr lang="es-ES" dirty="0"/>
          </a:p>
          <a:p>
            <a:pPr marL="0" indent="0">
              <a:buNone/>
            </a:pPr>
            <a:endParaRPr lang="es-ES" dirty="0"/>
          </a:p>
        </p:txBody>
      </p:sp>
      <p:pic>
        <p:nvPicPr>
          <p:cNvPr id="6" name="Imagen 6" descr="Imagen que contiene captura de pantalla, grande&#10;&#10;Descripción generada automáticamente">
            <a:extLst>
              <a:ext uri="{FF2B5EF4-FFF2-40B4-BE49-F238E27FC236}">
                <a16:creationId xmlns:a16="http://schemas.microsoft.com/office/drawing/2014/main" id="{A94BF75C-1884-4D5C-ABEF-8133718AC3EE}"/>
              </a:ext>
            </a:extLst>
          </p:cNvPr>
          <p:cNvPicPr>
            <a:picLocks noChangeAspect="1"/>
          </p:cNvPicPr>
          <p:nvPr/>
        </p:nvPicPr>
        <p:blipFill>
          <a:blip r:embed="rId3"/>
          <a:stretch>
            <a:fillRect/>
          </a:stretch>
        </p:blipFill>
        <p:spPr>
          <a:xfrm>
            <a:off x="840059" y="1380932"/>
            <a:ext cx="9136565" cy="4207648"/>
          </a:xfrm>
          <a:prstGeom prst="rect">
            <a:avLst/>
          </a:prstGeom>
        </p:spPr>
      </p:pic>
    </p:spTree>
    <p:extLst>
      <p:ext uri="{BB962C8B-B14F-4D97-AF65-F5344CB8AC3E}">
        <p14:creationId xmlns:p14="http://schemas.microsoft.com/office/powerpoint/2010/main" val="3088537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GESTIÓN TRIAJE HISTÓRICO</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
        <p:nvSpPr>
          <p:cNvPr id="5" name="Marcador de contenido 4">
            <a:extLst>
              <a:ext uri="{FF2B5EF4-FFF2-40B4-BE49-F238E27FC236}">
                <a16:creationId xmlns:a16="http://schemas.microsoft.com/office/drawing/2014/main" id="{18D2E326-28C7-4956-87EF-B7EE13B6A4EA}"/>
              </a:ext>
            </a:extLst>
          </p:cNvPr>
          <p:cNvSpPr>
            <a:spLocks noGrp="1"/>
          </p:cNvSpPr>
          <p:nvPr>
            <p:ph idx="1"/>
          </p:nvPr>
        </p:nvSpPr>
        <p:spPr>
          <a:xfrm>
            <a:off x="601918" y="1274521"/>
            <a:ext cx="10370881" cy="5147751"/>
          </a:xfrm>
        </p:spPr>
        <p:txBody>
          <a:bodyPr vert="horz" lIns="91440" tIns="45720" rIns="91440" bIns="45720" rtlCol="0" anchor="t">
            <a:normAutofit/>
          </a:bodyPr>
          <a:lstStyle/>
          <a:p>
            <a:endParaRPr lang="es-ES" dirty="0"/>
          </a:p>
          <a:p>
            <a:pPr marL="0" indent="0">
              <a:buNone/>
            </a:pPr>
            <a:endParaRPr lang="es-ES" dirty="0"/>
          </a:p>
        </p:txBody>
      </p:sp>
      <p:pic>
        <p:nvPicPr>
          <p:cNvPr id="3" name="Imagen 6" descr="Captura de pantalla de un celular&#10;&#10;Descripción generada automáticamente">
            <a:extLst>
              <a:ext uri="{FF2B5EF4-FFF2-40B4-BE49-F238E27FC236}">
                <a16:creationId xmlns:a16="http://schemas.microsoft.com/office/drawing/2014/main" id="{C51C99E2-1944-4F41-B864-EB59B0E1EDEF}"/>
              </a:ext>
            </a:extLst>
          </p:cNvPr>
          <p:cNvPicPr>
            <a:picLocks noChangeAspect="1"/>
          </p:cNvPicPr>
          <p:nvPr/>
        </p:nvPicPr>
        <p:blipFill>
          <a:blip r:embed="rId3"/>
          <a:stretch>
            <a:fillRect/>
          </a:stretch>
        </p:blipFill>
        <p:spPr>
          <a:xfrm>
            <a:off x="849352" y="1302721"/>
            <a:ext cx="10632687" cy="4308315"/>
          </a:xfrm>
          <a:prstGeom prst="rect">
            <a:avLst/>
          </a:prstGeom>
        </p:spPr>
      </p:pic>
    </p:spTree>
    <p:extLst>
      <p:ext uri="{BB962C8B-B14F-4D97-AF65-F5344CB8AC3E}">
        <p14:creationId xmlns:p14="http://schemas.microsoft.com/office/powerpoint/2010/main" val="1617258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778930"/>
            <a:ext cx="8596668" cy="1151469"/>
          </a:xfrm>
        </p:spPr>
        <p:txBody>
          <a:bodyPr>
            <a:normAutofit fontScale="90000"/>
          </a:bodyPr>
          <a:lstStyle/>
          <a:p>
            <a:pPr algn="ctr"/>
            <a:r>
              <a:rPr lang="es-ES" dirty="0"/>
              <a:t>Implantación Sistema de Triaje Estructurado</a:t>
            </a:r>
          </a:p>
        </p:txBody>
      </p:sp>
      <p:sp>
        <p:nvSpPr>
          <p:cNvPr id="3" name="Marcador de contenido 2">
            <a:extLst>
              <a:ext uri="{FF2B5EF4-FFF2-40B4-BE49-F238E27FC236}">
                <a16:creationId xmlns:a16="http://schemas.microsoft.com/office/drawing/2014/main" id="{567F0091-69F9-4214-99B2-E5CCBBA635B8}"/>
              </a:ext>
            </a:extLst>
          </p:cNvPr>
          <p:cNvSpPr>
            <a:spLocks noGrp="1"/>
          </p:cNvSpPr>
          <p:nvPr>
            <p:ph idx="1"/>
          </p:nvPr>
        </p:nvSpPr>
        <p:spPr>
          <a:xfrm>
            <a:off x="601919" y="2198296"/>
            <a:ext cx="8596668" cy="3880773"/>
          </a:xfrm>
        </p:spPr>
        <p:txBody>
          <a:bodyPr>
            <a:normAutofit/>
          </a:bodyPr>
          <a:lstStyle/>
          <a:p>
            <a:pPr lvl="0"/>
            <a:r>
              <a:rPr lang="es-ES_tradnl" b="1" i="1" dirty="0">
                <a:effectLst>
                  <a:outerShdw blurRad="38100" dist="38100" dir="2700000" algn="tl">
                    <a:srgbClr val="000000">
                      <a:alpha val="43137"/>
                    </a:srgbClr>
                  </a:outerShdw>
                </a:effectLst>
              </a:rPr>
              <a:t>Sistema de  Triaje Estructurado:</a:t>
            </a:r>
          </a:p>
          <a:p>
            <a:pPr lvl="0"/>
            <a:r>
              <a:rPr lang="es-ES_tradnl" dirty="0"/>
              <a:t>Podemos definir como Triaje de Urgencias y Emergencias al proceso de clasificación de los pacientes a los servicios de urgencias, de tal forma que sean atendidos según el grado de urgencia de cada caso, con independencia del orden de llegada, y estableciendo los tiempos de espera razonables para ser visitados y tratados. Garantizando su reevaluación continua.</a:t>
            </a:r>
          </a:p>
          <a:p>
            <a:pPr lvl="0"/>
            <a:r>
              <a:rPr lang="es-ES_tradnl" dirty="0"/>
              <a:t>Se precisa de una escala de clasificación válida, útil y reproducible, con un modelo de calidad evaluable y continuamente mejorable.</a:t>
            </a:r>
          </a:p>
          <a:p>
            <a:pPr lvl="0"/>
            <a:r>
              <a:rPr lang="es-ES_tradnl" dirty="0"/>
              <a:t>Se debe realizar en un tiempo corto, ágil y efectivo.</a:t>
            </a:r>
          </a:p>
          <a:p>
            <a:pPr lvl="0"/>
            <a:r>
              <a:rPr lang="es-ES_tradnl" dirty="0"/>
              <a:t>Se debe realizar tanto en situaciones de colapso como en ausencia de saturación de los mismos. </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Tree>
    <p:extLst>
      <p:ext uri="{BB962C8B-B14F-4D97-AF65-F5344CB8AC3E}">
        <p14:creationId xmlns:p14="http://schemas.microsoft.com/office/powerpoint/2010/main" val="159907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GESTIÓN TRIAJE HISTÓRICO</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
        <p:nvSpPr>
          <p:cNvPr id="5" name="Marcador de contenido 4">
            <a:extLst>
              <a:ext uri="{FF2B5EF4-FFF2-40B4-BE49-F238E27FC236}">
                <a16:creationId xmlns:a16="http://schemas.microsoft.com/office/drawing/2014/main" id="{18D2E326-28C7-4956-87EF-B7EE13B6A4EA}"/>
              </a:ext>
            </a:extLst>
          </p:cNvPr>
          <p:cNvSpPr>
            <a:spLocks noGrp="1"/>
          </p:cNvSpPr>
          <p:nvPr>
            <p:ph idx="1"/>
          </p:nvPr>
        </p:nvSpPr>
        <p:spPr>
          <a:xfrm>
            <a:off x="601918" y="1274521"/>
            <a:ext cx="10370881" cy="5147751"/>
          </a:xfrm>
        </p:spPr>
        <p:txBody>
          <a:bodyPr vert="horz" lIns="91440" tIns="45720" rIns="91440" bIns="45720" rtlCol="0" anchor="t">
            <a:normAutofit/>
          </a:bodyPr>
          <a:lstStyle/>
          <a:p>
            <a:endParaRPr lang="es-ES" dirty="0"/>
          </a:p>
          <a:p>
            <a:pPr marL="0" indent="0">
              <a:buNone/>
            </a:pPr>
            <a:endParaRPr lang="es-ES" dirty="0"/>
          </a:p>
        </p:txBody>
      </p:sp>
      <p:pic>
        <p:nvPicPr>
          <p:cNvPr id="6" name="Imagen 6" descr="Captura de pantalla de un celular&#10;&#10;Descripción generada automáticamente">
            <a:extLst>
              <a:ext uri="{FF2B5EF4-FFF2-40B4-BE49-F238E27FC236}">
                <a16:creationId xmlns:a16="http://schemas.microsoft.com/office/drawing/2014/main" id="{C9E8BD40-AB03-48A3-805A-17FECAC3D74C}"/>
              </a:ext>
            </a:extLst>
          </p:cNvPr>
          <p:cNvPicPr>
            <a:picLocks noChangeAspect="1"/>
          </p:cNvPicPr>
          <p:nvPr/>
        </p:nvPicPr>
        <p:blipFill>
          <a:blip r:embed="rId3"/>
          <a:stretch>
            <a:fillRect/>
          </a:stretch>
        </p:blipFill>
        <p:spPr>
          <a:xfrm>
            <a:off x="816935" y="1416361"/>
            <a:ext cx="10487246" cy="3998696"/>
          </a:xfrm>
          <a:prstGeom prst="rect">
            <a:avLst/>
          </a:prstGeom>
        </p:spPr>
      </p:pic>
    </p:spTree>
    <p:extLst>
      <p:ext uri="{BB962C8B-B14F-4D97-AF65-F5344CB8AC3E}">
        <p14:creationId xmlns:p14="http://schemas.microsoft.com/office/powerpoint/2010/main" val="2320247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GESTIÓN TRIAJE HISTÓRICO</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
        <p:nvSpPr>
          <p:cNvPr id="5" name="Marcador de contenido 4">
            <a:extLst>
              <a:ext uri="{FF2B5EF4-FFF2-40B4-BE49-F238E27FC236}">
                <a16:creationId xmlns:a16="http://schemas.microsoft.com/office/drawing/2014/main" id="{18D2E326-28C7-4956-87EF-B7EE13B6A4EA}"/>
              </a:ext>
            </a:extLst>
          </p:cNvPr>
          <p:cNvSpPr>
            <a:spLocks noGrp="1"/>
          </p:cNvSpPr>
          <p:nvPr>
            <p:ph idx="1"/>
          </p:nvPr>
        </p:nvSpPr>
        <p:spPr>
          <a:xfrm>
            <a:off x="601918" y="1274521"/>
            <a:ext cx="10370881" cy="5147751"/>
          </a:xfrm>
        </p:spPr>
        <p:txBody>
          <a:bodyPr vert="horz" lIns="91440" tIns="45720" rIns="91440" bIns="45720" rtlCol="0" anchor="t">
            <a:normAutofit/>
          </a:bodyPr>
          <a:lstStyle/>
          <a:p>
            <a:endParaRPr lang="es-ES" dirty="0"/>
          </a:p>
          <a:p>
            <a:pPr marL="0" indent="0">
              <a:buNone/>
            </a:pPr>
            <a:endParaRPr lang="es-ES" dirty="0"/>
          </a:p>
        </p:txBody>
      </p:sp>
      <p:pic>
        <p:nvPicPr>
          <p:cNvPr id="3" name="Imagen 6" descr="Captura de pantalla de un celular&#10;&#10;Descripción generada automáticamente">
            <a:extLst>
              <a:ext uri="{FF2B5EF4-FFF2-40B4-BE49-F238E27FC236}">
                <a16:creationId xmlns:a16="http://schemas.microsoft.com/office/drawing/2014/main" id="{A9B00425-77B2-4580-94B1-4ABB526E7C86}"/>
              </a:ext>
            </a:extLst>
          </p:cNvPr>
          <p:cNvPicPr>
            <a:picLocks noChangeAspect="1"/>
          </p:cNvPicPr>
          <p:nvPr/>
        </p:nvPicPr>
        <p:blipFill>
          <a:blip r:embed="rId3"/>
          <a:stretch>
            <a:fillRect/>
          </a:stretch>
        </p:blipFill>
        <p:spPr>
          <a:xfrm>
            <a:off x="1090961" y="1432252"/>
            <a:ext cx="9573321" cy="3816935"/>
          </a:xfrm>
          <a:prstGeom prst="rect">
            <a:avLst/>
          </a:prstGeom>
        </p:spPr>
      </p:pic>
    </p:spTree>
    <p:extLst>
      <p:ext uri="{BB962C8B-B14F-4D97-AF65-F5344CB8AC3E}">
        <p14:creationId xmlns:p14="http://schemas.microsoft.com/office/powerpoint/2010/main" val="3095679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435728"/>
            <a:ext cx="8596668" cy="1223390"/>
          </a:xfrm>
        </p:spPr>
        <p:txBody>
          <a:bodyPr/>
          <a:lstStyle/>
          <a:p>
            <a:pPr algn="ctr"/>
            <a:r>
              <a:rPr lang="es-ES" dirty="0"/>
              <a:t>GESTIÓN TRIAJE HISTÓRICO</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
        <p:nvSpPr>
          <p:cNvPr id="5" name="Marcador de contenido 4">
            <a:extLst>
              <a:ext uri="{FF2B5EF4-FFF2-40B4-BE49-F238E27FC236}">
                <a16:creationId xmlns:a16="http://schemas.microsoft.com/office/drawing/2014/main" id="{18D2E326-28C7-4956-87EF-B7EE13B6A4EA}"/>
              </a:ext>
            </a:extLst>
          </p:cNvPr>
          <p:cNvSpPr>
            <a:spLocks noGrp="1"/>
          </p:cNvSpPr>
          <p:nvPr>
            <p:ph idx="1"/>
          </p:nvPr>
        </p:nvSpPr>
        <p:spPr>
          <a:xfrm>
            <a:off x="601918" y="1274521"/>
            <a:ext cx="10370881" cy="5147751"/>
          </a:xfrm>
        </p:spPr>
        <p:txBody>
          <a:bodyPr vert="horz" lIns="91440" tIns="45720" rIns="91440" bIns="45720" rtlCol="0" anchor="t">
            <a:normAutofit/>
          </a:bodyPr>
          <a:lstStyle/>
          <a:p>
            <a:endParaRPr lang="es-ES" dirty="0"/>
          </a:p>
          <a:p>
            <a:pPr marL="0" indent="0">
              <a:buNone/>
            </a:pPr>
            <a:endParaRPr lang="es-ES" dirty="0"/>
          </a:p>
        </p:txBody>
      </p:sp>
      <p:pic>
        <p:nvPicPr>
          <p:cNvPr id="6" name="Imagen 6" descr="Imagen que contiene lado, grande, mucho, computadora&#10;&#10;Descripción generada automáticamente">
            <a:extLst>
              <a:ext uri="{FF2B5EF4-FFF2-40B4-BE49-F238E27FC236}">
                <a16:creationId xmlns:a16="http://schemas.microsoft.com/office/drawing/2014/main" id="{91209D50-3A3A-49EE-B345-EC67E96D1EA8}"/>
              </a:ext>
            </a:extLst>
          </p:cNvPr>
          <p:cNvPicPr>
            <a:picLocks noChangeAspect="1"/>
          </p:cNvPicPr>
          <p:nvPr/>
        </p:nvPicPr>
        <p:blipFill>
          <a:blip r:embed="rId3"/>
          <a:stretch>
            <a:fillRect/>
          </a:stretch>
        </p:blipFill>
        <p:spPr>
          <a:xfrm>
            <a:off x="644913" y="1207059"/>
            <a:ext cx="9759174" cy="4462468"/>
          </a:xfrm>
          <a:prstGeom prst="rect">
            <a:avLst/>
          </a:prstGeom>
        </p:spPr>
      </p:pic>
    </p:spTree>
    <p:extLst>
      <p:ext uri="{BB962C8B-B14F-4D97-AF65-F5344CB8AC3E}">
        <p14:creationId xmlns:p14="http://schemas.microsoft.com/office/powerpoint/2010/main" val="152257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778930"/>
            <a:ext cx="8596668" cy="1151469"/>
          </a:xfrm>
        </p:spPr>
        <p:txBody>
          <a:bodyPr>
            <a:normAutofit fontScale="90000"/>
          </a:bodyPr>
          <a:lstStyle/>
          <a:p>
            <a:pPr algn="ctr"/>
            <a:r>
              <a:rPr lang="es-ES" dirty="0"/>
              <a:t>Implantación Sistema de Triaje Estructurado</a:t>
            </a:r>
          </a:p>
        </p:txBody>
      </p:sp>
      <p:sp>
        <p:nvSpPr>
          <p:cNvPr id="3" name="Marcador de contenido 2">
            <a:extLst>
              <a:ext uri="{FF2B5EF4-FFF2-40B4-BE49-F238E27FC236}">
                <a16:creationId xmlns:a16="http://schemas.microsoft.com/office/drawing/2014/main" id="{567F0091-69F9-4214-99B2-E5CCBBA635B8}"/>
              </a:ext>
            </a:extLst>
          </p:cNvPr>
          <p:cNvSpPr>
            <a:spLocks noGrp="1"/>
          </p:cNvSpPr>
          <p:nvPr>
            <p:ph idx="1"/>
          </p:nvPr>
        </p:nvSpPr>
        <p:spPr>
          <a:xfrm>
            <a:off x="601919" y="2198296"/>
            <a:ext cx="8596668" cy="3880773"/>
          </a:xfrm>
        </p:spPr>
        <p:txBody>
          <a:bodyPr>
            <a:normAutofit/>
          </a:bodyPr>
          <a:lstStyle/>
          <a:p>
            <a:pPr lvl="0"/>
            <a:r>
              <a:rPr lang="es-ES_tradnl" b="1" i="1" dirty="0">
                <a:effectLst>
                  <a:outerShdw blurRad="38100" dist="38100" dir="2700000" algn="tl">
                    <a:srgbClr val="000000">
                      <a:alpha val="43137"/>
                    </a:srgbClr>
                  </a:outerShdw>
                </a:effectLst>
              </a:rPr>
              <a:t>Funciones del  Triaje Estructurado:</a:t>
            </a:r>
          </a:p>
          <a:p>
            <a:pPr lvl="0">
              <a:buFont typeface="+mj-lt"/>
              <a:buAutoNum type="arabicPeriod"/>
            </a:pPr>
            <a:r>
              <a:rPr lang="es-ES_tradnl" dirty="0"/>
              <a:t>Identificación rápida de las situaciones de riesgo vital, de forma estandarizada.</a:t>
            </a:r>
          </a:p>
          <a:p>
            <a:pPr lvl="0">
              <a:buFont typeface="+mj-lt"/>
              <a:buAutoNum type="arabicPeriod"/>
            </a:pPr>
            <a:r>
              <a:rPr lang="es-ES_tradnl" dirty="0"/>
              <a:t>Asegurar la priorización en función del nivel de clasificación.</a:t>
            </a:r>
          </a:p>
          <a:p>
            <a:pPr lvl="0">
              <a:buFont typeface="+mj-lt"/>
              <a:buAutoNum type="arabicPeriod"/>
            </a:pPr>
            <a:r>
              <a:rPr lang="es-ES_tradnl" dirty="0"/>
              <a:t>Asegurar la reevaluación periódica de los pacientes.</a:t>
            </a:r>
          </a:p>
          <a:p>
            <a:pPr lvl="0">
              <a:buFont typeface="+mj-lt"/>
              <a:buAutoNum type="arabicPeriod"/>
            </a:pPr>
            <a:r>
              <a:rPr lang="es-ES_tradnl" dirty="0"/>
              <a:t>Determinar el área más adecuada para el tratamiento del paciente  </a:t>
            </a:r>
          </a:p>
          <a:p>
            <a:pPr lvl="0"/>
            <a:endParaRPr lang="es-ES_tradnl" dirty="0"/>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Tree>
    <p:extLst>
      <p:ext uri="{BB962C8B-B14F-4D97-AF65-F5344CB8AC3E}">
        <p14:creationId xmlns:p14="http://schemas.microsoft.com/office/powerpoint/2010/main" val="352881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778930"/>
            <a:ext cx="8596668" cy="1151469"/>
          </a:xfrm>
        </p:spPr>
        <p:txBody>
          <a:bodyPr>
            <a:normAutofit fontScale="90000"/>
          </a:bodyPr>
          <a:lstStyle/>
          <a:p>
            <a:pPr algn="ctr"/>
            <a:r>
              <a:rPr lang="es-ES" dirty="0"/>
              <a:t>Implantación Sistema de Triaje Estructurado</a:t>
            </a: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pic>
        <p:nvPicPr>
          <p:cNvPr id="10" name="Marcador de contenido 9">
            <a:extLst>
              <a:ext uri="{FF2B5EF4-FFF2-40B4-BE49-F238E27FC236}">
                <a16:creationId xmlns:a16="http://schemas.microsoft.com/office/drawing/2014/main" id="{0B8267A9-E86B-40F7-9A08-61E784E2C365}"/>
              </a:ext>
            </a:extLst>
          </p:cNvPr>
          <p:cNvPicPr>
            <a:picLocks noGrp="1" noChangeAspect="1"/>
          </p:cNvPicPr>
          <p:nvPr>
            <p:ph idx="1"/>
          </p:nvPr>
        </p:nvPicPr>
        <p:blipFill>
          <a:blip r:embed="rId3"/>
          <a:stretch>
            <a:fillRect/>
          </a:stretch>
        </p:blipFill>
        <p:spPr>
          <a:xfrm>
            <a:off x="1577586" y="1512166"/>
            <a:ext cx="6227808" cy="5159337"/>
          </a:xfrm>
          <a:prstGeom prst="rect">
            <a:avLst/>
          </a:prstGeom>
        </p:spPr>
      </p:pic>
      <p:pic>
        <p:nvPicPr>
          <p:cNvPr id="11" name="Imagen 10">
            <a:extLst>
              <a:ext uri="{FF2B5EF4-FFF2-40B4-BE49-F238E27FC236}">
                <a16:creationId xmlns:a16="http://schemas.microsoft.com/office/drawing/2014/main" id="{142A7C1B-74FC-4E30-9CD9-04A8F11872D8}"/>
              </a:ext>
            </a:extLst>
          </p:cNvPr>
          <p:cNvPicPr>
            <a:picLocks noChangeAspect="1"/>
          </p:cNvPicPr>
          <p:nvPr/>
        </p:nvPicPr>
        <p:blipFill>
          <a:blip r:embed="rId4"/>
          <a:stretch>
            <a:fillRect/>
          </a:stretch>
        </p:blipFill>
        <p:spPr>
          <a:xfrm>
            <a:off x="3651641" y="2006718"/>
            <a:ext cx="2079698" cy="1369557"/>
          </a:xfrm>
          <a:prstGeom prst="rect">
            <a:avLst/>
          </a:prstGeom>
        </p:spPr>
      </p:pic>
      <p:pic>
        <p:nvPicPr>
          <p:cNvPr id="13" name="Imagen 12">
            <a:extLst>
              <a:ext uri="{FF2B5EF4-FFF2-40B4-BE49-F238E27FC236}">
                <a16:creationId xmlns:a16="http://schemas.microsoft.com/office/drawing/2014/main" id="{31A68CC0-FBA6-4186-87EC-538BEEDD5F0A}"/>
              </a:ext>
            </a:extLst>
          </p:cNvPr>
          <p:cNvPicPr>
            <a:picLocks noChangeAspect="1"/>
          </p:cNvPicPr>
          <p:nvPr/>
        </p:nvPicPr>
        <p:blipFill>
          <a:blip r:embed="rId5"/>
          <a:stretch>
            <a:fillRect/>
          </a:stretch>
        </p:blipFill>
        <p:spPr>
          <a:xfrm>
            <a:off x="5708165" y="2006718"/>
            <a:ext cx="2118937" cy="1369557"/>
          </a:xfrm>
          <a:prstGeom prst="rect">
            <a:avLst/>
          </a:prstGeom>
        </p:spPr>
      </p:pic>
    </p:spTree>
    <p:extLst>
      <p:ext uri="{BB962C8B-B14F-4D97-AF65-F5344CB8AC3E}">
        <p14:creationId xmlns:p14="http://schemas.microsoft.com/office/powerpoint/2010/main" val="408174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a:xfrm>
            <a:off x="601919" y="778930"/>
            <a:ext cx="8596668" cy="1151469"/>
          </a:xfrm>
        </p:spPr>
        <p:txBody>
          <a:bodyPr>
            <a:normAutofit fontScale="90000"/>
          </a:bodyPr>
          <a:lstStyle/>
          <a:p>
            <a:pPr algn="ctr"/>
            <a:r>
              <a:rPr lang="es-ES" dirty="0"/>
              <a:t>Implantación Sistema de Triaje Estructurado</a:t>
            </a:r>
          </a:p>
        </p:txBody>
      </p:sp>
      <p:pic>
        <p:nvPicPr>
          <p:cNvPr id="5" name="Marcador de contenido 4">
            <a:extLst>
              <a:ext uri="{FF2B5EF4-FFF2-40B4-BE49-F238E27FC236}">
                <a16:creationId xmlns:a16="http://schemas.microsoft.com/office/drawing/2014/main" id="{B27DBE70-869F-4BE7-A5C4-C16C3FE9E35B}"/>
              </a:ext>
            </a:extLst>
          </p:cNvPr>
          <p:cNvPicPr>
            <a:picLocks noGrp="1" noChangeAspect="1"/>
          </p:cNvPicPr>
          <p:nvPr>
            <p:ph idx="1"/>
          </p:nvPr>
        </p:nvPicPr>
        <p:blipFill>
          <a:blip r:embed="rId2"/>
          <a:stretch>
            <a:fillRect/>
          </a:stretch>
        </p:blipFill>
        <p:spPr>
          <a:xfrm>
            <a:off x="1159332" y="2198688"/>
            <a:ext cx="7480974" cy="3879850"/>
          </a:xfrm>
          <a:prstGeom prst="rect">
            <a:avLst/>
          </a:prstGeom>
        </p:spPr>
      </p:pic>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3"/>
          <a:stretch>
            <a:fillRect/>
          </a:stretch>
        </p:blipFill>
        <p:spPr>
          <a:xfrm>
            <a:off x="0" y="0"/>
            <a:ext cx="1140643" cy="784745"/>
          </a:xfrm>
          <a:prstGeom prst="rect">
            <a:avLst/>
          </a:prstGeom>
        </p:spPr>
      </p:pic>
    </p:spTree>
    <p:extLst>
      <p:ext uri="{BB962C8B-B14F-4D97-AF65-F5344CB8AC3E}">
        <p14:creationId xmlns:p14="http://schemas.microsoft.com/office/powerpoint/2010/main" val="326776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p:txBody>
          <a:bodyPr>
            <a:normAutofit/>
          </a:bodyPr>
          <a:lstStyle/>
          <a:p>
            <a:pPr algn="ctr"/>
            <a:r>
              <a:rPr lang="es-ES" dirty="0"/>
              <a:t>Implantación Sistema de Triaje Estructurado</a:t>
            </a:r>
          </a:p>
        </p:txBody>
      </p:sp>
      <p:sp>
        <p:nvSpPr>
          <p:cNvPr id="7" name="Marcador de contenido 6">
            <a:extLst>
              <a:ext uri="{FF2B5EF4-FFF2-40B4-BE49-F238E27FC236}">
                <a16:creationId xmlns:a16="http://schemas.microsoft.com/office/drawing/2014/main" id="{E2C019B0-DC4D-4164-B497-D48907EC2CC3}"/>
              </a:ext>
            </a:extLst>
          </p:cNvPr>
          <p:cNvSpPr>
            <a:spLocks noGrp="1"/>
          </p:cNvSpPr>
          <p:nvPr>
            <p:ph idx="1"/>
          </p:nvPr>
        </p:nvSpPr>
        <p:spPr/>
        <p:txBody>
          <a:bodyPr/>
          <a:lstStyle/>
          <a:p>
            <a:r>
              <a:rPr lang="es-ES" b="1" i="1" dirty="0">
                <a:effectLst>
                  <a:outerShdw blurRad="38100" dist="38100" dir="2700000" algn="tl">
                    <a:srgbClr val="000000">
                      <a:alpha val="43137"/>
                    </a:srgbClr>
                  </a:outerShdw>
                </a:effectLst>
              </a:rPr>
              <a:t>El Triaje en Urgencias en los Hospitales Españoles</a:t>
            </a:r>
          </a:p>
          <a:p>
            <a:r>
              <a:rPr lang="es-ES" b="1" i="1" dirty="0">
                <a:effectLst>
                  <a:outerShdw blurRad="38100" dist="38100" dir="2700000" algn="tl">
                    <a:srgbClr val="000000">
                      <a:alpha val="43137"/>
                    </a:srgbClr>
                  </a:outerShdw>
                </a:effectLst>
              </a:rPr>
              <a:t>Sánchez Bermejo R. et al Hospital General Nuestra Señora del Prado. Talavera de la Reina.</a:t>
            </a:r>
            <a:br>
              <a:rPr lang="es-ES" b="1" i="1" dirty="0">
                <a:effectLst>
                  <a:outerShdw blurRad="38100" dist="38100" dir="2700000" algn="tl">
                    <a:srgbClr val="000000">
                      <a:alpha val="43137"/>
                    </a:srgbClr>
                  </a:outerShdw>
                </a:effectLst>
              </a:rPr>
            </a:br>
            <a:r>
              <a:rPr lang="es-ES" b="1" i="1" dirty="0">
                <a:effectLst>
                  <a:outerShdw blurRad="38100" dist="38100" dir="2700000" algn="tl">
                    <a:srgbClr val="000000">
                      <a:alpha val="43137"/>
                    </a:srgbClr>
                  </a:outerShdw>
                </a:effectLst>
              </a:rPr>
              <a:t>Emergencias 2013; 25:66-70</a:t>
            </a:r>
          </a:p>
          <a:p>
            <a:r>
              <a:rPr lang="es-ES" dirty="0"/>
              <a:t>Resultados y conclusiones:</a:t>
            </a:r>
          </a:p>
          <a:p>
            <a:pPr>
              <a:buFont typeface="Wingdings" panose="05000000000000000000" pitchFamily="2" charset="2"/>
              <a:buChar char="ü"/>
            </a:pPr>
            <a:r>
              <a:rPr lang="es-ES" dirty="0"/>
              <a:t>un número importante de hospitales usa </a:t>
            </a:r>
            <a:r>
              <a:rPr lang="es-ES" b="1" i="1" dirty="0">
                <a:solidFill>
                  <a:srgbClr val="00B050"/>
                </a:solidFill>
              </a:rPr>
              <a:t>sistemas de </a:t>
            </a:r>
            <a:r>
              <a:rPr lang="es-ES" b="1" i="1" dirty="0" err="1">
                <a:solidFill>
                  <a:srgbClr val="00B050"/>
                </a:solidFill>
              </a:rPr>
              <a:t>triaje</a:t>
            </a:r>
            <a:r>
              <a:rPr lang="es-ES" b="1" i="1" dirty="0">
                <a:solidFill>
                  <a:srgbClr val="00B050"/>
                </a:solidFill>
              </a:rPr>
              <a:t> no validados.</a:t>
            </a:r>
          </a:p>
          <a:p>
            <a:pPr>
              <a:buFont typeface="Wingdings" panose="05000000000000000000" pitchFamily="2" charset="2"/>
              <a:buChar char="ü"/>
            </a:pPr>
            <a:r>
              <a:rPr lang="es-ES" dirty="0"/>
              <a:t>en menos de un cuarto de los hospitales se hizo </a:t>
            </a:r>
            <a:r>
              <a:rPr lang="es-ES" b="1" i="1" dirty="0">
                <a:solidFill>
                  <a:srgbClr val="00B050"/>
                </a:solidFill>
              </a:rPr>
              <a:t>estudio de viabilidad </a:t>
            </a:r>
            <a:r>
              <a:rPr lang="es-ES" dirty="0"/>
              <a:t>previo a la implantación .</a:t>
            </a:r>
          </a:p>
          <a:p>
            <a:pPr>
              <a:buFont typeface="Wingdings" panose="05000000000000000000" pitchFamily="2" charset="2"/>
              <a:buChar char="ü"/>
            </a:pPr>
            <a:r>
              <a:rPr lang="es-ES" dirty="0"/>
              <a:t> el </a:t>
            </a:r>
            <a:r>
              <a:rPr lang="es-ES" b="1" i="1" dirty="0">
                <a:solidFill>
                  <a:srgbClr val="00B050"/>
                </a:solidFill>
              </a:rPr>
              <a:t>enfermero</a:t>
            </a:r>
            <a:r>
              <a:rPr lang="es-ES" dirty="0"/>
              <a:t> es el profesional más adecuado para la realización del </a:t>
            </a:r>
            <a:r>
              <a:rPr lang="es-ES" dirty="0" err="1"/>
              <a:t>triaje</a:t>
            </a:r>
            <a:r>
              <a:rPr lang="es-ES" dirty="0"/>
              <a:t>.</a:t>
            </a:r>
          </a:p>
          <a:p>
            <a:pPr>
              <a:buFont typeface="Wingdings" panose="05000000000000000000" pitchFamily="2" charset="2"/>
              <a:buChar char="ü"/>
            </a:pPr>
            <a:r>
              <a:rPr lang="es-ES" dirty="0"/>
              <a:t>en la mayoría de los hospitales se exige e imparte una </a:t>
            </a:r>
            <a:r>
              <a:rPr lang="es-ES" b="1" i="1" dirty="0">
                <a:solidFill>
                  <a:srgbClr val="00B050"/>
                </a:solidFill>
              </a:rPr>
              <a:t>formación específica</a:t>
            </a:r>
            <a:r>
              <a:rPr lang="es-ES" dirty="0"/>
              <a:t> pero no existe </a:t>
            </a:r>
            <a:r>
              <a:rPr lang="es-ES" b="1" i="1" dirty="0">
                <a:solidFill>
                  <a:srgbClr val="00B050"/>
                </a:solidFill>
              </a:rPr>
              <a:t>comisión</a:t>
            </a:r>
            <a:r>
              <a:rPr lang="es-ES" dirty="0"/>
              <a:t>/grupo de trabajo que valore la actividad del </a:t>
            </a:r>
            <a:r>
              <a:rPr lang="es-ES" dirty="0" err="1"/>
              <a:t>triaje</a:t>
            </a:r>
            <a:r>
              <a:rPr lang="es-ES" dirty="0"/>
              <a:t>.</a:t>
            </a:r>
          </a:p>
          <a:p>
            <a:endParaRPr lang="es-ES" dirty="0"/>
          </a:p>
          <a:p>
            <a:endParaRPr lang="es-ES" dirty="0"/>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Tree>
    <p:extLst>
      <p:ext uri="{BB962C8B-B14F-4D97-AF65-F5344CB8AC3E}">
        <p14:creationId xmlns:p14="http://schemas.microsoft.com/office/powerpoint/2010/main" val="127174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7E05-2A26-4CF7-A3BE-6967B22E8B5B}"/>
              </a:ext>
            </a:extLst>
          </p:cNvPr>
          <p:cNvSpPr>
            <a:spLocks noGrp="1"/>
          </p:cNvSpPr>
          <p:nvPr>
            <p:ph type="title"/>
          </p:nvPr>
        </p:nvSpPr>
        <p:spPr/>
        <p:txBody>
          <a:bodyPr>
            <a:normAutofit/>
          </a:bodyPr>
          <a:lstStyle/>
          <a:p>
            <a:pPr algn="ctr"/>
            <a:r>
              <a:rPr lang="es-ES" dirty="0"/>
              <a:t>Implantación Sistema de Triaje Estructurado</a:t>
            </a:r>
          </a:p>
        </p:txBody>
      </p:sp>
      <p:sp>
        <p:nvSpPr>
          <p:cNvPr id="7" name="Marcador de contenido 6">
            <a:extLst>
              <a:ext uri="{FF2B5EF4-FFF2-40B4-BE49-F238E27FC236}">
                <a16:creationId xmlns:a16="http://schemas.microsoft.com/office/drawing/2014/main" id="{E2C019B0-DC4D-4164-B497-D48907EC2CC3}"/>
              </a:ext>
            </a:extLst>
          </p:cNvPr>
          <p:cNvSpPr>
            <a:spLocks noGrp="1"/>
          </p:cNvSpPr>
          <p:nvPr>
            <p:ph idx="1"/>
          </p:nvPr>
        </p:nvSpPr>
        <p:spPr>
          <a:xfrm>
            <a:off x="809310" y="1821224"/>
            <a:ext cx="8596668" cy="3880773"/>
          </a:xfrm>
        </p:spPr>
        <p:txBody>
          <a:bodyPr vert="horz" lIns="91440" tIns="45720" rIns="91440" bIns="45720" rtlCol="0" anchor="t">
            <a:normAutofit/>
          </a:bodyPr>
          <a:lstStyle/>
          <a:p>
            <a:pPr>
              <a:lnSpc>
                <a:spcPct val="80000"/>
              </a:lnSpc>
            </a:pPr>
            <a:r>
              <a:rPr lang="es-ES" b="1" i="1" dirty="0">
                <a:effectLst>
                  <a:outerShdw blurRad="38100" dist="38100" dir="2700000" algn="tl">
                    <a:srgbClr val="000000">
                      <a:alpha val="43137"/>
                    </a:srgbClr>
                  </a:outerShdw>
                </a:effectLst>
              </a:rPr>
              <a:t>Situación actual Triaje Estructurado</a:t>
            </a:r>
          </a:p>
          <a:p>
            <a:pPr marL="0" indent="0">
              <a:lnSpc>
                <a:spcPct val="80000"/>
              </a:lnSpc>
              <a:buNone/>
            </a:pPr>
            <a:endParaRPr lang="es-ES" b="1" i="1" dirty="0">
              <a:effectLst>
                <a:outerShdw blurRad="38100" dist="38100" dir="2700000" algn="tl">
                  <a:srgbClr val="000000">
                    <a:alpha val="43137"/>
                  </a:srgbClr>
                </a:outerShdw>
              </a:effectLst>
            </a:endParaRPr>
          </a:p>
          <a:p>
            <a:pPr marL="0" indent="0">
              <a:lnSpc>
                <a:spcPct val="80000"/>
              </a:lnSpc>
              <a:buNone/>
            </a:pPr>
            <a:endParaRPr lang="es-ES" dirty="0">
              <a:effectLst>
                <a:outerShdw blurRad="38100" dist="38100" dir="2700000" algn="tl">
                  <a:srgbClr val="000000">
                    <a:alpha val="43137"/>
                  </a:srgbClr>
                </a:outerShdw>
              </a:effectLst>
            </a:endParaRPr>
          </a:p>
          <a:p>
            <a:pPr>
              <a:lnSpc>
                <a:spcPct val="80000"/>
              </a:lnSpc>
              <a:buFont typeface="Wingdings" panose="05000000000000000000" pitchFamily="2" charset="2"/>
              <a:buChar char="Ø"/>
            </a:pPr>
            <a:r>
              <a:rPr lang="es-ES" dirty="0">
                <a:effectLst>
                  <a:outerShdw blurRad="38100" dist="38100" dir="2700000" algn="tl">
                    <a:srgbClr val="000000">
                      <a:alpha val="43137"/>
                    </a:srgbClr>
                  </a:outerShdw>
                </a:effectLst>
              </a:rPr>
              <a:t>Fase de prueba (Validación).</a:t>
            </a:r>
          </a:p>
          <a:p>
            <a:pPr>
              <a:lnSpc>
                <a:spcPct val="80000"/>
              </a:lnSpc>
              <a:buFont typeface="Wingdings" panose="05000000000000000000" pitchFamily="2" charset="2"/>
              <a:buChar char="Ø"/>
            </a:pPr>
            <a:endParaRPr lang="es-ES" dirty="0">
              <a:effectLst>
                <a:outerShdw blurRad="38100" dist="38100" dir="2700000" algn="tl">
                  <a:srgbClr val="000000">
                    <a:alpha val="43137"/>
                  </a:srgbClr>
                </a:outerShdw>
              </a:effectLst>
            </a:endParaRPr>
          </a:p>
          <a:p>
            <a:pPr>
              <a:lnSpc>
                <a:spcPct val="80000"/>
              </a:lnSpc>
              <a:buFont typeface="Wingdings" panose="05000000000000000000" pitchFamily="2" charset="2"/>
              <a:buChar char="Ø"/>
            </a:pPr>
            <a:r>
              <a:rPr lang="es-ES" dirty="0">
                <a:effectLst>
                  <a:outerShdw blurRad="38100" dist="38100" dir="2700000" algn="tl">
                    <a:srgbClr val="000000">
                      <a:alpha val="43137"/>
                    </a:srgbClr>
                  </a:outerShdw>
                </a:effectLst>
              </a:rPr>
              <a:t>Formación de Personal Sanitario.</a:t>
            </a:r>
          </a:p>
          <a:p>
            <a:pPr marL="0" indent="0">
              <a:lnSpc>
                <a:spcPct val="80000"/>
              </a:lnSpc>
              <a:buNone/>
            </a:pPr>
            <a:endParaRPr lang="es-ES" dirty="0">
              <a:effectLst>
                <a:outerShdw blurRad="38100" dist="38100" dir="2700000" algn="tl">
                  <a:srgbClr val="000000">
                    <a:alpha val="43137"/>
                  </a:srgbClr>
                </a:outerShdw>
              </a:effectLst>
            </a:endParaRPr>
          </a:p>
          <a:p>
            <a:pPr>
              <a:lnSpc>
                <a:spcPct val="80000"/>
              </a:lnSpc>
              <a:buFont typeface="Wingdings" panose="05000000000000000000" pitchFamily="2" charset="2"/>
              <a:buChar char="Ø"/>
            </a:pPr>
            <a:r>
              <a:rPr lang="es-ES" b="1" dirty="0">
                <a:effectLst>
                  <a:outerShdw blurRad="38100" dist="38100" dir="2700000" algn="tl">
                    <a:srgbClr val="000000">
                      <a:alpha val="43137"/>
                    </a:srgbClr>
                  </a:outerShdw>
                </a:effectLst>
              </a:rPr>
              <a:t>Fase implantación por Áreas (Despliegue).</a:t>
            </a:r>
            <a:endParaRPr lang="es-ES" b="1"/>
          </a:p>
          <a:p>
            <a:pPr>
              <a:buFont typeface="Wingdings" panose="05000000000000000000" pitchFamily="2" charset="2"/>
              <a:buChar char="ü"/>
            </a:pPr>
            <a:endParaRPr lang="es-ES" sz="2300" dirty="0"/>
          </a:p>
          <a:p>
            <a:pPr marL="0" indent="0">
              <a:buNone/>
            </a:pPr>
            <a:endParaRPr lang="es-ES" sz="2400" dirty="0">
              <a:latin typeface="Calibri" pitchFamily="34" charset="0"/>
            </a:endParaRPr>
          </a:p>
        </p:txBody>
      </p:sp>
      <p:pic>
        <p:nvPicPr>
          <p:cNvPr id="4" name="Imagen 3">
            <a:extLst>
              <a:ext uri="{FF2B5EF4-FFF2-40B4-BE49-F238E27FC236}">
                <a16:creationId xmlns:a16="http://schemas.microsoft.com/office/drawing/2014/main" id="{5C0C149A-E6F0-43BF-AFA9-22960B35A7C1}"/>
              </a:ext>
            </a:extLst>
          </p:cNvPr>
          <p:cNvPicPr>
            <a:picLocks noChangeAspect="1"/>
          </p:cNvPicPr>
          <p:nvPr/>
        </p:nvPicPr>
        <p:blipFill>
          <a:blip r:embed="rId2"/>
          <a:stretch>
            <a:fillRect/>
          </a:stretch>
        </p:blipFill>
        <p:spPr>
          <a:xfrm>
            <a:off x="0" y="0"/>
            <a:ext cx="1140643" cy="784745"/>
          </a:xfrm>
          <a:prstGeom prst="rect">
            <a:avLst/>
          </a:prstGeom>
        </p:spPr>
      </p:pic>
    </p:spTree>
    <p:extLst>
      <p:ext uri="{BB962C8B-B14F-4D97-AF65-F5344CB8AC3E}">
        <p14:creationId xmlns:p14="http://schemas.microsoft.com/office/powerpoint/2010/main" val="286242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arn(inVertical)">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barn(inVertical)">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barn(inVertical)">
                                      <p:cBhvr>
                                        <p:cTn id="2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1273</TotalTime>
  <Words>1087</Words>
  <Application>Microsoft Office PowerPoint</Application>
  <PresentationFormat>Panorámica</PresentationFormat>
  <Paragraphs>135</Paragraphs>
  <Slides>42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42</vt:i4>
      </vt:variant>
    </vt:vector>
  </HeadingPairs>
  <TitlesOfParts>
    <vt:vector size="48" baseType="lpstr">
      <vt:lpstr>Arial</vt:lpstr>
      <vt:lpstr>Calibri</vt:lpstr>
      <vt:lpstr>Trebuchet MS</vt:lpstr>
      <vt:lpstr>Wingdings</vt:lpstr>
      <vt:lpstr>Wingdings 3</vt:lpstr>
      <vt:lpstr>Faceta</vt:lpstr>
      <vt:lpstr>Presentación de PowerPoint</vt:lpstr>
      <vt:lpstr>Implantación Sistema de Triaje Estructurado</vt:lpstr>
      <vt:lpstr>Implantación Sistema de Triaje Estructurado</vt:lpstr>
      <vt:lpstr>Implantación Sistema de Triaje Estructurado</vt:lpstr>
      <vt:lpstr>Implantación Sistema de Triaje Estructurado</vt:lpstr>
      <vt:lpstr>Implantación Sistema de Triaje Estructurado</vt:lpstr>
      <vt:lpstr>Implantación Sistema de Triaje Estructurado</vt:lpstr>
      <vt:lpstr>Implantación Sistema de Triaje Estructurado</vt:lpstr>
      <vt:lpstr>Implantación Sistema de Triaje Estructurado</vt:lpstr>
      <vt:lpstr>SISTEMA DE TRIAJE ESTRUCTURADO</vt:lpstr>
      <vt:lpstr>SISTEMA DE TRIAJE ESTRUCTURADO</vt:lpstr>
      <vt:lpstr>SISTEMA DE TRIAJE ESTRUCTURADO</vt:lpstr>
      <vt:lpstr>SISTEMA DE TRIAJE ESTRUCTURADO</vt:lpstr>
      <vt:lpstr>SISTEMA DE TRIAJE ESTRUCTURADO</vt:lpstr>
      <vt:lpstr>SISTEMA DE TRIAJE ESTRUCTURADO</vt:lpstr>
      <vt:lpstr>SISTEMA DE TRIAJE ESTRUCTURADO</vt:lpstr>
      <vt:lpstr>SISTEMA DE TRIAJE ESTRUCTURADO</vt:lpstr>
      <vt:lpstr>SISTEMA DE TRIAJE ESTRUCTURADO</vt:lpstr>
      <vt:lpstr>SISTEMA DE TRIAJE ESTRUCTURADO</vt:lpstr>
      <vt:lpstr>SISTEMA DE TRIAJE ESTRUCTURADO</vt:lpstr>
      <vt:lpstr>EJEMPLO TRIAJE</vt:lpstr>
      <vt:lpstr>EJEMPLO TRIAJE</vt:lpstr>
      <vt:lpstr>EJEMPLO TRIAJE</vt:lpstr>
      <vt:lpstr>ELEMPLO TRIAJE</vt:lpstr>
      <vt:lpstr>EJEMPLO TRIAJE</vt:lpstr>
      <vt:lpstr>EJEMPLO TRIAJE</vt:lpstr>
      <vt:lpstr>EJEMPLO TRIAJE</vt:lpstr>
      <vt:lpstr>EJEMPLO TRIAJE</vt:lpstr>
      <vt:lpstr>SISTEMA DE TRIAJE ESTRUCTURADO</vt:lpstr>
      <vt:lpstr>SISTEMA DE TRIAJE ESTRUCTURADO</vt:lpstr>
      <vt:lpstr>GESTIÓN DEL TRIAJE</vt:lpstr>
      <vt:lpstr>GESTIÓN DEL TRIAJE</vt:lpstr>
      <vt:lpstr>GESTIÓN TRIAJE REAL</vt:lpstr>
      <vt:lpstr>GESTIÓN TRIAJE REAL</vt:lpstr>
      <vt:lpstr>GESTIÓN TRIAJE REAL</vt:lpstr>
      <vt:lpstr>GESTIÓN TRIAJE HISTÓTICO</vt:lpstr>
      <vt:lpstr>GESTIÓN TRIAJE HISTÓRICO</vt:lpstr>
      <vt:lpstr>GESTIÓN TRIAJE HISTÓRICO</vt:lpstr>
      <vt:lpstr>GESTIÓN TRIAJE HISTÓRICO</vt:lpstr>
      <vt:lpstr>GESTIÓN TRIAJE HISTÓRICO</vt:lpstr>
      <vt:lpstr>GESTIÓN TRIAJE HISTÓRICO</vt:lpstr>
      <vt:lpstr>GESTIÓN TRIAJE HISTÓRICO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Manuel Garcia Morlesin</dc:creator>
  <cp:lastModifiedBy>PEDRO JOSE MARCO MACARRO</cp:lastModifiedBy>
  <cp:revision>420</cp:revision>
  <cp:lastPrinted>2017-11-20T10:36:01Z</cp:lastPrinted>
  <dcterms:created xsi:type="dcterms:W3CDTF">2017-10-23T06:41:39Z</dcterms:created>
  <dcterms:modified xsi:type="dcterms:W3CDTF">2020-10-26T12:24:17Z</dcterms:modified>
</cp:coreProperties>
</file>