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7" r:id="rId3"/>
    <p:sldId id="256" r:id="rId4"/>
    <p:sldId id="258" r:id="rId5"/>
    <p:sldId id="260" r:id="rId6"/>
    <p:sldId id="259" r:id="rId7"/>
    <p:sldId id="279" r:id="rId8"/>
    <p:sldId id="269" r:id="rId9"/>
    <p:sldId id="261" r:id="rId10"/>
    <p:sldId id="282" r:id="rId11"/>
    <p:sldId id="264" r:id="rId12"/>
    <p:sldId id="274" r:id="rId13"/>
    <p:sldId id="263" r:id="rId14"/>
    <p:sldId id="265" r:id="rId15"/>
    <p:sldId id="273" r:id="rId16"/>
    <p:sldId id="277" r:id="rId17"/>
    <p:sldId id="267" r:id="rId18"/>
    <p:sldId id="268" r:id="rId19"/>
    <p:sldId id="283"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75" autoAdjust="0"/>
  </p:normalViewPr>
  <p:slideViewPr>
    <p:cSldViewPr snapToGrid="0">
      <p:cViewPr varScale="1">
        <p:scale>
          <a:sx n="55" d="100"/>
          <a:sy n="55" d="100"/>
        </p:scale>
        <p:origin x="1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73335-CDB1-45EA-A94A-6F3B4287DAE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218A5A98-92D5-4741-89C5-ABA950F27759}">
      <dgm:prSet phldrT="[Texto]"/>
      <dgm:spPr/>
      <dgm:t>
        <a:bodyPr/>
        <a:lstStyle/>
        <a:p>
          <a:r>
            <a:rPr lang="es-ES" dirty="0" smtClean="0"/>
            <a:t>EQUIPO DE</a:t>
          </a:r>
        </a:p>
        <a:p>
          <a:r>
            <a:rPr lang="es-ES" dirty="0" smtClean="0"/>
            <a:t>ATEN.PRIM / CR</a:t>
          </a:r>
          <a:endParaRPr lang="es-ES" dirty="0"/>
        </a:p>
      </dgm:t>
    </dgm:pt>
    <dgm:pt modelId="{173025C5-A446-49CC-809E-E855116878FB}" type="parTrans" cxnId="{ED4345B3-6804-404C-A089-859B62721D14}">
      <dgm:prSet/>
      <dgm:spPr/>
      <dgm:t>
        <a:bodyPr/>
        <a:lstStyle/>
        <a:p>
          <a:endParaRPr lang="es-ES"/>
        </a:p>
      </dgm:t>
    </dgm:pt>
    <dgm:pt modelId="{D78F71B0-CBFB-477D-B583-F5728ECBE8EF}" type="sibTrans" cxnId="{ED4345B3-6804-404C-A089-859B62721D14}">
      <dgm:prSet/>
      <dgm:spPr/>
      <dgm:t>
        <a:bodyPr/>
        <a:lstStyle/>
        <a:p>
          <a:endParaRPr lang="es-ES"/>
        </a:p>
      </dgm:t>
    </dgm:pt>
    <dgm:pt modelId="{45FCA129-4CFF-457C-8BB8-1479F5317A74}">
      <dgm:prSet phldrT="[Texto]"/>
      <dgm:spPr/>
      <dgm:t>
        <a:bodyPr/>
        <a:lstStyle/>
        <a:p>
          <a:r>
            <a:rPr lang="es-ES" dirty="0" smtClean="0"/>
            <a:t>EQUIPO ATENCION</a:t>
          </a:r>
        </a:p>
        <a:p>
          <a:r>
            <a:rPr lang="es-ES" dirty="0" smtClean="0"/>
            <a:t>SOCIOSANTARIA</a:t>
          </a:r>
          <a:endParaRPr lang="es-ES" dirty="0"/>
        </a:p>
      </dgm:t>
    </dgm:pt>
    <dgm:pt modelId="{16ECD7A8-CB2E-4463-B9F4-ADA70C23E270}" type="parTrans" cxnId="{B3CEE1E8-A4B3-4A13-B300-45755033EE3E}">
      <dgm:prSet/>
      <dgm:spPr/>
      <dgm:t>
        <a:bodyPr/>
        <a:lstStyle/>
        <a:p>
          <a:endParaRPr lang="es-ES"/>
        </a:p>
      </dgm:t>
    </dgm:pt>
    <dgm:pt modelId="{6EFE2269-9840-4258-AAE0-5E24858F718D}" type="sibTrans" cxnId="{B3CEE1E8-A4B3-4A13-B300-45755033EE3E}">
      <dgm:prSet/>
      <dgm:spPr/>
      <dgm:t>
        <a:bodyPr/>
        <a:lstStyle/>
        <a:p>
          <a:endParaRPr lang="es-ES"/>
        </a:p>
      </dgm:t>
    </dgm:pt>
    <dgm:pt modelId="{D4340057-419F-46C9-8400-BFDAA55937F9}">
      <dgm:prSet phldrT="[Texto]"/>
      <dgm:spPr/>
      <dgm:t>
        <a:bodyPr/>
        <a:lstStyle/>
        <a:p>
          <a:r>
            <a:rPr lang="es-ES" dirty="0" smtClean="0"/>
            <a:t>EQUIPO ATENCION HOSPITALARIA</a:t>
          </a:r>
          <a:endParaRPr lang="es-ES" dirty="0"/>
        </a:p>
      </dgm:t>
    </dgm:pt>
    <dgm:pt modelId="{01574D23-092F-46CA-9700-BEA5ED6B37C7}" type="parTrans" cxnId="{AF783898-D609-417D-9F8C-F55013928B1E}">
      <dgm:prSet/>
      <dgm:spPr/>
      <dgm:t>
        <a:bodyPr/>
        <a:lstStyle/>
        <a:p>
          <a:endParaRPr lang="es-ES"/>
        </a:p>
      </dgm:t>
    </dgm:pt>
    <dgm:pt modelId="{E89BE6D5-D46A-460B-83DB-DCEADCF995C1}" type="sibTrans" cxnId="{AF783898-D609-417D-9F8C-F55013928B1E}">
      <dgm:prSet/>
      <dgm:spPr/>
      <dgm:t>
        <a:bodyPr/>
        <a:lstStyle/>
        <a:p>
          <a:endParaRPr lang="es-ES"/>
        </a:p>
      </dgm:t>
    </dgm:pt>
    <dgm:pt modelId="{63080AA3-982E-4CC0-BD98-807254F837E0}" type="pres">
      <dgm:prSet presAssocID="{9AF73335-CDB1-45EA-A94A-6F3B4287DAEB}" presName="Name0" presStyleCnt="0">
        <dgm:presLayoutVars>
          <dgm:dir/>
          <dgm:resizeHandles val="exact"/>
        </dgm:presLayoutVars>
      </dgm:prSet>
      <dgm:spPr/>
      <dgm:t>
        <a:bodyPr/>
        <a:lstStyle/>
        <a:p>
          <a:endParaRPr lang="es-ES"/>
        </a:p>
      </dgm:t>
    </dgm:pt>
    <dgm:pt modelId="{191A4CDE-0506-44C3-A929-7331397400C5}" type="pres">
      <dgm:prSet presAssocID="{218A5A98-92D5-4741-89C5-ABA950F27759}" presName="node" presStyleLbl="node1" presStyleIdx="0" presStyleCnt="3">
        <dgm:presLayoutVars>
          <dgm:bulletEnabled val="1"/>
        </dgm:presLayoutVars>
      </dgm:prSet>
      <dgm:spPr/>
      <dgm:t>
        <a:bodyPr/>
        <a:lstStyle/>
        <a:p>
          <a:endParaRPr lang="es-ES"/>
        </a:p>
      </dgm:t>
    </dgm:pt>
    <dgm:pt modelId="{97B0474E-1AA5-4CE4-927A-8224C9DA9E6B}" type="pres">
      <dgm:prSet presAssocID="{D78F71B0-CBFB-477D-B583-F5728ECBE8EF}" presName="sibTrans" presStyleLbl="sibTrans2D1" presStyleIdx="0" presStyleCnt="3" custLinFactNeighborX="43881" custLinFactNeighborY="-5123"/>
      <dgm:spPr/>
      <dgm:t>
        <a:bodyPr/>
        <a:lstStyle/>
        <a:p>
          <a:endParaRPr lang="es-ES"/>
        </a:p>
      </dgm:t>
    </dgm:pt>
    <dgm:pt modelId="{BC93C045-0780-4269-A5E0-55277217B777}" type="pres">
      <dgm:prSet presAssocID="{D78F71B0-CBFB-477D-B583-F5728ECBE8EF}" presName="connectorText" presStyleLbl="sibTrans2D1" presStyleIdx="0" presStyleCnt="3"/>
      <dgm:spPr/>
      <dgm:t>
        <a:bodyPr/>
        <a:lstStyle/>
        <a:p>
          <a:endParaRPr lang="es-ES"/>
        </a:p>
      </dgm:t>
    </dgm:pt>
    <dgm:pt modelId="{9EA22DCB-43E1-485D-B965-CAC654BCAC65}" type="pres">
      <dgm:prSet presAssocID="{45FCA129-4CFF-457C-8BB8-1479F5317A74}" presName="node" presStyleLbl="node1" presStyleIdx="1" presStyleCnt="3" custRadScaleRad="117164" custRadScaleInc="-17841">
        <dgm:presLayoutVars>
          <dgm:bulletEnabled val="1"/>
        </dgm:presLayoutVars>
      </dgm:prSet>
      <dgm:spPr/>
      <dgm:t>
        <a:bodyPr/>
        <a:lstStyle/>
        <a:p>
          <a:endParaRPr lang="es-ES"/>
        </a:p>
      </dgm:t>
    </dgm:pt>
    <dgm:pt modelId="{4DF7666D-F01A-42B7-8B3A-218DA703244D}" type="pres">
      <dgm:prSet presAssocID="{6EFE2269-9840-4258-AAE0-5E24858F718D}" presName="sibTrans" presStyleLbl="sibTrans2D1" presStyleIdx="1" presStyleCnt="3"/>
      <dgm:spPr/>
      <dgm:t>
        <a:bodyPr/>
        <a:lstStyle/>
        <a:p>
          <a:endParaRPr lang="es-ES"/>
        </a:p>
      </dgm:t>
    </dgm:pt>
    <dgm:pt modelId="{8257B29D-89F2-4631-845D-195E02B74F98}" type="pres">
      <dgm:prSet presAssocID="{6EFE2269-9840-4258-AAE0-5E24858F718D}" presName="connectorText" presStyleLbl="sibTrans2D1" presStyleIdx="1" presStyleCnt="3"/>
      <dgm:spPr/>
      <dgm:t>
        <a:bodyPr/>
        <a:lstStyle/>
        <a:p>
          <a:endParaRPr lang="es-ES"/>
        </a:p>
      </dgm:t>
    </dgm:pt>
    <dgm:pt modelId="{BDF3C154-D35D-4ACF-88B7-A995599356E0}" type="pres">
      <dgm:prSet presAssocID="{D4340057-419F-46C9-8400-BFDAA55937F9}" presName="node" presStyleLbl="node1" presStyleIdx="2" presStyleCnt="3" custRadScaleRad="108843" custRadScaleInc="17471">
        <dgm:presLayoutVars>
          <dgm:bulletEnabled val="1"/>
        </dgm:presLayoutVars>
      </dgm:prSet>
      <dgm:spPr/>
      <dgm:t>
        <a:bodyPr/>
        <a:lstStyle/>
        <a:p>
          <a:endParaRPr lang="es-ES"/>
        </a:p>
      </dgm:t>
    </dgm:pt>
    <dgm:pt modelId="{A6597131-9CA9-4E7E-A7EA-051B09261977}" type="pres">
      <dgm:prSet presAssocID="{E89BE6D5-D46A-460B-83DB-DCEADCF995C1}" presName="sibTrans" presStyleLbl="sibTrans2D1" presStyleIdx="2" presStyleCnt="3" custLinFactNeighborX="-55066" custLinFactNeighborY="-4095"/>
      <dgm:spPr/>
      <dgm:t>
        <a:bodyPr/>
        <a:lstStyle/>
        <a:p>
          <a:endParaRPr lang="es-ES"/>
        </a:p>
      </dgm:t>
    </dgm:pt>
    <dgm:pt modelId="{4B7B79BC-4940-4B05-9E06-43C01FAC4AAD}" type="pres">
      <dgm:prSet presAssocID="{E89BE6D5-D46A-460B-83DB-DCEADCF995C1}" presName="connectorText" presStyleLbl="sibTrans2D1" presStyleIdx="2" presStyleCnt="3"/>
      <dgm:spPr/>
      <dgm:t>
        <a:bodyPr/>
        <a:lstStyle/>
        <a:p>
          <a:endParaRPr lang="es-ES"/>
        </a:p>
      </dgm:t>
    </dgm:pt>
  </dgm:ptLst>
  <dgm:cxnLst>
    <dgm:cxn modelId="{3842186A-9056-4819-A596-0A447C62F611}" type="presOf" srcId="{6EFE2269-9840-4258-AAE0-5E24858F718D}" destId="{8257B29D-89F2-4631-845D-195E02B74F98}" srcOrd="1" destOrd="0" presId="urn:microsoft.com/office/officeart/2005/8/layout/cycle7"/>
    <dgm:cxn modelId="{25D57066-F6E5-4684-9A5E-CE0C2C89954E}" type="presOf" srcId="{218A5A98-92D5-4741-89C5-ABA950F27759}" destId="{191A4CDE-0506-44C3-A929-7331397400C5}" srcOrd="0" destOrd="0" presId="urn:microsoft.com/office/officeart/2005/8/layout/cycle7"/>
    <dgm:cxn modelId="{ED4345B3-6804-404C-A089-859B62721D14}" srcId="{9AF73335-CDB1-45EA-A94A-6F3B4287DAEB}" destId="{218A5A98-92D5-4741-89C5-ABA950F27759}" srcOrd="0" destOrd="0" parTransId="{173025C5-A446-49CC-809E-E855116878FB}" sibTransId="{D78F71B0-CBFB-477D-B583-F5728ECBE8EF}"/>
    <dgm:cxn modelId="{D239AD00-02A3-460C-B921-A50E1BEF47AD}" type="presOf" srcId="{E89BE6D5-D46A-460B-83DB-DCEADCF995C1}" destId="{A6597131-9CA9-4E7E-A7EA-051B09261977}" srcOrd="0" destOrd="0" presId="urn:microsoft.com/office/officeart/2005/8/layout/cycle7"/>
    <dgm:cxn modelId="{B4FE4CF3-0626-4C4A-96A0-DA28510246DA}" type="presOf" srcId="{6EFE2269-9840-4258-AAE0-5E24858F718D}" destId="{4DF7666D-F01A-42B7-8B3A-218DA703244D}" srcOrd="0" destOrd="0" presId="urn:microsoft.com/office/officeart/2005/8/layout/cycle7"/>
    <dgm:cxn modelId="{86139ED2-AB3B-4079-B0EA-799EDEA362C8}" type="presOf" srcId="{D4340057-419F-46C9-8400-BFDAA55937F9}" destId="{BDF3C154-D35D-4ACF-88B7-A995599356E0}" srcOrd="0" destOrd="0" presId="urn:microsoft.com/office/officeart/2005/8/layout/cycle7"/>
    <dgm:cxn modelId="{D8B03145-E738-40E9-BB31-40263003B182}" type="presOf" srcId="{45FCA129-4CFF-457C-8BB8-1479F5317A74}" destId="{9EA22DCB-43E1-485D-B965-CAC654BCAC65}" srcOrd="0" destOrd="0" presId="urn:microsoft.com/office/officeart/2005/8/layout/cycle7"/>
    <dgm:cxn modelId="{AF783898-D609-417D-9F8C-F55013928B1E}" srcId="{9AF73335-CDB1-45EA-A94A-6F3B4287DAEB}" destId="{D4340057-419F-46C9-8400-BFDAA55937F9}" srcOrd="2" destOrd="0" parTransId="{01574D23-092F-46CA-9700-BEA5ED6B37C7}" sibTransId="{E89BE6D5-D46A-460B-83DB-DCEADCF995C1}"/>
    <dgm:cxn modelId="{21EAF48D-3472-45D8-83B8-4B2FCFFF792B}" type="presOf" srcId="{D78F71B0-CBFB-477D-B583-F5728ECBE8EF}" destId="{BC93C045-0780-4269-A5E0-55277217B777}" srcOrd="1" destOrd="0" presId="urn:microsoft.com/office/officeart/2005/8/layout/cycle7"/>
    <dgm:cxn modelId="{1CFEEA82-2FE8-4088-8593-F77A6C01DD82}" type="presOf" srcId="{E89BE6D5-D46A-460B-83DB-DCEADCF995C1}" destId="{4B7B79BC-4940-4B05-9E06-43C01FAC4AAD}" srcOrd="1" destOrd="0" presId="urn:microsoft.com/office/officeart/2005/8/layout/cycle7"/>
    <dgm:cxn modelId="{CD01FF6B-3FA0-487F-AE0F-5AEC992E7B3D}" type="presOf" srcId="{9AF73335-CDB1-45EA-A94A-6F3B4287DAEB}" destId="{63080AA3-982E-4CC0-BD98-807254F837E0}" srcOrd="0" destOrd="0" presId="urn:microsoft.com/office/officeart/2005/8/layout/cycle7"/>
    <dgm:cxn modelId="{CDBDF113-175F-4C0C-994E-77120AD857A0}" type="presOf" srcId="{D78F71B0-CBFB-477D-B583-F5728ECBE8EF}" destId="{97B0474E-1AA5-4CE4-927A-8224C9DA9E6B}" srcOrd="0" destOrd="0" presId="urn:microsoft.com/office/officeart/2005/8/layout/cycle7"/>
    <dgm:cxn modelId="{B3CEE1E8-A4B3-4A13-B300-45755033EE3E}" srcId="{9AF73335-CDB1-45EA-A94A-6F3B4287DAEB}" destId="{45FCA129-4CFF-457C-8BB8-1479F5317A74}" srcOrd="1" destOrd="0" parTransId="{16ECD7A8-CB2E-4463-B9F4-ADA70C23E270}" sibTransId="{6EFE2269-9840-4258-AAE0-5E24858F718D}"/>
    <dgm:cxn modelId="{2B7E2F64-7988-4A2E-93D6-C7E89442ADA2}" type="presParOf" srcId="{63080AA3-982E-4CC0-BD98-807254F837E0}" destId="{191A4CDE-0506-44C3-A929-7331397400C5}" srcOrd="0" destOrd="0" presId="urn:microsoft.com/office/officeart/2005/8/layout/cycle7"/>
    <dgm:cxn modelId="{C37D4CE7-9B0B-4973-A7EB-CC93953324FC}" type="presParOf" srcId="{63080AA3-982E-4CC0-BD98-807254F837E0}" destId="{97B0474E-1AA5-4CE4-927A-8224C9DA9E6B}" srcOrd="1" destOrd="0" presId="urn:microsoft.com/office/officeart/2005/8/layout/cycle7"/>
    <dgm:cxn modelId="{6F8FECCF-5817-44B8-ABBC-7B16E426A3F2}" type="presParOf" srcId="{97B0474E-1AA5-4CE4-927A-8224C9DA9E6B}" destId="{BC93C045-0780-4269-A5E0-55277217B777}" srcOrd="0" destOrd="0" presId="urn:microsoft.com/office/officeart/2005/8/layout/cycle7"/>
    <dgm:cxn modelId="{58354D5A-9304-4DC1-90D1-EA5203FEE435}" type="presParOf" srcId="{63080AA3-982E-4CC0-BD98-807254F837E0}" destId="{9EA22DCB-43E1-485D-B965-CAC654BCAC65}" srcOrd="2" destOrd="0" presId="urn:microsoft.com/office/officeart/2005/8/layout/cycle7"/>
    <dgm:cxn modelId="{61B69F4C-3C05-4F8B-B867-2D6B41D865D5}" type="presParOf" srcId="{63080AA3-982E-4CC0-BD98-807254F837E0}" destId="{4DF7666D-F01A-42B7-8B3A-218DA703244D}" srcOrd="3" destOrd="0" presId="urn:microsoft.com/office/officeart/2005/8/layout/cycle7"/>
    <dgm:cxn modelId="{76F2D008-C7B2-46EE-B38C-C19976D6E175}" type="presParOf" srcId="{4DF7666D-F01A-42B7-8B3A-218DA703244D}" destId="{8257B29D-89F2-4631-845D-195E02B74F98}" srcOrd="0" destOrd="0" presId="urn:microsoft.com/office/officeart/2005/8/layout/cycle7"/>
    <dgm:cxn modelId="{DF156C43-8EE1-44C3-9187-049974ACC18F}" type="presParOf" srcId="{63080AA3-982E-4CC0-BD98-807254F837E0}" destId="{BDF3C154-D35D-4ACF-88B7-A995599356E0}" srcOrd="4" destOrd="0" presId="urn:microsoft.com/office/officeart/2005/8/layout/cycle7"/>
    <dgm:cxn modelId="{A6ADAD78-C6AD-4580-8A9A-E337600C5A66}" type="presParOf" srcId="{63080AA3-982E-4CC0-BD98-807254F837E0}" destId="{A6597131-9CA9-4E7E-A7EA-051B09261977}" srcOrd="5" destOrd="0" presId="urn:microsoft.com/office/officeart/2005/8/layout/cycle7"/>
    <dgm:cxn modelId="{5B9D48E8-48D4-4025-B7E3-4082CDA87DC0}" type="presParOf" srcId="{A6597131-9CA9-4E7E-A7EA-051B09261977}" destId="{4B7B79BC-4940-4B05-9E06-43C01FAC4AA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63B7B-0F20-4F8A-8705-0572B5282503}" type="datetimeFigureOut">
              <a:rPr lang="es-ES" smtClean="0"/>
              <a:t>10/05/2017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46A44C-281F-4C53-AF43-1EDECDBFC31F}" type="slidenum">
              <a:rPr lang="es-ES" smtClean="0"/>
              <a:t>‹Nº›</a:t>
            </a:fld>
            <a:endParaRPr lang="es-ES"/>
          </a:p>
        </p:txBody>
      </p:sp>
    </p:spTree>
    <p:extLst>
      <p:ext uri="{BB962C8B-B14F-4D97-AF65-F5344CB8AC3E}">
        <p14:creationId xmlns:p14="http://schemas.microsoft.com/office/powerpoint/2010/main" val="366929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Buenas tardes a todos, gracias por la presentación. </a:t>
            </a:r>
            <a:endParaRPr lang="es-ES" dirty="0"/>
          </a:p>
        </p:txBody>
      </p:sp>
      <p:sp>
        <p:nvSpPr>
          <p:cNvPr id="4" name="Marcador de número de diapositiva 3"/>
          <p:cNvSpPr>
            <a:spLocks noGrp="1"/>
          </p:cNvSpPr>
          <p:nvPr>
            <p:ph type="sldNum" sz="quarter" idx="10"/>
          </p:nvPr>
        </p:nvSpPr>
        <p:spPr/>
        <p:txBody>
          <a:bodyPr/>
          <a:lstStyle/>
          <a:p>
            <a:fld id="{C746A44C-281F-4C53-AF43-1EDECDBFC31F}" type="slidenum">
              <a:rPr lang="es-ES" smtClean="0"/>
              <a:t>1</a:t>
            </a:fld>
            <a:endParaRPr lang="es-ES"/>
          </a:p>
        </p:txBody>
      </p:sp>
    </p:spTree>
    <p:extLst>
      <p:ext uri="{BB962C8B-B14F-4D97-AF65-F5344CB8AC3E}">
        <p14:creationId xmlns:p14="http://schemas.microsoft.com/office/powerpoint/2010/main" val="1528458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err="1" smtClean="0"/>
              <a:t>Tambien</a:t>
            </a:r>
            <a:r>
              <a:rPr lang="es-ES" baseline="0" dirty="0" smtClean="0"/>
              <a:t> hay dificultades y el trabajo no está siendo fácil.</a:t>
            </a:r>
          </a:p>
          <a:p>
            <a:r>
              <a:rPr lang="es-ES" baseline="0" dirty="0" smtClean="0"/>
              <a:t>Hay una ausencia de experiencias anteriores similares y de </a:t>
            </a:r>
            <a:r>
              <a:rPr lang="es-ES" baseline="0" smtClean="0"/>
              <a:t>estructuras transversales en </a:t>
            </a:r>
            <a:r>
              <a:rPr lang="es-ES" baseline="0" dirty="0" smtClean="0"/>
              <a:t>nuestros SSPE,  que nos hace que nos movamos en muchos casos con dosis altas de incertidumbre. Estamos siguiendo el modelo de innovación de “aprender construyendo”.</a:t>
            </a:r>
          </a:p>
          <a:p>
            <a:r>
              <a:rPr lang="es-ES" baseline="0" dirty="0" smtClean="0"/>
              <a:t>Va a ser necesario adaptar servicios como los de MI, roles y funciones como las de enfermería</a:t>
            </a:r>
          </a:p>
          <a:p>
            <a:r>
              <a:rPr lang="es-ES" baseline="0" dirty="0" smtClean="0"/>
              <a:t>Existe déficit de recursos humanos en algunas áreas que están siendo los mas difíciles de cubrir y tecnológicos, a pesar de que tenemos una HCD única, hasta ahora no llegaba a todos y le faltaba posibilidades de comunicación.</a:t>
            </a:r>
          </a:p>
          <a:p>
            <a:r>
              <a:rPr lang="es-ES" baseline="0" dirty="0" smtClean="0"/>
              <a:t>Habrá que ir afinando en la </a:t>
            </a:r>
            <a:r>
              <a:rPr lang="es-ES" baseline="0" dirty="0" err="1" smtClean="0"/>
              <a:t>interaccion</a:t>
            </a:r>
            <a:r>
              <a:rPr lang="es-ES" baseline="0" dirty="0" smtClean="0"/>
              <a:t> con otros servicios y dispositivos.</a:t>
            </a:r>
          </a:p>
          <a:p>
            <a:r>
              <a:rPr lang="es-ES" baseline="0" dirty="0" smtClean="0"/>
              <a:t>Las direcciones de área van a ser imprescindibles, como vimos al principio para su adaptación e implementación.</a:t>
            </a:r>
          </a:p>
          <a:p>
            <a:r>
              <a:rPr lang="es-ES" baseline="0" dirty="0" smtClean="0"/>
              <a:t>Un tema que me preocupa mucho es conseguir la motivación e implicación de los profesionales, así como la de construir una estructura que le de continuidad al modelo.</a:t>
            </a:r>
          </a:p>
          <a:p>
            <a:r>
              <a:rPr lang="es-ES" dirty="0" smtClean="0"/>
              <a:t>Este modelo cuando comience a rodar</a:t>
            </a:r>
            <a:r>
              <a:rPr lang="es-ES" baseline="0" dirty="0" smtClean="0"/>
              <a:t> debe ser </a:t>
            </a:r>
            <a:r>
              <a:rPr lang="es-ES" baseline="0" dirty="0" err="1" smtClean="0"/>
              <a:t>dinamico</a:t>
            </a:r>
            <a:r>
              <a:rPr lang="es-ES" baseline="0" dirty="0" smtClean="0"/>
              <a:t> y exportable a otros problemas de salud.</a:t>
            </a:r>
            <a:endParaRPr lang="es-ES" dirty="0"/>
          </a:p>
        </p:txBody>
      </p:sp>
      <p:sp>
        <p:nvSpPr>
          <p:cNvPr id="4" name="Marcador de número de diapositiva 3"/>
          <p:cNvSpPr>
            <a:spLocks noGrp="1"/>
          </p:cNvSpPr>
          <p:nvPr>
            <p:ph type="sldNum" sz="quarter" idx="10"/>
          </p:nvPr>
        </p:nvSpPr>
        <p:spPr/>
        <p:txBody>
          <a:bodyPr/>
          <a:lstStyle/>
          <a:p>
            <a:fld id="{C746A44C-281F-4C53-AF43-1EDECDBFC31F}" type="slidenum">
              <a:rPr lang="es-ES" smtClean="0"/>
              <a:t>17</a:t>
            </a:fld>
            <a:endParaRPr lang="es-ES"/>
          </a:p>
        </p:txBody>
      </p:sp>
    </p:spTree>
    <p:extLst>
      <p:ext uri="{BB962C8B-B14F-4D97-AF65-F5344CB8AC3E}">
        <p14:creationId xmlns:p14="http://schemas.microsoft.com/office/powerpoint/2010/main" val="410944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Me han pedido que sitúe el proceso asistencial del PCC en el contexto</a:t>
            </a:r>
            <a:r>
              <a:rPr lang="es-ES" baseline="0" dirty="0" smtClean="0"/>
              <a:t> de otros procesos asistenciales que estamos abordando desde la dirección de asistencia además del relativo al PCC</a:t>
            </a:r>
            <a:endParaRPr lang="es-ES" dirty="0"/>
          </a:p>
        </p:txBody>
      </p:sp>
      <p:sp>
        <p:nvSpPr>
          <p:cNvPr id="4" name="Marcador de número de diapositiva 3"/>
          <p:cNvSpPr>
            <a:spLocks noGrp="1"/>
          </p:cNvSpPr>
          <p:nvPr>
            <p:ph type="sldNum" sz="quarter" idx="10"/>
          </p:nvPr>
        </p:nvSpPr>
        <p:spPr/>
        <p:txBody>
          <a:bodyPr/>
          <a:lstStyle/>
          <a:p>
            <a:fld id="{C746A44C-281F-4C53-AF43-1EDECDBFC31F}" type="slidenum">
              <a:rPr lang="es-ES" smtClean="0"/>
              <a:t>2</a:t>
            </a:fld>
            <a:endParaRPr lang="es-ES"/>
          </a:p>
        </p:txBody>
      </p:sp>
    </p:spTree>
    <p:extLst>
      <p:ext uri="{BB962C8B-B14F-4D97-AF65-F5344CB8AC3E}">
        <p14:creationId xmlns:p14="http://schemas.microsoft.com/office/powerpoint/2010/main" val="95529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estructura funcional que hemos dispuesto es la siguiente:</a:t>
            </a:r>
            <a:r>
              <a:rPr lang="es-ES" baseline="0" dirty="0" smtClean="0"/>
              <a:t> </a:t>
            </a:r>
            <a:r>
              <a:rPr lang="es-ES" dirty="0" smtClean="0"/>
              <a:t>creación de una comisión central de procesos</a:t>
            </a:r>
            <a:r>
              <a:rPr lang="es-ES" baseline="0" dirty="0" smtClean="0"/>
              <a:t>, formada por representantes de la DGAS, del servicio de calidad de la consejería de salud, del SEPAD y de sistemas de información que estará encargada de la priorización de los procesos a desarrollar y también de nombrar a un responsable autonómico del proceso, clínico con capacidad de liderazgo y trabajo en equipos que su vez conformará el grupo de trabajo que elaborará el proceso.</a:t>
            </a:r>
          </a:p>
          <a:p>
            <a:r>
              <a:rPr lang="es-ES" baseline="0" dirty="0" smtClean="0"/>
              <a:t>Una vez realizado y revisado según los requerimiento técnicos por la misma comisión pasará a las área de salud, donde el gerente y en su caso el director territorial del SEPAD, nombrará a si mismo un responsable local que también conformará el grupo que lo adaptará a las necesidades y recursos de cada área, </a:t>
            </a:r>
            <a:r>
              <a:rPr lang="es-ES" baseline="0" dirty="0" err="1" smtClean="0"/>
              <a:t>difuncirá</a:t>
            </a:r>
            <a:r>
              <a:rPr lang="es-ES" baseline="0" dirty="0" smtClean="0"/>
              <a:t> y formará  a los profesionales marcará la estrategia de implantación y los planes de mejora </a:t>
            </a:r>
            <a:r>
              <a:rPr lang="es-ES" baseline="0" dirty="0" err="1" smtClean="0"/>
              <a:t>uan</a:t>
            </a:r>
            <a:r>
              <a:rPr lang="es-ES" baseline="0" dirty="0" smtClean="0"/>
              <a:t> vez evaluado, que a su vez notificará al responsable autonómico.</a:t>
            </a:r>
            <a:endParaRPr lang="es-ES" dirty="0"/>
          </a:p>
        </p:txBody>
      </p:sp>
      <p:sp>
        <p:nvSpPr>
          <p:cNvPr id="4" name="Marcador de número de diapositiva 3"/>
          <p:cNvSpPr>
            <a:spLocks noGrp="1"/>
          </p:cNvSpPr>
          <p:nvPr>
            <p:ph type="sldNum" sz="quarter" idx="10"/>
          </p:nvPr>
        </p:nvSpPr>
        <p:spPr/>
        <p:txBody>
          <a:bodyPr/>
          <a:lstStyle/>
          <a:p>
            <a:fld id="{C746A44C-281F-4C53-AF43-1EDECDBFC31F}" type="slidenum">
              <a:rPr lang="es-ES" smtClean="0"/>
              <a:t>4</a:t>
            </a:fld>
            <a:endParaRPr lang="es-ES"/>
          </a:p>
        </p:txBody>
      </p:sp>
    </p:spTree>
    <p:extLst>
      <p:ext uri="{BB962C8B-B14F-4D97-AF65-F5344CB8AC3E}">
        <p14:creationId xmlns:p14="http://schemas.microsoft.com/office/powerpoint/2010/main" val="187647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Como</a:t>
            </a:r>
            <a:r>
              <a:rPr lang="es-ES" baseline="0" dirty="0" smtClean="0"/>
              <a:t> hemos visto constituye uno de los procesos asistenciales de la estrategia, que ocupa la intervención central del área estratégica 3. Quizás debería haberse desarrollado en ultimo lugar cuando estuvieran mas desarrolladas el resto de áreas pero se decidió llevar todo a la vez.</a:t>
            </a:r>
          </a:p>
          <a:p>
            <a:r>
              <a:rPr lang="es-ES" baseline="0" dirty="0" smtClean="0"/>
              <a:t>El </a:t>
            </a:r>
            <a:r>
              <a:rPr lang="es-ES" baseline="0" dirty="0" err="1" smtClean="0"/>
              <a:t>GdT</a:t>
            </a:r>
            <a:r>
              <a:rPr lang="es-ES" baseline="0" dirty="0" smtClean="0"/>
              <a:t> está constituido por un grupo multidisciplinar de 15 personas , que llevamos desde el pasado noviembre trabajando, que puede parecer mucho pero no lo es tanto como iremos viendo. </a:t>
            </a:r>
          </a:p>
          <a:p>
            <a:r>
              <a:rPr lang="es-ES" baseline="0" dirty="0" smtClean="0"/>
              <a:t>Los documentos principales sobre los que nos hemos basado fueron los consensos entre </a:t>
            </a:r>
            <a:r>
              <a:rPr lang="es-ES" baseline="0" dirty="0" err="1" smtClean="0"/>
              <a:t>semi</a:t>
            </a:r>
            <a:r>
              <a:rPr lang="es-ES" baseline="0" dirty="0" smtClean="0"/>
              <a:t> y </a:t>
            </a:r>
            <a:r>
              <a:rPr lang="es-ES" baseline="0" dirty="0" err="1" smtClean="0"/>
              <a:t>semfyc</a:t>
            </a:r>
            <a:r>
              <a:rPr lang="es-ES" baseline="0" dirty="0" smtClean="0"/>
              <a:t> , la estrategia nacional de abordaje de la cronicidad y dos documento estratégico de la OMS.</a:t>
            </a:r>
          </a:p>
          <a:p>
            <a:r>
              <a:rPr lang="es-ES" baseline="0" dirty="0" err="1" smtClean="0"/>
              <a:t>Tambien</a:t>
            </a:r>
            <a:r>
              <a:rPr lang="es-ES" baseline="0" dirty="0" smtClean="0"/>
              <a:t> nos hemos basado en los documentos de abordaje de la </a:t>
            </a:r>
            <a:r>
              <a:rPr lang="es-ES" baseline="0" dirty="0" err="1" smtClean="0"/>
              <a:t>pluripatologia</a:t>
            </a:r>
            <a:r>
              <a:rPr lang="es-ES" baseline="0" dirty="0" smtClean="0"/>
              <a:t>  de </a:t>
            </a:r>
            <a:r>
              <a:rPr lang="es-ES" baseline="0" dirty="0" err="1" smtClean="0"/>
              <a:t>Andalucia</a:t>
            </a:r>
            <a:r>
              <a:rPr lang="es-ES" baseline="0" dirty="0" smtClean="0"/>
              <a:t>, así como de las rutas asistenciales del PCC de Madrid y de Cataluña.</a:t>
            </a:r>
          </a:p>
          <a:p>
            <a:r>
              <a:rPr lang="es-ES" baseline="0" dirty="0" smtClean="0"/>
              <a:t>En el momento actual estamos abordando el ultimo subproceso y queremos tener un borrador que sacar a las sociedades científicas, asociaciones de pacientes, directivos y profesionales en le mes que viene.</a:t>
            </a:r>
            <a:endParaRPr lang="es-ES" dirty="0"/>
          </a:p>
        </p:txBody>
      </p:sp>
      <p:sp>
        <p:nvSpPr>
          <p:cNvPr id="4" name="Marcador de número de diapositiva 3"/>
          <p:cNvSpPr>
            <a:spLocks noGrp="1"/>
          </p:cNvSpPr>
          <p:nvPr>
            <p:ph type="sldNum" sz="quarter" idx="10"/>
          </p:nvPr>
        </p:nvSpPr>
        <p:spPr/>
        <p:txBody>
          <a:bodyPr/>
          <a:lstStyle/>
          <a:p>
            <a:fld id="{C746A44C-281F-4C53-AF43-1EDECDBFC31F}" type="slidenum">
              <a:rPr lang="es-ES" smtClean="0"/>
              <a:t>6</a:t>
            </a:fld>
            <a:endParaRPr lang="es-ES"/>
          </a:p>
        </p:txBody>
      </p:sp>
    </p:spTree>
    <p:extLst>
      <p:ext uri="{BB962C8B-B14F-4D97-AF65-F5344CB8AC3E}">
        <p14:creationId xmlns:p14="http://schemas.microsoft.com/office/powerpoint/2010/main" val="221818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tema sobre que confiere complejidad</a:t>
            </a:r>
            <a:r>
              <a:rPr lang="es-ES" baseline="0" dirty="0" smtClean="0"/>
              <a:t> al paciente crónico fue el primer escollo. Frente a las primeras definiciones basadas en criterios clínicos como la </a:t>
            </a:r>
            <a:r>
              <a:rPr lang="es-ES" baseline="0" dirty="0" err="1" smtClean="0"/>
              <a:t>pluripatologia</a:t>
            </a:r>
            <a:r>
              <a:rPr lang="es-ES" baseline="0" dirty="0" smtClean="0"/>
              <a:t> el grupo consideró que tanta complejidad daba esta como la discapacidad y la escasa red social de apoyo que inicialmente no viven los compañeros de hospital pero si los de AP.</a:t>
            </a:r>
            <a:endParaRPr lang="es-ES" dirty="0"/>
          </a:p>
        </p:txBody>
      </p:sp>
      <p:sp>
        <p:nvSpPr>
          <p:cNvPr id="4" name="Marcador de número de diapositiva 3"/>
          <p:cNvSpPr>
            <a:spLocks noGrp="1"/>
          </p:cNvSpPr>
          <p:nvPr>
            <p:ph type="sldNum" sz="quarter" idx="10"/>
          </p:nvPr>
        </p:nvSpPr>
        <p:spPr/>
        <p:txBody>
          <a:bodyPr/>
          <a:lstStyle/>
          <a:p>
            <a:fld id="{C746A44C-281F-4C53-AF43-1EDECDBFC31F}" type="slidenum">
              <a:rPr lang="es-ES" smtClean="0"/>
              <a:t>7</a:t>
            </a:fld>
            <a:endParaRPr lang="es-ES"/>
          </a:p>
        </p:txBody>
      </p:sp>
    </p:spTree>
    <p:extLst>
      <p:ext uri="{BB962C8B-B14F-4D97-AF65-F5344CB8AC3E}">
        <p14:creationId xmlns:p14="http://schemas.microsoft.com/office/powerpoint/2010/main" val="321867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costes en los pacientes con más de una enfermedad crónica llegan a multiplicarse por 6 respecto a los que no tienen ninguna o solo tienen una. Una muestra de ello es</a:t>
            </a:r>
          </a:p>
          <a:p>
            <a:r>
              <a:rPr lang="es-ES" dirty="0" smtClean="0"/>
              <a:t>que, en la actualidad, dos tercios del gasto sanitario de algunas organizaciones está motivado por los pacientes con cinco o más enfermedades crónicas multiplicando estos pacientes</a:t>
            </a:r>
          </a:p>
          <a:p>
            <a:r>
              <a:rPr lang="es-ES" dirty="0" smtClean="0"/>
              <a:t>por diecisiete el gasto sanitario y por veinticinco el gasto hospitalario 6,7. </a:t>
            </a:r>
          </a:p>
          <a:p>
            <a:r>
              <a:rPr lang="es-ES" dirty="0" smtClean="0"/>
              <a:t>Si este problema no se aborda adecuadamente, no solo consumirá la mayor parte de recursos de los sistemas sanitarios, sino que puede llegar a cuestionar la sostenibilidad de nuestro actual sistema de salud.</a:t>
            </a:r>
          </a:p>
          <a:p>
            <a:r>
              <a:rPr lang="es-ES" dirty="0" smtClean="0"/>
              <a:t>Definición corta: Grupo de personas con varias enfermedades crónicas o una en situación clínica avanzada que presenta necesidades asistenciales intensas y complejas</a:t>
            </a:r>
            <a:endParaRPr lang="es-ES" dirty="0"/>
          </a:p>
        </p:txBody>
      </p:sp>
      <p:sp>
        <p:nvSpPr>
          <p:cNvPr id="4" name="Marcador de número de diapositiva 3"/>
          <p:cNvSpPr>
            <a:spLocks noGrp="1"/>
          </p:cNvSpPr>
          <p:nvPr>
            <p:ph type="sldNum" sz="quarter" idx="10"/>
          </p:nvPr>
        </p:nvSpPr>
        <p:spPr/>
        <p:txBody>
          <a:bodyPr/>
          <a:lstStyle/>
          <a:p>
            <a:fld id="{C746A44C-281F-4C53-AF43-1EDECDBFC31F}" type="slidenum">
              <a:rPr lang="es-ES" smtClean="0"/>
              <a:t>8</a:t>
            </a:fld>
            <a:endParaRPr lang="es-ES"/>
          </a:p>
        </p:txBody>
      </p:sp>
    </p:spTree>
    <p:extLst>
      <p:ext uri="{BB962C8B-B14F-4D97-AF65-F5344CB8AC3E}">
        <p14:creationId xmlns:p14="http://schemas.microsoft.com/office/powerpoint/2010/main" val="212671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Atención Primaria / Centro Residencial: Constituyen el eje asistencial del PCC.  Responsabilidad compartida del paciente y de la coordinación de  actuaciones del resto de profesionales </a:t>
            </a:r>
            <a:endParaRPr lang="es-ES" dirty="0"/>
          </a:p>
        </p:txBody>
      </p:sp>
      <p:sp>
        <p:nvSpPr>
          <p:cNvPr id="4" name="Marcador de número de diapositiva 3"/>
          <p:cNvSpPr>
            <a:spLocks noGrp="1"/>
          </p:cNvSpPr>
          <p:nvPr>
            <p:ph type="sldNum" sz="quarter" idx="10"/>
          </p:nvPr>
        </p:nvSpPr>
        <p:spPr/>
        <p:txBody>
          <a:bodyPr/>
          <a:lstStyle/>
          <a:p>
            <a:fld id="{C746A44C-281F-4C53-AF43-1EDECDBFC31F}" type="slidenum">
              <a:rPr lang="es-ES" smtClean="0"/>
              <a:t>11</a:t>
            </a:fld>
            <a:endParaRPr lang="es-ES"/>
          </a:p>
        </p:txBody>
      </p:sp>
    </p:spTree>
    <p:extLst>
      <p:ext uri="{BB962C8B-B14F-4D97-AF65-F5344CB8AC3E}">
        <p14:creationId xmlns:p14="http://schemas.microsoft.com/office/powerpoint/2010/main" val="4069230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Definición</a:t>
            </a:r>
            <a:r>
              <a:rPr lang="es-ES" baseline="0" dirty="0" smtClean="0"/>
              <a:t> operativa</a:t>
            </a:r>
            <a:endParaRPr lang="es-ES" dirty="0"/>
          </a:p>
        </p:txBody>
      </p:sp>
      <p:sp>
        <p:nvSpPr>
          <p:cNvPr id="4" name="Marcador de número de diapositiva 3"/>
          <p:cNvSpPr>
            <a:spLocks noGrp="1"/>
          </p:cNvSpPr>
          <p:nvPr>
            <p:ph type="sldNum" sz="quarter" idx="10"/>
          </p:nvPr>
        </p:nvSpPr>
        <p:spPr/>
        <p:txBody>
          <a:bodyPr/>
          <a:lstStyle/>
          <a:p>
            <a:fld id="{C746A44C-281F-4C53-AF43-1EDECDBFC31F}" type="slidenum">
              <a:rPr lang="es-ES" smtClean="0"/>
              <a:t>14</a:t>
            </a:fld>
            <a:endParaRPr lang="es-ES"/>
          </a:p>
        </p:txBody>
      </p:sp>
    </p:spTree>
    <p:extLst>
      <p:ext uri="{BB962C8B-B14F-4D97-AF65-F5344CB8AC3E}">
        <p14:creationId xmlns:p14="http://schemas.microsoft.com/office/powerpoint/2010/main" val="322585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Em</a:t>
            </a:r>
            <a:r>
              <a:rPr lang="es-ES" dirty="0" smtClean="0"/>
              <a:t> modelo cuando comience a rodar</a:t>
            </a:r>
            <a:r>
              <a:rPr lang="es-ES" baseline="0" dirty="0" smtClean="0"/>
              <a:t> debe ser </a:t>
            </a:r>
            <a:r>
              <a:rPr lang="es-ES" baseline="0" dirty="0" err="1" smtClean="0"/>
              <a:t>dinamico</a:t>
            </a:r>
            <a:r>
              <a:rPr lang="es-ES" baseline="0" dirty="0" smtClean="0"/>
              <a:t> y exportable a otros problemas de salud</a:t>
            </a:r>
            <a:endParaRPr lang="es-ES" dirty="0"/>
          </a:p>
        </p:txBody>
      </p:sp>
      <p:sp>
        <p:nvSpPr>
          <p:cNvPr id="4" name="Marcador de número de diapositiva 3"/>
          <p:cNvSpPr>
            <a:spLocks noGrp="1"/>
          </p:cNvSpPr>
          <p:nvPr>
            <p:ph type="sldNum" sz="quarter" idx="10"/>
          </p:nvPr>
        </p:nvSpPr>
        <p:spPr/>
        <p:txBody>
          <a:bodyPr/>
          <a:lstStyle/>
          <a:p>
            <a:fld id="{C746A44C-281F-4C53-AF43-1EDECDBFC31F}" type="slidenum">
              <a:rPr lang="es-ES" smtClean="0"/>
              <a:t>16</a:t>
            </a:fld>
            <a:endParaRPr lang="es-ES"/>
          </a:p>
        </p:txBody>
      </p:sp>
    </p:spTree>
    <p:extLst>
      <p:ext uri="{BB962C8B-B14F-4D97-AF65-F5344CB8AC3E}">
        <p14:creationId xmlns:p14="http://schemas.microsoft.com/office/powerpoint/2010/main" val="340435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87FD4C08-BB7A-4020-A9E7-46522481FC83}" type="datetimeFigureOut">
              <a:rPr lang="es-ES" smtClean="0"/>
              <a:t>10/05/2017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06A90FD-4C7B-4E18-99C6-7FEF23524FC0}" type="slidenum">
              <a:rPr lang="es-ES" smtClean="0"/>
              <a:t>‹Nº›</a:t>
            </a:fld>
            <a:endParaRPr lang="es-ES"/>
          </a:p>
        </p:txBody>
      </p:sp>
    </p:spTree>
    <p:extLst>
      <p:ext uri="{BB962C8B-B14F-4D97-AF65-F5344CB8AC3E}">
        <p14:creationId xmlns:p14="http://schemas.microsoft.com/office/powerpoint/2010/main" val="251178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7FD4C08-BB7A-4020-A9E7-46522481FC83}" type="datetimeFigureOut">
              <a:rPr lang="es-ES" smtClean="0"/>
              <a:t>10/05/2017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06A90FD-4C7B-4E18-99C6-7FEF23524FC0}" type="slidenum">
              <a:rPr lang="es-ES" smtClean="0"/>
              <a:t>‹Nº›</a:t>
            </a:fld>
            <a:endParaRPr lang="es-ES"/>
          </a:p>
        </p:txBody>
      </p:sp>
    </p:spTree>
    <p:extLst>
      <p:ext uri="{BB962C8B-B14F-4D97-AF65-F5344CB8AC3E}">
        <p14:creationId xmlns:p14="http://schemas.microsoft.com/office/powerpoint/2010/main" val="75389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7FD4C08-BB7A-4020-A9E7-46522481FC83}" type="datetimeFigureOut">
              <a:rPr lang="es-ES" smtClean="0"/>
              <a:t>10/05/2017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06A90FD-4C7B-4E18-99C6-7FEF23524FC0}" type="slidenum">
              <a:rPr lang="es-ES" smtClean="0"/>
              <a:t>‹Nº›</a:t>
            </a:fld>
            <a:endParaRPr lang="es-ES"/>
          </a:p>
        </p:txBody>
      </p:sp>
    </p:spTree>
    <p:extLst>
      <p:ext uri="{BB962C8B-B14F-4D97-AF65-F5344CB8AC3E}">
        <p14:creationId xmlns:p14="http://schemas.microsoft.com/office/powerpoint/2010/main" val="586012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14401" y="1346947"/>
            <a:ext cx="103632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14401" y="4282764"/>
            <a:ext cx="103632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4401" y="1484779"/>
            <a:ext cx="103632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9646374" y="4107023"/>
            <a:ext cx="12192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1012444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1800" b="0">
                <a:solidFill>
                  <a:schemeClr val="tx1"/>
                </a:solidFill>
              </a:defRPr>
            </a:lvl1pPr>
            <a:lvl2pPr marL="457203" indent="0" algn="ctr">
              <a:buNone/>
              <a:defRPr sz="1800"/>
            </a:lvl2pPr>
            <a:lvl3pPr marL="914406" indent="0" algn="ctr">
              <a:buNone/>
              <a:defRPr sz="1800"/>
            </a:lvl3pPr>
            <a:lvl4pPr marL="1371609" indent="0" algn="ctr">
              <a:buNone/>
              <a:defRPr sz="1800"/>
            </a:lvl4pPr>
            <a:lvl5pPr marL="1828812" indent="0" algn="ctr">
              <a:buNone/>
              <a:defRPr sz="1800"/>
            </a:lvl5pPr>
            <a:lvl6pPr marL="2286015" indent="0" algn="ctr">
              <a:buNone/>
              <a:defRPr sz="1800"/>
            </a:lvl6pPr>
            <a:lvl7pPr marL="2743218" indent="0" algn="ctr">
              <a:buNone/>
              <a:defRPr sz="1800"/>
            </a:lvl7pPr>
            <a:lvl8pPr marL="3200421" indent="0" algn="ctr">
              <a:buNone/>
              <a:defRPr sz="1800"/>
            </a:lvl8pPr>
            <a:lvl9pPr marL="3657624"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BFB7836-B4A4-431E-A5B8-E1F9CA789D56}" type="datetimeFigureOut">
              <a:rPr lang="es-ES" smtClean="0">
                <a:solidFill>
                  <a:srgbClr val="D34817">
                    <a:lumMod val="50000"/>
                  </a:srgbClr>
                </a:solidFill>
              </a:rPr>
              <a:pPr/>
              <a:t>10/05/2017</a:t>
            </a:fld>
            <a:endParaRPr lang="es-ES">
              <a:solidFill>
                <a:srgbClr val="D34817">
                  <a:lumMod val="50000"/>
                </a:srgbClr>
              </a:solidFill>
            </a:endParaRPr>
          </a:p>
        </p:txBody>
      </p:sp>
      <p:sp>
        <p:nvSpPr>
          <p:cNvPr id="5" name="Footer Placeholder 4"/>
          <p:cNvSpPr>
            <a:spLocks noGrp="1"/>
          </p:cNvSpPr>
          <p:nvPr>
            <p:ph type="ftr" sz="quarter" idx="11"/>
          </p:nvPr>
        </p:nvSpPr>
        <p:spPr>
          <a:xfrm>
            <a:off x="1083740" y="6272786"/>
            <a:ext cx="6327648" cy="365125"/>
          </a:xfrm>
        </p:spPr>
        <p:txBody>
          <a:bodyPr/>
          <a:lstStyle/>
          <a:p>
            <a:endParaRPr lang="es-ES">
              <a:solidFill>
                <a:srgbClr val="D34817">
                  <a:lumMod val="50000"/>
                </a:srgbClr>
              </a:solidFill>
            </a:endParaRPr>
          </a:p>
        </p:txBody>
      </p:sp>
      <p:sp>
        <p:nvSpPr>
          <p:cNvPr id="6" name="Slide Number Placeholder 5"/>
          <p:cNvSpPr>
            <a:spLocks noGrp="1"/>
          </p:cNvSpPr>
          <p:nvPr>
            <p:ph type="sldNum" sz="quarter" idx="12"/>
          </p:nvPr>
        </p:nvSpPr>
        <p:spPr>
          <a:xfrm>
            <a:off x="9659040" y="4227195"/>
            <a:ext cx="1193868" cy="640080"/>
          </a:xfrm>
        </p:spPr>
        <p:txBody>
          <a:bodyPr/>
          <a:lstStyle>
            <a:lvl1pPr>
              <a:defRPr sz="2800" b="1"/>
            </a:lvl1pPr>
          </a:lstStyle>
          <a:p>
            <a:fld id="{F285B43E-5B2B-462E-934D-F0593543DA3F}" type="slidenum">
              <a:rPr lang="es-ES" smtClean="0"/>
              <a:pPr/>
              <a:t>‹Nº›</a:t>
            </a:fld>
            <a:endParaRPr lang="es-ES"/>
          </a:p>
        </p:txBody>
      </p:sp>
    </p:spTree>
    <p:extLst>
      <p:ext uri="{BB962C8B-B14F-4D97-AF65-F5344CB8AC3E}">
        <p14:creationId xmlns:p14="http://schemas.microsoft.com/office/powerpoint/2010/main" val="2186385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BFB7836-B4A4-431E-A5B8-E1F9CA789D56}" type="datetimeFigureOut">
              <a:rPr lang="es-ES" smtClean="0">
                <a:solidFill>
                  <a:srgbClr val="D34817">
                    <a:lumMod val="50000"/>
                  </a:srgbClr>
                </a:solidFill>
              </a:rPr>
              <a:pPr/>
              <a:t>10/05/2017</a:t>
            </a:fld>
            <a:endParaRPr lang="es-ES">
              <a:solidFill>
                <a:srgbClr val="D34817">
                  <a:lumMod val="50000"/>
                </a:srgbClr>
              </a:solidFill>
            </a:endParaRPr>
          </a:p>
        </p:txBody>
      </p:sp>
      <p:sp>
        <p:nvSpPr>
          <p:cNvPr id="8" name="Footer Placeholder 7"/>
          <p:cNvSpPr>
            <a:spLocks noGrp="1"/>
          </p:cNvSpPr>
          <p:nvPr>
            <p:ph type="ftr" sz="quarter" idx="11"/>
          </p:nvPr>
        </p:nvSpPr>
        <p:spPr/>
        <p:txBody>
          <a:bodyPr/>
          <a:lstStyle/>
          <a:p>
            <a:endParaRPr lang="es-ES">
              <a:solidFill>
                <a:srgbClr val="D34817">
                  <a:lumMod val="50000"/>
                </a:srgbClr>
              </a:solidFill>
            </a:endParaRPr>
          </a:p>
        </p:txBody>
      </p:sp>
      <p:sp>
        <p:nvSpPr>
          <p:cNvPr id="9" name="Slide Number Placeholder 8"/>
          <p:cNvSpPr>
            <a:spLocks noGrp="1"/>
          </p:cNvSpPr>
          <p:nvPr>
            <p:ph type="sldNum" sz="quarter" idx="12"/>
          </p:nvPr>
        </p:nvSpPr>
        <p:spPr/>
        <p:txBody>
          <a:bodyPr/>
          <a:lstStyle/>
          <a:p>
            <a:fld id="{F285B43E-5B2B-462E-934D-F0593543DA3F}" type="slidenum">
              <a:rPr lang="es-ES" smtClean="0"/>
              <a:pPr/>
              <a:t>‹Nº›</a:t>
            </a:fld>
            <a:endParaRPr lang="es-ES"/>
          </a:p>
        </p:txBody>
      </p:sp>
    </p:spTree>
    <p:extLst>
      <p:ext uri="{BB962C8B-B14F-4D97-AF65-F5344CB8AC3E}">
        <p14:creationId xmlns:p14="http://schemas.microsoft.com/office/powerpoint/2010/main" val="2087736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1"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9" y="1225296"/>
            <a:ext cx="9281160" cy="3520440"/>
          </a:xfrm>
        </p:spPr>
        <p:txBody>
          <a:bodyPr anchor="ctr">
            <a:normAutofit/>
          </a:bodyPr>
          <a:lstStyle>
            <a:lvl1pPr>
              <a:lnSpc>
                <a:spcPct val="80000"/>
              </a:lnSpc>
              <a:defRPr sz="64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1800" b="0">
                <a:solidFill>
                  <a:schemeClr val="accent1">
                    <a:lumMod val="50000"/>
                  </a:schemeClr>
                </a:solidFill>
              </a:defRPr>
            </a:lvl1pPr>
            <a:lvl2pPr marL="457203" indent="0">
              <a:buNone/>
              <a:defRPr sz="1800">
                <a:solidFill>
                  <a:schemeClr val="tx1">
                    <a:tint val="75000"/>
                  </a:schemeClr>
                </a:solidFill>
              </a:defRPr>
            </a:lvl2pPr>
            <a:lvl3pPr marL="914406" indent="0">
              <a:buNone/>
              <a:defRPr sz="1600">
                <a:solidFill>
                  <a:schemeClr val="tx1">
                    <a:tint val="75000"/>
                  </a:schemeClr>
                </a:solidFill>
              </a:defRPr>
            </a:lvl3pPr>
            <a:lvl4pPr marL="1371609" indent="0">
              <a:buNone/>
              <a:defRPr sz="1400">
                <a:solidFill>
                  <a:schemeClr val="tx1">
                    <a:tint val="75000"/>
                  </a:schemeClr>
                </a:solidFill>
              </a:defRPr>
            </a:lvl4pPr>
            <a:lvl5pPr marL="1828812" indent="0">
              <a:buNone/>
              <a:defRPr sz="1400">
                <a:solidFill>
                  <a:schemeClr val="tx1">
                    <a:tint val="75000"/>
                  </a:schemeClr>
                </a:solidFill>
              </a:defRPr>
            </a:lvl5pPr>
            <a:lvl6pPr marL="2286015" indent="0">
              <a:buNone/>
              <a:defRPr sz="1400">
                <a:solidFill>
                  <a:schemeClr val="tx1">
                    <a:tint val="75000"/>
                  </a:schemeClr>
                </a:solidFill>
              </a:defRPr>
            </a:lvl6pPr>
            <a:lvl7pPr marL="2743218" indent="0">
              <a:buNone/>
              <a:defRPr sz="1400">
                <a:solidFill>
                  <a:schemeClr val="tx1">
                    <a:tint val="75000"/>
                  </a:schemeClr>
                </a:solidFill>
              </a:defRPr>
            </a:lvl7pPr>
            <a:lvl8pPr marL="3200421" indent="0">
              <a:buNone/>
              <a:defRPr sz="1400">
                <a:solidFill>
                  <a:schemeClr val="tx1">
                    <a:tint val="75000"/>
                  </a:schemeClr>
                </a:solidFill>
              </a:defRPr>
            </a:lvl8pPr>
            <a:lvl9pPr marL="3657624"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9" y="6272786"/>
            <a:ext cx="2644309" cy="365125"/>
          </a:xfrm>
        </p:spPr>
        <p:txBody>
          <a:bodyPr/>
          <a:lstStyle>
            <a:lvl1pPr>
              <a:defRPr>
                <a:solidFill>
                  <a:schemeClr val="accent1">
                    <a:lumMod val="50000"/>
                  </a:schemeClr>
                </a:solidFill>
              </a:defRPr>
            </a:lvl1pPr>
          </a:lstStyle>
          <a:p>
            <a:fld id="{3BFB7836-B4A4-431E-A5B8-E1F9CA789D56}" type="datetimeFigureOut">
              <a:rPr lang="es-ES" smtClean="0">
                <a:solidFill>
                  <a:srgbClr val="D34817">
                    <a:lumMod val="50000"/>
                  </a:srgbClr>
                </a:solidFill>
              </a:rPr>
              <a:pPr/>
              <a:t>10/05/2017</a:t>
            </a:fld>
            <a:endParaRPr lang="es-ES">
              <a:solidFill>
                <a:srgbClr val="D34817">
                  <a:lumMod val="50000"/>
                </a:srgbClr>
              </a:solidFill>
            </a:endParaRPr>
          </a:p>
        </p:txBody>
      </p:sp>
      <p:sp>
        <p:nvSpPr>
          <p:cNvPr id="5" name="Footer Placeholder 4"/>
          <p:cNvSpPr>
            <a:spLocks noGrp="1"/>
          </p:cNvSpPr>
          <p:nvPr>
            <p:ph type="ftr" sz="quarter" idx="11"/>
          </p:nvPr>
        </p:nvSpPr>
        <p:spPr>
          <a:xfrm>
            <a:off x="2181466" y="6272785"/>
            <a:ext cx="6327648" cy="365125"/>
          </a:xfrm>
        </p:spPr>
        <p:txBody>
          <a:bodyPr/>
          <a:lstStyle>
            <a:lvl1pPr>
              <a:defRPr>
                <a:solidFill>
                  <a:schemeClr val="accent1">
                    <a:lumMod val="50000"/>
                  </a:schemeClr>
                </a:solidFill>
              </a:defRPr>
            </a:lvl1pPr>
          </a:lstStyle>
          <a:p>
            <a:endParaRPr lang="es-ES">
              <a:solidFill>
                <a:srgbClr val="D34817">
                  <a:lumMod val="50000"/>
                </a:srgbClr>
              </a:solidFill>
            </a:endParaRPr>
          </a:p>
        </p:txBody>
      </p:sp>
      <p:grpSp>
        <p:nvGrpSpPr>
          <p:cNvPr id="8" name="Group 7"/>
          <p:cNvGrpSpPr>
            <a:grpSpLocks noChangeAspect="1"/>
          </p:cNvGrpSpPr>
          <p:nvPr/>
        </p:nvGrpSpPr>
        <p:grpSpPr>
          <a:xfrm>
            <a:off x="845150" y="2430624"/>
            <a:ext cx="12192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60600" y="2508607"/>
            <a:ext cx="1188298" cy="720332"/>
          </a:xfrm>
        </p:spPr>
        <p:txBody>
          <a:bodyPr/>
          <a:lstStyle>
            <a:lvl1pPr>
              <a:defRPr sz="2800"/>
            </a:lvl1pPr>
          </a:lstStyle>
          <a:p>
            <a:fld id="{F285B43E-5B2B-462E-934D-F0593543DA3F}" type="slidenum">
              <a:rPr lang="es-ES" smtClean="0"/>
              <a:pPr/>
              <a:t>‹Nº›</a:t>
            </a:fld>
            <a:endParaRPr lang="es-ES"/>
          </a:p>
        </p:txBody>
      </p:sp>
    </p:spTree>
    <p:extLst>
      <p:ext uri="{BB962C8B-B14F-4D97-AF65-F5344CB8AC3E}">
        <p14:creationId xmlns:p14="http://schemas.microsoft.com/office/powerpoint/2010/main" val="2393412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14400" y="2194560"/>
            <a:ext cx="48768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89624" y="2194560"/>
            <a:ext cx="48768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FB7836-B4A4-431E-A5B8-E1F9CA789D56}" type="datetimeFigureOut">
              <a:rPr lang="es-ES" smtClean="0">
                <a:solidFill>
                  <a:srgbClr val="D34817">
                    <a:lumMod val="50000"/>
                  </a:srgbClr>
                </a:solidFill>
              </a:rPr>
              <a:pPr/>
              <a:t>10/05/2017</a:t>
            </a:fld>
            <a:endParaRPr lang="es-ES">
              <a:solidFill>
                <a:srgbClr val="D34817">
                  <a:lumMod val="50000"/>
                </a:srgbClr>
              </a:solidFill>
            </a:endParaRPr>
          </a:p>
        </p:txBody>
      </p:sp>
      <p:sp>
        <p:nvSpPr>
          <p:cNvPr id="6" name="Footer Placeholder 5"/>
          <p:cNvSpPr>
            <a:spLocks noGrp="1"/>
          </p:cNvSpPr>
          <p:nvPr>
            <p:ph type="ftr" sz="quarter" idx="11"/>
          </p:nvPr>
        </p:nvSpPr>
        <p:spPr/>
        <p:txBody>
          <a:bodyPr/>
          <a:lstStyle/>
          <a:p>
            <a:endParaRPr lang="es-ES">
              <a:solidFill>
                <a:srgbClr val="D34817">
                  <a:lumMod val="50000"/>
                </a:srgbClr>
              </a:solidFill>
            </a:endParaRPr>
          </a:p>
        </p:txBody>
      </p:sp>
      <p:sp>
        <p:nvSpPr>
          <p:cNvPr id="7" name="Slide Number Placeholder 6"/>
          <p:cNvSpPr>
            <a:spLocks noGrp="1"/>
          </p:cNvSpPr>
          <p:nvPr>
            <p:ph type="sldNum" sz="quarter" idx="12"/>
          </p:nvPr>
        </p:nvSpPr>
        <p:spPr/>
        <p:txBody>
          <a:bodyPr/>
          <a:lstStyle/>
          <a:p>
            <a:fld id="{F285B43E-5B2B-462E-934D-F0593543DA3F}" type="slidenum">
              <a:rPr lang="es-ES" smtClean="0"/>
              <a:pPr/>
              <a:t>‹Nº›</a:t>
            </a:fld>
            <a:endParaRPr lang="es-ES"/>
          </a:p>
        </p:txBody>
      </p:sp>
    </p:spTree>
    <p:extLst>
      <p:ext uri="{BB962C8B-B14F-4D97-AF65-F5344CB8AC3E}">
        <p14:creationId xmlns:p14="http://schemas.microsoft.com/office/powerpoint/2010/main" val="175499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048256"/>
            <a:ext cx="4876800" cy="640080"/>
          </a:xfrm>
        </p:spPr>
        <p:txBody>
          <a:bodyPr anchor="ctr">
            <a:normAutofit/>
          </a:bodyPr>
          <a:lstStyle>
            <a:lvl1pPr marL="0" indent="0">
              <a:buNone/>
              <a:defRPr sz="2000" b="1">
                <a:solidFill>
                  <a:schemeClr val="accent1">
                    <a:lumMod val="75000"/>
                  </a:schemeClr>
                </a:solidFill>
              </a:defRPr>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14400" y="2743200"/>
            <a:ext cx="48768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27725" y="2048256"/>
            <a:ext cx="4876800" cy="640080"/>
          </a:xfrm>
        </p:spPr>
        <p:txBody>
          <a:bodyPr anchor="ctr">
            <a:normAutofit/>
          </a:bodyPr>
          <a:lstStyle>
            <a:lvl1pPr marL="0" indent="0">
              <a:buNone/>
              <a:defRPr sz="2000" b="1">
                <a:solidFill>
                  <a:schemeClr val="accent1">
                    <a:lumMod val="75000"/>
                  </a:schemeClr>
                </a:solidFill>
              </a:defRPr>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427725" y="2743200"/>
            <a:ext cx="48768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BFB7836-B4A4-431E-A5B8-E1F9CA789D56}" type="datetimeFigureOut">
              <a:rPr lang="es-ES" smtClean="0">
                <a:solidFill>
                  <a:srgbClr val="D34817">
                    <a:lumMod val="50000"/>
                  </a:srgbClr>
                </a:solidFill>
              </a:rPr>
              <a:pPr/>
              <a:t>10/05/2017</a:t>
            </a:fld>
            <a:endParaRPr lang="es-ES">
              <a:solidFill>
                <a:srgbClr val="D34817">
                  <a:lumMod val="50000"/>
                </a:srgbClr>
              </a:solidFill>
            </a:endParaRPr>
          </a:p>
        </p:txBody>
      </p:sp>
      <p:sp>
        <p:nvSpPr>
          <p:cNvPr id="8" name="Footer Placeholder 7"/>
          <p:cNvSpPr>
            <a:spLocks noGrp="1"/>
          </p:cNvSpPr>
          <p:nvPr>
            <p:ph type="ftr" sz="quarter" idx="11"/>
          </p:nvPr>
        </p:nvSpPr>
        <p:spPr/>
        <p:txBody>
          <a:bodyPr/>
          <a:lstStyle/>
          <a:p>
            <a:endParaRPr lang="es-ES">
              <a:solidFill>
                <a:srgbClr val="D34817">
                  <a:lumMod val="50000"/>
                </a:srgbClr>
              </a:solidFill>
            </a:endParaRPr>
          </a:p>
        </p:txBody>
      </p:sp>
      <p:sp>
        <p:nvSpPr>
          <p:cNvPr id="9" name="Slide Number Placeholder 8"/>
          <p:cNvSpPr>
            <a:spLocks noGrp="1"/>
          </p:cNvSpPr>
          <p:nvPr>
            <p:ph type="sldNum" sz="quarter" idx="12"/>
          </p:nvPr>
        </p:nvSpPr>
        <p:spPr/>
        <p:txBody>
          <a:bodyPr/>
          <a:lstStyle/>
          <a:p>
            <a:fld id="{F285B43E-5B2B-462E-934D-F0593543DA3F}" type="slidenum">
              <a:rPr lang="es-ES" smtClean="0"/>
              <a:pPr/>
              <a:t>‹Nº›</a:t>
            </a:fld>
            <a:endParaRPr lang="es-ES"/>
          </a:p>
        </p:txBody>
      </p:sp>
    </p:spTree>
    <p:extLst>
      <p:ext uri="{BB962C8B-B14F-4D97-AF65-F5344CB8AC3E}">
        <p14:creationId xmlns:p14="http://schemas.microsoft.com/office/powerpoint/2010/main" val="3786606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BFB7836-B4A4-431E-A5B8-E1F9CA789D56}" type="datetimeFigureOut">
              <a:rPr lang="es-ES" smtClean="0">
                <a:solidFill>
                  <a:srgbClr val="D34817">
                    <a:lumMod val="50000"/>
                  </a:srgbClr>
                </a:solidFill>
              </a:rPr>
              <a:pPr/>
              <a:t>10/05/2017</a:t>
            </a:fld>
            <a:endParaRPr lang="es-ES">
              <a:solidFill>
                <a:srgbClr val="D34817">
                  <a:lumMod val="50000"/>
                </a:srgbClr>
              </a:solidFill>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s-ES">
              <a:solidFill>
                <a:srgbClr val="D34817">
                  <a:lumMod val="50000"/>
                </a:srgbClr>
              </a:solidFill>
            </a:endParaRPr>
          </a:p>
        </p:txBody>
      </p:sp>
      <p:sp>
        <p:nvSpPr>
          <p:cNvPr id="5" name="Slide Number Placeholder 4"/>
          <p:cNvSpPr>
            <a:spLocks noGrp="1"/>
          </p:cNvSpPr>
          <p:nvPr>
            <p:ph type="sldNum" sz="quarter" idx="12"/>
          </p:nvPr>
        </p:nvSpPr>
        <p:spPr/>
        <p:txBody>
          <a:bodyPr/>
          <a:lstStyle/>
          <a:p>
            <a:fld id="{F285B43E-5B2B-462E-934D-F0593543DA3F}" type="slidenum">
              <a:rPr lang="es-ES" smtClean="0"/>
              <a:pPr/>
              <a:t>‹Nº›</a:t>
            </a:fld>
            <a:endParaRPr lang="es-ES"/>
          </a:p>
        </p:txBody>
      </p:sp>
    </p:spTree>
    <p:extLst>
      <p:ext uri="{BB962C8B-B14F-4D97-AF65-F5344CB8AC3E}">
        <p14:creationId xmlns:p14="http://schemas.microsoft.com/office/powerpoint/2010/main" val="554204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B7836-B4A4-431E-A5B8-E1F9CA789D56}" type="datetimeFigureOut">
              <a:rPr lang="es-ES" smtClean="0">
                <a:solidFill>
                  <a:srgbClr val="D34817">
                    <a:lumMod val="50000"/>
                  </a:srgbClr>
                </a:solidFill>
              </a:rPr>
              <a:pPr/>
              <a:t>10/05/2017</a:t>
            </a:fld>
            <a:endParaRPr lang="es-ES">
              <a:solidFill>
                <a:srgbClr val="D34817">
                  <a:lumMod val="50000"/>
                </a:srgbClr>
              </a:solidFill>
            </a:endParaRPr>
          </a:p>
        </p:txBody>
      </p:sp>
      <p:sp>
        <p:nvSpPr>
          <p:cNvPr id="3" name="Footer Placeholder 2"/>
          <p:cNvSpPr>
            <a:spLocks noGrp="1"/>
          </p:cNvSpPr>
          <p:nvPr>
            <p:ph type="ftr" sz="quarter" idx="11"/>
          </p:nvPr>
        </p:nvSpPr>
        <p:spPr/>
        <p:txBody>
          <a:bodyPr/>
          <a:lstStyle/>
          <a:p>
            <a:endParaRPr lang="es-ES">
              <a:solidFill>
                <a:srgbClr val="D34817">
                  <a:lumMod val="50000"/>
                </a:srgbClr>
              </a:solidFill>
            </a:endParaRPr>
          </a:p>
        </p:txBody>
      </p:sp>
      <p:sp>
        <p:nvSpPr>
          <p:cNvPr id="4" name="Slide Number Placeholder 3"/>
          <p:cNvSpPr>
            <a:spLocks noGrp="1"/>
          </p:cNvSpPr>
          <p:nvPr>
            <p:ph type="sldNum" sz="quarter" idx="12"/>
          </p:nvPr>
        </p:nvSpPr>
        <p:spPr/>
        <p:txBody>
          <a:bodyPr/>
          <a:lstStyle/>
          <a:p>
            <a:fld id="{F285B43E-5B2B-462E-934D-F0593543DA3F}" type="slidenum">
              <a:rPr lang="es-ES" smtClean="0"/>
              <a:pPr/>
              <a:t>‹Nº›</a:t>
            </a:fld>
            <a:endParaRPr lang="es-ES"/>
          </a:p>
        </p:txBody>
      </p:sp>
    </p:spTree>
    <p:extLst>
      <p:ext uri="{BB962C8B-B14F-4D97-AF65-F5344CB8AC3E}">
        <p14:creationId xmlns:p14="http://schemas.microsoft.com/office/powerpoint/2010/main" val="1587809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2"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1" y="685800"/>
            <a:ext cx="3200400" cy="1737360"/>
          </a:xfrm>
        </p:spPr>
        <p:txBody>
          <a:bodyPr anchor="b">
            <a:normAutofit/>
          </a:bodyPr>
          <a:lstStyle>
            <a:lvl1pPr>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1" y="2423160"/>
            <a:ext cx="32004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es-ES" smtClean="0"/>
              <a:t>Haga clic para modificar el estilo de texto del patrón</a:t>
            </a:r>
          </a:p>
        </p:txBody>
      </p:sp>
      <p:grpSp>
        <p:nvGrpSpPr>
          <p:cNvPr id="12" name="Group 11"/>
          <p:cNvGrpSpPr/>
          <p:nvPr/>
        </p:nvGrpSpPr>
        <p:grpSpPr>
          <a:xfrm>
            <a:off x="11363552" y="6255259"/>
            <a:ext cx="524256"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3BFB7836-B4A4-431E-A5B8-E1F9CA789D56}" type="datetimeFigureOut">
              <a:rPr lang="es-ES" smtClean="0">
                <a:solidFill>
                  <a:srgbClr val="D34817">
                    <a:lumMod val="50000"/>
                  </a:srgbClr>
                </a:solidFill>
              </a:rPr>
              <a:pPr/>
              <a:t>10/05/2017</a:t>
            </a:fld>
            <a:endParaRPr lang="es-ES">
              <a:solidFill>
                <a:srgbClr val="D34817">
                  <a:lumMod val="50000"/>
                </a:srgbClr>
              </a:solidFill>
            </a:endParaRPr>
          </a:p>
        </p:txBody>
      </p:sp>
      <p:sp>
        <p:nvSpPr>
          <p:cNvPr id="10" name="Footer Placeholder 9"/>
          <p:cNvSpPr>
            <a:spLocks noGrp="1"/>
          </p:cNvSpPr>
          <p:nvPr>
            <p:ph type="ftr" sz="quarter" idx="11"/>
          </p:nvPr>
        </p:nvSpPr>
        <p:spPr/>
        <p:txBody>
          <a:bodyPr/>
          <a:lstStyle/>
          <a:p>
            <a:endParaRPr lang="es-ES">
              <a:solidFill>
                <a:srgbClr val="D34817">
                  <a:lumMod val="50000"/>
                </a:srgbClr>
              </a:solidFill>
            </a:endParaRPr>
          </a:p>
        </p:txBody>
      </p:sp>
      <p:sp>
        <p:nvSpPr>
          <p:cNvPr id="11" name="Slide Number Placeholder 10"/>
          <p:cNvSpPr>
            <a:spLocks noGrp="1"/>
          </p:cNvSpPr>
          <p:nvPr>
            <p:ph type="sldNum" sz="quarter" idx="12"/>
          </p:nvPr>
        </p:nvSpPr>
        <p:spPr/>
        <p:txBody>
          <a:bodyPr/>
          <a:lstStyle/>
          <a:p>
            <a:fld id="{F285B43E-5B2B-462E-934D-F0593543DA3F}" type="slidenum">
              <a:rPr lang="es-ES" smtClean="0"/>
              <a:pPr/>
              <a:t>‹Nº›</a:t>
            </a:fld>
            <a:endParaRPr lang="es-ES"/>
          </a:p>
        </p:txBody>
      </p:sp>
    </p:spTree>
    <p:extLst>
      <p:ext uri="{BB962C8B-B14F-4D97-AF65-F5344CB8AC3E}">
        <p14:creationId xmlns:p14="http://schemas.microsoft.com/office/powerpoint/2010/main" val="18307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7FD4C08-BB7A-4020-A9E7-46522481FC83}" type="datetimeFigureOut">
              <a:rPr lang="es-ES" smtClean="0"/>
              <a:t>10/05/2017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06A90FD-4C7B-4E18-99C6-7FEF23524FC0}" type="slidenum">
              <a:rPr lang="es-ES" smtClean="0"/>
              <a:t>‹Nº›</a:t>
            </a:fld>
            <a:endParaRPr lang="es-ES"/>
          </a:p>
        </p:txBody>
      </p:sp>
    </p:spTree>
    <p:extLst>
      <p:ext uri="{BB962C8B-B14F-4D97-AF65-F5344CB8AC3E}">
        <p14:creationId xmlns:p14="http://schemas.microsoft.com/office/powerpoint/2010/main" val="1041791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2"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1" y="685800"/>
            <a:ext cx="3200400" cy="1737360"/>
          </a:xfrm>
        </p:spPr>
        <p:txBody>
          <a:bodyPr anchor="b">
            <a:normAutofit/>
          </a:bodyPr>
          <a:lstStyle>
            <a:lvl1pPr>
              <a:defRPr sz="28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 y="0"/>
            <a:ext cx="8303740" cy="6858000"/>
          </a:xfrm>
          <a:solidFill>
            <a:schemeClr val="tx2">
              <a:lumMod val="20000"/>
              <a:lumOff val="80000"/>
            </a:schemeClr>
          </a:solidFill>
        </p:spPr>
        <p:txBody>
          <a:bodyPr anchor="t"/>
          <a:lstStyle>
            <a:lvl1pPr marL="0" indent="0">
              <a:buNone/>
              <a:defRPr sz="3200"/>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8" indent="0">
              <a:buNone/>
              <a:defRPr sz="2000"/>
            </a:lvl7pPr>
            <a:lvl8pPr marL="3200421" indent="0">
              <a:buNone/>
              <a:defRPr sz="2000"/>
            </a:lvl8pPr>
            <a:lvl9pPr marL="3657624"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1" y="2423160"/>
            <a:ext cx="32004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es-ES" smtClean="0"/>
              <a:t>Haga clic para modificar el estilo de texto del patrón</a:t>
            </a:r>
          </a:p>
        </p:txBody>
      </p:sp>
      <p:grpSp>
        <p:nvGrpSpPr>
          <p:cNvPr id="12" name="Group 11"/>
          <p:cNvGrpSpPr/>
          <p:nvPr/>
        </p:nvGrpSpPr>
        <p:grpSpPr>
          <a:xfrm>
            <a:off x="11363552" y="6255259"/>
            <a:ext cx="524256"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BFB7836-B4A4-431E-A5B8-E1F9CA789D56}" type="datetimeFigureOut">
              <a:rPr lang="es-ES" smtClean="0">
                <a:solidFill>
                  <a:srgbClr val="D34817">
                    <a:lumMod val="50000"/>
                  </a:srgbClr>
                </a:solidFill>
              </a:rPr>
              <a:pPr/>
              <a:t>10/05/2017</a:t>
            </a:fld>
            <a:endParaRPr lang="es-ES">
              <a:solidFill>
                <a:srgbClr val="D34817">
                  <a:lumMod val="50000"/>
                </a:srgbClr>
              </a:solidFill>
            </a:endParaRPr>
          </a:p>
        </p:txBody>
      </p:sp>
      <p:sp>
        <p:nvSpPr>
          <p:cNvPr id="10" name="Slide Number Placeholder 9"/>
          <p:cNvSpPr>
            <a:spLocks noGrp="1"/>
          </p:cNvSpPr>
          <p:nvPr>
            <p:ph type="sldNum" sz="quarter" idx="12"/>
          </p:nvPr>
        </p:nvSpPr>
        <p:spPr/>
        <p:txBody>
          <a:bodyPr/>
          <a:lstStyle/>
          <a:p>
            <a:fld id="{F285B43E-5B2B-462E-934D-F0593543DA3F}" type="slidenum">
              <a:rPr lang="es-ES" smtClean="0"/>
              <a:pPr/>
              <a:t>‹Nº›</a:t>
            </a:fld>
            <a:endParaRPr lang="es-ES"/>
          </a:p>
        </p:txBody>
      </p:sp>
    </p:spTree>
    <p:extLst>
      <p:ext uri="{BB962C8B-B14F-4D97-AF65-F5344CB8AC3E}">
        <p14:creationId xmlns:p14="http://schemas.microsoft.com/office/powerpoint/2010/main" val="2531537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BFB7836-B4A4-431E-A5B8-E1F9CA789D56}" type="datetimeFigureOut">
              <a:rPr lang="es-ES" smtClean="0">
                <a:solidFill>
                  <a:srgbClr val="D34817">
                    <a:lumMod val="50000"/>
                  </a:srgbClr>
                </a:solidFill>
              </a:rPr>
              <a:pPr/>
              <a:t>10/05/2017</a:t>
            </a:fld>
            <a:endParaRPr lang="es-ES">
              <a:solidFill>
                <a:srgbClr val="D34817">
                  <a:lumMod val="50000"/>
                </a:srgbClr>
              </a:solidFill>
            </a:endParaRPr>
          </a:p>
        </p:txBody>
      </p:sp>
      <p:sp>
        <p:nvSpPr>
          <p:cNvPr id="8" name="Footer Placeholder 7"/>
          <p:cNvSpPr>
            <a:spLocks noGrp="1"/>
          </p:cNvSpPr>
          <p:nvPr>
            <p:ph type="ftr" sz="quarter" idx="11"/>
          </p:nvPr>
        </p:nvSpPr>
        <p:spPr/>
        <p:txBody>
          <a:bodyPr/>
          <a:lstStyle/>
          <a:p>
            <a:endParaRPr lang="es-ES">
              <a:solidFill>
                <a:srgbClr val="D34817">
                  <a:lumMod val="50000"/>
                </a:srgbClr>
              </a:solidFill>
            </a:endParaRPr>
          </a:p>
        </p:txBody>
      </p:sp>
      <p:sp>
        <p:nvSpPr>
          <p:cNvPr id="9" name="Slide Number Placeholder 8"/>
          <p:cNvSpPr>
            <a:spLocks noGrp="1"/>
          </p:cNvSpPr>
          <p:nvPr>
            <p:ph type="sldNum" sz="quarter" idx="12"/>
          </p:nvPr>
        </p:nvSpPr>
        <p:spPr/>
        <p:txBody>
          <a:bodyPr/>
          <a:lstStyle/>
          <a:p>
            <a:fld id="{F285B43E-5B2B-462E-934D-F0593543DA3F}" type="slidenum">
              <a:rPr lang="es-ES" smtClean="0"/>
              <a:pPr/>
              <a:t>‹Nº›</a:t>
            </a:fld>
            <a:endParaRPr lang="es-ES"/>
          </a:p>
        </p:txBody>
      </p:sp>
    </p:spTree>
    <p:extLst>
      <p:ext uri="{BB962C8B-B14F-4D97-AF65-F5344CB8AC3E}">
        <p14:creationId xmlns:p14="http://schemas.microsoft.com/office/powerpoint/2010/main" val="259477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1"/>
            <a:ext cx="2552700" cy="5638800"/>
          </a:xfrm>
        </p:spPr>
        <p:txBody>
          <a:bodyPr vert="eaVert"/>
          <a:lstStyle>
            <a:lvl1pPr>
              <a:defRPr b="0"/>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1" y="533401"/>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BFB7836-B4A4-431E-A5B8-E1F9CA789D56}" type="datetimeFigureOut">
              <a:rPr lang="es-ES" smtClean="0">
                <a:solidFill>
                  <a:srgbClr val="D34817">
                    <a:lumMod val="50000"/>
                  </a:srgbClr>
                </a:solidFill>
              </a:rPr>
              <a:pPr/>
              <a:t>10/05/2017</a:t>
            </a:fld>
            <a:endParaRPr lang="es-ES">
              <a:solidFill>
                <a:srgbClr val="D34817">
                  <a:lumMod val="50000"/>
                </a:srgbClr>
              </a:solidFill>
            </a:endParaRPr>
          </a:p>
        </p:txBody>
      </p:sp>
      <p:sp>
        <p:nvSpPr>
          <p:cNvPr id="8" name="Footer Placeholder 7"/>
          <p:cNvSpPr>
            <a:spLocks noGrp="1"/>
          </p:cNvSpPr>
          <p:nvPr>
            <p:ph type="ftr" sz="quarter" idx="11"/>
          </p:nvPr>
        </p:nvSpPr>
        <p:spPr/>
        <p:txBody>
          <a:bodyPr/>
          <a:lstStyle/>
          <a:p>
            <a:endParaRPr lang="es-ES">
              <a:solidFill>
                <a:srgbClr val="D34817">
                  <a:lumMod val="50000"/>
                </a:srgbClr>
              </a:solidFill>
            </a:endParaRPr>
          </a:p>
        </p:txBody>
      </p:sp>
      <p:sp>
        <p:nvSpPr>
          <p:cNvPr id="9" name="Slide Number Placeholder 8"/>
          <p:cNvSpPr>
            <a:spLocks noGrp="1"/>
          </p:cNvSpPr>
          <p:nvPr>
            <p:ph type="sldNum" sz="quarter" idx="12"/>
          </p:nvPr>
        </p:nvSpPr>
        <p:spPr/>
        <p:txBody>
          <a:bodyPr/>
          <a:lstStyle/>
          <a:p>
            <a:fld id="{F285B43E-5B2B-462E-934D-F0593543DA3F}" type="slidenum">
              <a:rPr lang="es-ES" smtClean="0"/>
              <a:pPr/>
              <a:t>‹Nº›</a:t>
            </a:fld>
            <a:endParaRPr lang="es-ES"/>
          </a:p>
        </p:txBody>
      </p:sp>
    </p:spTree>
    <p:extLst>
      <p:ext uri="{BB962C8B-B14F-4D97-AF65-F5344CB8AC3E}">
        <p14:creationId xmlns:p14="http://schemas.microsoft.com/office/powerpoint/2010/main" val="113733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7FD4C08-BB7A-4020-A9E7-46522481FC83}" type="datetimeFigureOut">
              <a:rPr lang="es-ES" smtClean="0"/>
              <a:t>10/05/2017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06A90FD-4C7B-4E18-99C6-7FEF23524FC0}" type="slidenum">
              <a:rPr lang="es-ES" smtClean="0"/>
              <a:t>‹Nº›</a:t>
            </a:fld>
            <a:endParaRPr lang="es-ES"/>
          </a:p>
        </p:txBody>
      </p:sp>
    </p:spTree>
    <p:extLst>
      <p:ext uri="{BB962C8B-B14F-4D97-AF65-F5344CB8AC3E}">
        <p14:creationId xmlns:p14="http://schemas.microsoft.com/office/powerpoint/2010/main" val="156292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87FD4C08-BB7A-4020-A9E7-46522481FC83}" type="datetimeFigureOut">
              <a:rPr lang="es-ES" smtClean="0"/>
              <a:t>10/05/2017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06A90FD-4C7B-4E18-99C6-7FEF23524FC0}" type="slidenum">
              <a:rPr lang="es-ES" smtClean="0"/>
              <a:t>‹Nº›</a:t>
            </a:fld>
            <a:endParaRPr lang="es-ES"/>
          </a:p>
        </p:txBody>
      </p:sp>
    </p:spTree>
    <p:extLst>
      <p:ext uri="{BB962C8B-B14F-4D97-AF65-F5344CB8AC3E}">
        <p14:creationId xmlns:p14="http://schemas.microsoft.com/office/powerpoint/2010/main" val="407688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87FD4C08-BB7A-4020-A9E7-46522481FC83}" type="datetimeFigureOut">
              <a:rPr lang="es-ES" smtClean="0"/>
              <a:t>10/05/2017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06A90FD-4C7B-4E18-99C6-7FEF23524FC0}" type="slidenum">
              <a:rPr lang="es-ES" smtClean="0"/>
              <a:t>‹Nº›</a:t>
            </a:fld>
            <a:endParaRPr lang="es-ES"/>
          </a:p>
        </p:txBody>
      </p:sp>
    </p:spTree>
    <p:extLst>
      <p:ext uri="{BB962C8B-B14F-4D97-AF65-F5344CB8AC3E}">
        <p14:creationId xmlns:p14="http://schemas.microsoft.com/office/powerpoint/2010/main" val="178236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87FD4C08-BB7A-4020-A9E7-46522481FC83}" type="datetimeFigureOut">
              <a:rPr lang="es-ES" smtClean="0"/>
              <a:t>10/05/2017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06A90FD-4C7B-4E18-99C6-7FEF23524FC0}" type="slidenum">
              <a:rPr lang="es-ES" smtClean="0"/>
              <a:t>‹Nº›</a:t>
            </a:fld>
            <a:endParaRPr lang="es-ES"/>
          </a:p>
        </p:txBody>
      </p:sp>
    </p:spTree>
    <p:extLst>
      <p:ext uri="{BB962C8B-B14F-4D97-AF65-F5344CB8AC3E}">
        <p14:creationId xmlns:p14="http://schemas.microsoft.com/office/powerpoint/2010/main" val="168498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7FD4C08-BB7A-4020-A9E7-46522481FC83}" type="datetimeFigureOut">
              <a:rPr lang="es-ES" smtClean="0"/>
              <a:t>10/05/2017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06A90FD-4C7B-4E18-99C6-7FEF23524FC0}" type="slidenum">
              <a:rPr lang="es-ES" smtClean="0"/>
              <a:t>‹Nº›</a:t>
            </a:fld>
            <a:endParaRPr lang="es-ES"/>
          </a:p>
        </p:txBody>
      </p:sp>
    </p:spTree>
    <p:extLst>
      <p:ext uri="{BB962C8B-B14F-4D97-AF65-F5344CB8AC3E}">
        <p14:creationId xmlns:p14="http://schemas.microsoft.com/office/powerpoint/2010/main" val="5004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7FD4C08-BB7A-4020-A9E7-46522481FC83}" type="datetimeFigureOut">
              <a:rPr lang="es-ES" smtClean="0"/>
              <a:t>10/05/2017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06A90FD-4C7B-4E18-99C6-7FEF23524FC0}" type="slidenum">
              <a:rPr lang="es-ES" smtClean="0"/>
              <a:t>‹Nº›</a:t>
            </a:fld>
            <a:endParaRPr lang="es-ES"/>
          </a:p>
        </p:txBody>
      </p:sp>
    </p:spTree>
    <p:extLst>
      <p:ext uri="{BB962C8B-B14F-4D97-AF65-F5344CB8AC3E}">
        <p14:creationId xmlns:p14="http://schemas.microsoft.com/office/powerpoint/2010/main" val="228219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7FD4C08-BB7A-4020-A9E7-46522481FC83}" type="datetimeFigureOut">
              <a:rPr lang="es-ES" smtClean="0"/>
              <a:t>10/05/2017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06A90FD-4C7B-4E18-99C6-7FEF23524FC0}" type="slidenum">
              <a:rPr lang="es-ES" smtClean="0"/>
              <a:t>‹Nº›</a:t>
            </a:fld>
            <a:endParaRPr lang="es-ES"/>
          </a:p>
        </p:txBody>
      </p:sp>
    </p:spTree>
    <p:extLst>
      <p:ext uri="{BB962C8B-B14F-4D97-AF65-F5344CB8AC3E}">
        <p14:creationId xmlns:p14="http://schemas.microsoft.com/office/powerpoint/2010/main" val="173385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D4C08-BB7A-4020-A9E7-46522481FC83}" type="datetimeFigureOut">
              <a:rPr lang="es-ES" smtClean="0"/>
              <a:t>10/05/2017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A90FD-4C7B-4E18-99C6-7FEF23524FC0}" type="slidenum">
              <a:rPr lang="es-ES" smtClean="0"/>
              <a:t>‹Nº›</a:t>
            </a:fld>
            <a:endParaRPr lang="es-ES"/>
          </a:p>
        </p:txBody>
      </p:sp>
    </p:spTree>
    <p:extLst>
      <p:ext uri="{BB962C8B-B14F-4D97-AF65-F5344CB8AC3E}">
        <p14:creationId xmlns:p14="http://schemas.microsoft.com/office/powerpoint/2010/main" val="331518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11363552" y="6255259"/>
            <a:ext cx="524256"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914401" y="484632"/>
            <a:ext cx="103632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1" y="2121408"/>
            <a:ext cx="103632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89824" y="6272786"/>
            <a:ext cx="3273552"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3BFB7836-B4A4-431E-A5B8-E1F9CA789D56}" type="datetimeFigureOut">
              <a:rPr lang="es-ES" smtClean="0">
                <a:solidFill>
                  <a:srgbClr val="D34817">
                    <a:lumMod val="50000"/>
                  </a:srgbClr>
                </a:solidFill>
              </a:rPr>
              <a:pPr/>
              <a:t>10/05/2017</a:t>
            </a:fld>
            <a:endParaRPr lang="es-ES">
              <a:solidFill>
                <a:srgbClr val="D34817">
                  <a:lumMod val="50000"/>
                </a:srgbClr>
              </a:solidFill>
            </a:endParaRPr>
          </a:p>
        </p:txBody>
      </p:sp>
      <p:sp>
        <p:nvSpPr>
          <p:cNvPr id="5" name="Footer Placeholder 4"/>
          <p:cNvSpPr>
            <a:spLocks noGrp="1"/>
          </p:cNvSpPr>
          <p:nvPr>
            <p:ph type="ftr" sz="quarter" idx="3"/>
          </p:nvPr>
        </p:nvSpPr>
        <p:spPr>
          <a:xfrm>
            <a:off x="914401" y="6272786"/>
            <a:ext cx="6327648"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s-ES">
              <a:solidFill>
                <a:srgbClr val="D34817">
                  <a:lumMod val="50000"/>
                </a:srgbClr>
              </a:solidFill>
            </a:endParaRPr>
          </a:p>
        </p:txBody>
      </p:sp>
      <p:sp>
        <p:nvSpPr>
          <p:cNvPr id="6" name="Slide Number Placeholder 5"/>
          <p:cNvSpPr>
            <a:spLocks noGrp="1"/>
          </p:cNvSpPr>
          <p:nvPr>
            <p:ph type="sldNum" sz="quarter" idx="4"/>
          </p:nvPr>
        </p:nvSpPr>
        <p:spPr>
          <a:xfrm>
            <a:off x="11311128" y="6272786"/>
            <a:ext cx="64008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F285B43E-5B2B-462E-934D-F0593543DA3F}" type="slidenum">
              <a:rPr lang="es-ES" smtClean="0"/>
              <a:pPr/>
              <a:t>‹Nº›</a:t>
            </a:fld>
            <a:endParaRPr lang="es-ES"/>
          </a:p>
        </p:txBody>
      </p:sp>
    </p:spTree>
    <p:extLst>
      <p:ext uri="{BB962C8B-B14F-4D97-AF65-F5344CB8AC3E}">
        <p14:creationId xmlns:p14="http://schemas.microsoft.com/office/powerpoint/2010/main" val="300162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6"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2" indent="-182882" algn="l" defTabSz="914406"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3" indent="-182882" algn="l" defTabSz="91440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4" indent="-182882" algn="l" defTabSz="91440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6" indent="-182882" algn="l" defTabSz="91440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8" indent="-182882" algn="l" defTabSz="91440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10" indent="-228602" algn="l" defTabSz="91440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12" indent="-228602" algn="l" defTabSz="91440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14" indent="-228602" algn="l" defTabSz="91440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16" indent="-228602" algn="l" defTabSz="91440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82866" y="1638228"/>
            <a:ext cx="7555656" cy="1366229"/>
          </a:xfrm>
        </p:spPr>
        <p:txBody>
          <a:bodyPr/>
          <a:lstStyle/>
          <a:p>
            <a:pPr algn="ctr">
              <a:lnSpc>
                <a:spcPct val="150000"/>
              </a:lnSpc>
            </a:pPr>
            <a:r>
              <a:rPr lang="es-ES" sz="2177" b="1" dirty="0"/>
              <a:t>Jornada sobre estrategias de cronicidad y medidas adoptadas para su abordaje en </a:t>
            </a:r>
            <a:r>
              <a:rPr lang="es-ES" sz="2177" b="1" dirty="0" err="1"/>
              <a:t>extremadura</a:t>
            </a:r>
            <a:endParaRPr lang="es-ES" sz="2177" b="1" dirty="0"/>
          </a:p>
        </p:txBody>
      </p:sp>
      <p:pic>
        <p:nvPicPr>
          <p:cNvPr id="4" name="Imagen 3"/>
          <p:cNvPicPr>
            <a:picLocks noChangeAspect="1"/>
          </p:cNvPicPr>
          <p:nvPr/>
        </p:nvPicPr>
        <p:blipFill>
          <a:blip r:embed="rId3"/>
          <a:stretch>
            <a:fillRect/>
          </a:stretch>
        </p:blipFill>
        <p:spPr>
          <a:xfrm>
            <a:off x="10509603" y="322051"/>
            <a:ext cx="1007409" cy="866372"/>
          </a:xfrm>
          <a:prstGeom prst="rect">
            <a:avLst/>
          </a:prstGeom>
        </p:spPr>
      </p:pic>
      <p:pic>
        <p:nvPicPr>
          <p:cNvPr id="5" name="Imagen 4"/>
          <p:cNvPicPr>
            <a:picLocks noChangeAspect="1"/>
          </p:cNvPicPr>
          <p:nvPr/>
        </p:nvPicPr>
        <p:blipFill>
          <a:blip r:embed="rId4"/>
          <a:stretch>
            <a:fillRect/>
          </a:stretch>
        </p:blipFill>
        <p:spPr>
          <a:xfrm>
            <a:off x="852055" y="322051"/>
            <a:ext cx="921603" cy="710226"/>
          </a:xfrm>
          <a:prstGeom prst="rect">
            <a:avLst/>
          </a:prstGeom>
        </p:spPr>
      </p:pic>
      <p:pic>
        <p:nvPicPr>
          <p:cNvPr id="8" name="Imagen 7"/>
          <p:cNvPicPr>
            <a:picLocks noChangeAspect="1"/>
          </p:cNvPicPr>
          <p:nvPr/>
        </p:nvPicPr>
        <p:blipFill>
          <a:blip r:embed="rId5"/>
          <a:stretch>
            <a:fillRect/>
          </a:stretch>
        </p:blipFill>
        <p:spPr>
          <a:xfrm>
            <a:off x="7937846" y="5462542"/>
            <a:ext cx="2571757" cy="945743"/>
          </a:xfrm>
          <a:prstGeom prst="rect">
            <a:avLst/>
          </a:prstGeom>
        </p:spPr>
      </p:pic>
      <p:sp>
        <p:nvSpPr>
          <p:cNvPr id="9" name="Subtítulo 8"/>
          <p:cNvSpPr>
            <a:spLocks noGrp="1"/>
          </p:cNvSpPr>
          <p:nvPr>
            <p:ph type="subTitle" idx="1"/>
          </p:nvPr>
        </p:nvSpPr>
        <p:spPr>
          <a:xfrm>
            <a:off x="1724865" y="3163651"/>
            <a:ext cx="8865380" cy="1069848"/>
          </a:xfrm>
        </p:spPr>
        <p:txBody>
          <a:bodyPr>
            <a:normAutofit/>
          </a:bodyPr>
          <a:lstStyle/>
          <a:p>
            <a:r>
              <a:rPr lang="es-ES" sz="2400" b="1" dirty="0">
                <a:solidFill>
                  <a:schemeClr val="accent2">
                    <a:lumMod val="75000"/>
                  </a:schemeClr>
                </a:solidFill>
              </a:rPr>
              <a:t>Proceso Asistencial Integrado del Paciente Crónico Complejo: </a:t>
            </a:r>
            <a:endParaRPr lang="es-ES" sz="2400" b="1" dirty="0" smtClean="0">
              <a:solidFill>
                <a:schemeClr val="accent2">
                  <a:lumMod val="75000"/>
                </a:schemeClr>
              </a:solidFill>
            </a:endParaRPr>
          </a:p>
          <a:p>
            <a:r>
              <a:rPr lang="es-ES" sz="2400" b="1" dirty="0" smtClean="0">
                <a:solidFill>
                  <a:schemeClr val="accent2">
                    <a:lumMod val="75000"/>
                  </a:schemeClr>
                </a:solidFill>
              </a:rPr>
              <a:t>Identificación </a:t>
            </a:r>
            <a:r>
              <a:rPr lang="es-ES" sz="2400" b="1" dirty="0">
                <a:solidFill>
                  <a:schemeClr val="accent2">
                    <a:lumMod val="75000"/>
                  </a:schemeClr>
                </a:solidFill>
              </a:rPr>
              <a:t>y respuesta integral</a:t>
            </a:r>
            <a:r>
              <a:rPr lang="es-ES" sz="2400" b="1" dirty="0"/>
              <a:t>. </a:t>
            </a:r>
          </a:p>
        </p:txBody>
      </p:sp>
      <p:sp>
        <p:nvSpPr>
          <p:cNvPr id="11" name="CuadroTexto 10"/>
          <p:cNvSpPr txBox="1"/>
          <p:nvPr/>
        </p:nvSpPr>
        <p:spPr>
          <a:xfrm>
            <a:off x="1724865" y="5289082"/>
            <a:ext cx="3684750" cy="646331"/>
          </a:xfrm>
          <a:prstGeom prst="rect">
            <a:avLst/>
          </a:prstGeom>
          <a:noFill/>
        </p:spPr>
        <p:txBody>
          <a:bodyPr wrap="square" rtlCol="0">
            <a:spAutoFit/>
          </a:bodyPr>
          <a:lstStyle/>
          <a:p>
            <a:r>
              <a:rPr lang="es-ES" dirty="0" smtClean="0">
                <a:latin typeface="Calibri" panose="020F0502020204030204" pitchFamily="34" charset="0"/>
                <a:cs typeface="Calibri" panose="020F0502020204030204" pitchFamily="34" charset="0"/>
              </a:rPr>
              <a:t>Francisco Javier Félix Redondo</a:t>
            </a:r>
          </a:p>
          <a:p>
            <a:r>
              <a:rPr lang="es-ES" dirty="0" smtClean="0">
                <a:latin typeface="Calibri" panose="020F0502020204030204" pitchFamily="34" charset="0"/>
                <a:cs typeface="Calibri" panose="020F0502020204030204" pitchFamily="34" charset="0"/>
              </a:rPr>
              <a:t>Responsable médico de la DGAS. SES</a:t>
            </a:r>
            <a:endParaRPr lang="es-ES" dirty="0">
              <a:latin typeface="Calibri" panose="020F0502020204030204" pitchFamily="34" charset="0"/>
              <a:cs typeface="Calibri" panose="020F0502020204030204" pitchFamily="34" charset="0"/>
            </a:endParaRPr>
          </a:p>
        </p:txBody>
      </p:sp>
      <p:pic>
        <p:nvPicPr>
          <p:cNvPr id="12" name="Imagen 11"/>
          <p:cNvPicPr>
            <a:picLocks noChangeAspect="1"/>
          </p:cNvPicPr>
          <p:nvPr/>
        </p:nvPicPr>
        <p:blipFill>
          <a:blip r:embed="rId6"/>
          <a:stretch>
            <a:fillRect/>
          </a:stretch>
        </p:blipFill>
        <p:spPr>
          <a:xfrm>
            <a:off x="5462662" y="322051"/>
            <a:ext cx="796063" cy="887042"/>
          </a:xfrm>
          <a:prstGeom prst="rect">
            <a:avLst/>
          </a:prstGeom>
        </p:spPr>
      </p:pic>
    </p:spTree>
    <p:extLst>
      <p:ext uri="{BB962C8B-B14F-4D97-AF65-F5344CB8AC3E}">
        <p14:creationId xmlns:p14="http://schemas.microsoft.com/office/powerpoint/2010/main" val="1129758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10812" y="197174"/>
            <a:ext cx="6066453" cy="493291"/>
          </a:xfrm>
        </p:spPr>
        <p:txBody>
          <a:bodyPr>
            <a:normAutofit/>
          </a:bodyPr>
          <a:lstStyle/>
          <a:p>
            <a:r>
              <a:rPr lang="es-ES" sz="2800" b="1" dirty="0" smtClean="0"/>
              <a:t>ESQUEMA GENERAL DEL PAI . Escenarios  </a:t>
            </a:r>
            <a:endParaRPr lang="es-ES" sz="2800" b="1" dirty="0"/>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1129004" y="759334"/>
            <a:ext cx="9927772" cy="5725441"/>
          </a:xfrm>
          <a:prstGeom prst="rect">
            <a:avLst/>
          </a:prstGeom>
          <a:noFill/>
        </p:spPr>
      </p:pic>
    </p:spTree>
    <p:extLst>
      <p:ext uri="{BB962C8B-B14F-4D97-AF65-F5344CB8AC3E}">
        <p14:creationId xmlns:p14="http://schemas.microsoft.com/office/powerpoint/2010/main" val="310648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11059"/>
          </a:xfrm>
        </p:spPr>
        <p:txBody>
          <a:bodyPr>
            <a:normAutofit/>
          </a:bodyPr>
          <a:lstStyle/>
          <a:p>
            <a:r>
              <a:rPr lang="es-ES" sz="3600" dirty="0" smtClean="0"/>
              <a:t>Nuevo modelo asistencial</a:t>
            </a:r>
            <a:endParaRPr lang="es-ES" sz="3600" dirty="0"/>
          </a:p>
        </p:txBody>
      </p:sp>
      <p:sp>
        <p:nvSpPr>
          <p:cNvPr id="3" name="Marcador de contenido 2"/>
          <p:cNvSpPr>
            <a:spLocks noGrp="1"/>
          </p:cNvSpPr>
          <p:nvPr>
            <p:ph idx="1"/>
          </p:nvPr>
        </p:nvSpPr>
        <p:spPr>
          <a:xfrm>
            <a:off x="838200" y="1180618"/>
            <a:ext cx="10913076" cy="5405533"/>
          </a:xfrm>
        </p:spPr>
        <p:txBody>
          <a:bodyPr>
            <a:normAutofit fontScale="70000" lnSpcReduction="20000"/>
          </a:bodyPr>
          <a:lstStyle/>
          <a:p>
            <a:r>
              <a:rPr lang="es-ES" dirty="0" smtClean="0"/>
              <a:t>Estratificación de la población en niveles de necesidades asistenciales revisado </a:t>
            </a:r>
            <a:r>
              <a:rPr lang="es-ES" dirty="0" err="1" smtClean="0"/>
              <a:t>clinicamente</a:t>
            </a:r>
            <a:endParaRPr lang="es-ES" dirty="0" smtClean="0"/>
          </a:p>
          <a:p>
            <a:r>
              <a:rPr lang="es-ES" dirty="0" smtClean="0"/>
              <a:t>Atención Primaria / Centro Residencial:</a:t>
            </a:r>
          </a:p>
          <a:p>
            <a:pPr lvl="1"/>
            <a:r>
              <a:rPr lang="es-ES" dirty="0" smtClean="0"/>
              <a:t>Valoración integral: Biomédica, funcional, mental, cuidados, y social</a:t>
            </a:r>
          </a:p>
          <a:p>
            <a:pPr lvl="1"/>
            <a:r>
              <a:rPr lang="es-ES" dirty="0" smtClean="0"/>
              <a:t>Actuaciones proactivas, programadas y periódicas para evitar y tratar precozmente la descompensación</a:t>
            </a:r>
          </a:p>
          <a:p>
            <a:pPr lvl="1"/>
            <a:r>
              <a:rPr lang="es-ES" dirty="0" smtClean="0"/>
              <a:t>Elaboración de un plan de necesidades personalizado con actualizaciones periódicas</a:t>
            </a:r>
          </a:p>
          <a:p>
            <a:r>
              <a:rPr lang="es-ES" dirty="0" smtClean="0"/>
              <a:t>Atención hospitalaria</a:t>
            </a:r>
          </a:p>
          <a:p>
            <a:pPr lvl="1"/>
            <a:r>
              <a:rPr lang="es-ES" dirty="0" smtClean="0"/>
              <a:t>Asignación de un médico de referencia hospitalario</a:t>
            </a:r>
          </a:p>
          <a:p>
            <a:pPr lvl="1"/>
            <a:r>
              <a:rPr lang="es-ES" dirty="0" smtClean="0"/>
              <a:t>Abordaje integral y compartido con AP: clínico, cuidados, social</a:t>
            </a:r>
          </a:p>
          <a:p>
            <a:pPr lvl="1"/>
            <a:r>
              <a:rPr lang="es-ES" dirty="0" smtClean="0"/>
              <a:t>Asesoramiento clínico en domicilio /residencia</a:t>
            </a:r>
          </a:p>
          <a:p>
            <a:pPr lvl="1"/>
            <a:r>
              <a:rPr lang="es-ES" dirty="0" smtClean="0"/>
              <a:t>Desarrollo de unidades de atención especificas: CAR, HD, hospitalización programada, unidades de convalecencia</a:t>
            </a:r>
          </a:p>
          <a:p>
            <a:pPr lvl="1"/>
            <a:r>
              <a:rPr lang="es-ES" dirty="0" smtClean="0"/>
              <a:t>Participación en el plan de atención personalizado</a:t>
            </a:r>
          </a:p>
          <a:p>
            <a:r>
              <a:rPr lang="es-ES" dirty="0" smtClean="0"/>
              <a:t>Herramientas para la Continuidad</a:t>
            </a:r>
          </a:p>
          <a:p>
            <a:pPr lvl="1"/>
            <a:r>
              <a:rPr lang="es-ES" dirty="0" smtClean="0"/>
              <a:t>Comunicación médicos responsables de AP/CR - </a:t>
            </a:r>
            <a:r>
              <a:rPr lang="es-ES" dirty="0" err="1" smtClean="0"/>
              <a:t>Hosp</a:t>
            </a:r>
            <a:r>
              <a:rPr lang="es-ES" dirty="0" smtClean="0"/>
              <a:t>: teléfono, sesiones conjuntas, mensajería directa,  e-consulta, …</a:t>
            </a:r>
          </a:p>
          <a:p>
            <a:pPr lvl="1"/>
            <a:r>
              <a:rPr lang="es-ES" dirty="0" smtClean="0"/>
              <a:t>Plan de cuidados de enfermería: Atención Primaria – Atención Especializada – Centros </a:t>
            </a:r>
            <a:r>
              <a:rPr lang="es-ES" dirty="0" err="1" smtClean="0"/>
              <a:t>Sociosanitarios</a:t>
            </a:r>
            <a:endParaRPr lang="es-ES" dirty="0" smtClean="0"/>
          </a:p>
          <a:p>
            <a:pPr lvl="1"/>
            <a:r>
              <a:rPr lang="es-ES" dirty="0" smtClean="0"/>
              <a:t>Plan de Intervención social: AP/SSB – UTSH – Centros Residenciales</a:t>
            </a:r>
          </a:p>
          <a:p>
            <a:pPr lvl="1"/>
            <a:r>
              <a:rPr lang="es-ES" dirty="0" smtClean="0"/>
              <a:t>Documento compartido: Plan de Acción Personalizado consensuado con el paciente</a:t>
            </a:r>
          </a:p>
          <a:p>
            <a:r>
              <a:rPr lang="es-ES" dirty="0" smtClean="0"/>
              <a:t>Herramientas de mejora continua</a:t>
            </a:r>
          </a:p>
          <a:p>
            <a:pPr lvl="1"/>
            <a:r>
              <a:rPr lang="es-ES" dirty="0" smtClean="0"/>
              <a:t>Indicadores integrados en HCD, similares para toda la comunidad: actividad, salud y costes.</a:t>
            </a:r>
          </a:p>
          <a:p>
            <a:pPr lvl="1"/>
            <a:endParaRPr lang="es-ES" dirty="0"/>
          </a:p>
        </p:txBody>
      </p:sp>
    </p:spTree>
    <p:extLst>
      <p:ext uri="{BB962C8B-B14F-4D97-AF65-F5344CB8AC3E}">
        <p14:creationId xmlns:p14="http://schemas.microsoft.com/office/powerpoint/2010/main" val="384861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0779" y="236191"/>
            <a:ext cx="7228702" cy="1325563"/>
          </a:xfrm>
        </p:spPr>
        <p:txBody>
          <a:bodyPr>
            <a:normAutofit/>
          </a:bodyPr>
          <a:lstStyle/>
          <a:p>
            <a:pPr algn="ctr"/>
            <a:r>
              <a:rPr lang="es-ES" dirty="0" smtClean="0"/>
              <a:t>Respuesta integral y centrado en la persona</a:t>
            </a:r>
            <a:endParaRPr lang="es-ES" dirty="0"/>
          </a:p>
        </p:txBody>
      </p:sp>
      <p:graphicFrame>
        <p:nvGraphicFramePr>
          <p:cNvPr id="3" name="Diagrama 2"/>
          <p:cNvGraphicFramePr/>
          <p:nvPr>
            <p:extLst>
              <p:ext uri="{D42A27DB-BD31-4B8C-83A1-F6EECF244321}">
                <p14:modId xmlns:p14="http://schemas.microsoft.com/office/powerpoint/2010/main" val="2169543401"/>
              </p:ext>
            </p:extLst>
          </p:nvPr>
        </p:nvGraphicFramePr>
        <p:xfrm>
          <a:off x="2323322" y="1690688"/>
          <a:ext cx="7287209" cy="4019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5094513" y="3140937"/>
            <a:ext cx="1718945" cy="1114901"/>
          </a:xfrm>
          <a:prstGeom prst="rect">
            <a:avLst/>
          </a:prstGeom>
        </p:spPr>
      </p:pic>
    </p:spTree>
    <p:extLst>
      <p:ext uri="{BB962C8B-B14F-4D97-AF65-F5344CB8AC3E}">
        <p14:creationId xmlns:p14="http://schemas.microsoft.com/office/powerpoint/2010/main" val="2111633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7920" y="318473"/>
            <a:ext cx="7326086" cy="390655"/>
          </a:xfrm>
        </p:spPr>
        <p:txBody>
          <a:bodyPr>
            <a:noAutofit/>
          </a:bodyPr>
          <a:lstStyle/>
          <a:p>
            <a:pPr algn="ctr"/>
            <a:r>
              <a:rPr lang="es-ES" sz="2800" b="1" dirty="0" smtClean="0"/>
              <a:t>ESQUEMA DETECCION, VALORACION E INCLUSIÓN</a:t>
            </a:r>
            <a:endParaRPr lang="es-ES" sz="2800" b="1" dirty="0"/>
          </a:p>
        </p:txBody>
      </p:sp>
      <p:pic>
        <p:nvPicPr>
          <p:cNvPr id="4" name="Imagen 3"/>
          <p:cNvPicPr>
            <a:picLocks noChangeAspect="1"/>
          </p:cNvPicPr>
          <p:nvPr/>
        </p:nvPicPr>
        <p:blipFill>
          <a:blip r:embed="rId2"/>
          <a:stretch>
            <a:fillRect/>
          </a:stretch>
        </p:blipFill>
        <p:spPr>
          <a:xfrm>
            <a:off x="2705878" y="914181"/>
            <a:ext cx="6270171" cy="5818775"/>
          </a:xfrm>
          <a:prstGeom prst="rect">
            <a:avLst/>
          </a:prstGeom>
        </p:spPr>
      </p:pic>
    </p:spTree>
    <p:extLst>
      <p:ext uri="{BB962C8B-B14F-4D97-AF65-F5344CB8AC3E}">
        <p14:creationId xmlns:p14="http://schemas.microsoft.com/office/powerpoint/2010/main" val="1771665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35412"/>
          </a:xfrm>
        </p:spPr>
        <p:txBody>
          <a:bodyPr>
            <a:normAutofit/>
          </a:bodyPr>
          <a:lstStyle/>
          <a:p>
            <a:r>
              <a:rPr lang="es-ES" sz="3200" dirty="0" smtClean="0"/>
              <a:t>INCLUSION EN EL PAI: Criterios  a valorar </a:t>
            </a:r>
            <a:endParaRPr lang="es-ES" sz="3200" dirty="0"/>
          </a:p>
        </p:txBody>
      </p:sp>
      <p:sp>
        <p:nvSpPr>
          <p:cNvPr id="3" name="Marcador de contenido 2"/>
          <p:cNvSpPr>
            <a:spLocks noGrp="1"/>
          </p:cNvSpPr>
          <p:nvPr>
            <p:ph idx="1"/>
          </p:nvPr>
        </p:nvSpPr>
        <p:spPr>
          <a:xfrm>
            <a:off x="838200" y="1620456"/>
            <a:ext cx="10515600" cy="4942389"/>
          </a:xfrm>
        </p:spPr>
        <p:txBody>
          <a:bodyPr>
            <a:normAutofit fontScale="85000" lnSpcReduction="20000"/>
          </a:bodyPr>
          <a:lstStyle/>
          <a:p>
            <a:r>
              <a:rPr lang="es-ES" dirty="0" smtClean="0">
                <a:latin typeface="Comic Sans MS" panose="030F0702030302020204" pitchFamily="66" charset="0"/>
                <a:cs typeface="Arial" panose="020B0604020202020204" pitchFamily="34" charset="0"/>
              </a:rPr>
              <a:t>Criterios </a:t>
            </a:r>
            <a:r>
              <a:rPr lang="es-ES" dirty="0">
                <a:latin typeface="Comic Sans MS" panose="030F0702030302020204" pitchFamily="66" charset="0"/>
                <a:cs typeface="Arial" panose="020B0604020202020204" pitchFamily="34" charset="0"/>
              </a:rPr>
              <a:t>de </a:t>
            </a:r>
            <a:r>
              <a:rPr lang="es-ES" b="1" dirty="0" err="1">
                <a:latin typeface="Comic Sans MS" panose="030F0702030302020204" pitchFamily="66" charset="0"/>
                <a:cs typeface="Arial" panose="020B0604020202020204" pitchFamily="34" charset="0"/>
              </a:rPr>
              <a:t>pluripatología</a:t>
            </a:r>
            <a:r>
              <a:rPr lang="es-ES" b="1" dirty="0">
                <a:latin typeface="Comic Sans MS" panose="030F0702030302020204" pitchFamily="66" charset="0"/>
                <a:cs typeface="Arial" panose="020B0604020202020204" pitchFamily="34" charset="0"/>
              </a:rPr>
              <a:t> </a:t>
            </a:r>
            <a:r>
              <a:rPr lang="es-ES" b="1" dirty="0" smtClean="0">
                <a:latin typeface="Comic Sans MS" panose="030F0702030302020204" pitchFamily="66" charset="0"/>
                <a:cs typeface="Arial" panose="020B0604020202020204" pitchFamily="34" charset="0"/>
              </a:rPr>
              <a:t> </a:t>
            </a:r>
          </a:p>
          <a:p>
            <a:r>
              <a:rPr lang="es-ES" dirty="0" smtClean="0">
                <a:latin typeface="Comic Sans MS" panose="030F0702030302020204" pitchFamily="66" charset="0"/>
                <a:cs typeface="Arial" panose="020B0604020202020204" pitchFamily="34" charset="0"/>
              </a:rPr>
              <a:t>Criterios </a:t>
            </a:r>
            <a:r>
              <a:rPr lang="es-ES" dirty="0">
                <a:latin typeface="Comic Sans MS" panose="030F0702030302020204" pitchFamily="66" charset="0"/>
                <a:cs typeface="Arial" panose="020B0604020202020204" pitchFamily="34" charset="0"/>
              </a:rPr>
              <a:t>de </a:t>
            </a:r>
            <a:r>
              <a:rPr lang="es-ES" b="1" dirty="0">
                <a:latin typeface="Comic Sans MS" panose="030F0702030302020204" pitchFamily="66" charset="0"/>
                <a:cs typeface="Arial" panose="020B0604020202020204" pitchFamily="34" charset="0"/>
              </a:rPr>
              <a:t>enfermedad crónica </a:t>
            </a:r>
            <a:r>
              <a:rPr lang="es-ES" b="1" dirty="0" smtClean="0">
                <a:latin typeface="Comic Sans MS" panose="030F0702030302020204" pitchFamily="66" charset="0"/>
                <a:cs typeface="Arial" panose="020B0604020202020204" pitchFamily="34" charset="0"/>
              </a:rPr>
              <a:t>avanzada</a:t>
            </a:r>
          </a:p>
          <a:p>
            <a:r>
              <a:rPr lang="es-ES" dirty="0" smtClean="0">
                <a:latin typeface="Comic Sans MS" panose="030F0702030302020204" pitchFamily="66" charset="0"/>
                <a:cs typeface="Arial" panose="020B0604020202020204" pitchFamily="34" charset="0"/>
              </a:rPr>
              <a:t>Comorbilidad  </a:t>
            </a:r>
            <a:r>
              <a:rPr lang="es-ES" dirty="0">
                <a:latin typeface="Comic Sans MS" panose="030F0702030302020204" pitchFamily="66" charset="0"/>
                <a:cs typeface="Arial" panose="020B0604020202020204" pitchFamily="34" charset="0"/>
              </a:rPr>
              <a:t>con </a:t>
            </a:r>
            <a:r>
              <a:rPr lang="es-ES" b="1" dirty="0">
                <a:latin typeface="Comic Sans MS" panose="030F0702030302020204" pitchFamily="66" charset="0"/>
                <a:cs typeface="Arial" panose="020B0604020202020204" pitchFamily="34" charset="0"/>
              </a:rPr>
              <a:t>trastorno mental grave </a:t>
            </a:r>
            <a:r>
              <a:rPr lang="es-ES" dirty="0">
                <a:latin typeface="Comic Sans MS" panose="030F0702030302020204" pitchFamily="66" charset="0"/>
                <a:cs typeface="Arial" panose="020B0604020202020204" pitchFamily="34" charset="0"/>
              </a:rPr>
              <a:t>que condiciona el pronóstico de otras enfermedades </a:t>
            </a:r>
            <a:r>
              <a:rPr lang="es-ES" dirty="0" smtClean="0">
                <a:latin typeface="Comic Sans MS" panose="030F0702030302020204" pitchFamily="66" charset="0"/>
                <a:cs typeface="Arial" panose="020B0604020202020204" pitchFamily="34" charset="0"/>
              </a:rPr>
              <a:t>crónicas.</a:t>
            </a:r>
          </a:p>
          <a:p>
            <a:r>
              <a:rPr lang="es-ES" dirty="0" smtClean="0">
                <a:latin typeface="Comic Sans MS" panose="030F0702030302020204" pitchFamily="66" charset="0"/>
                <a:cs typeface="Arial" panose="020B0604020202020204" pitchFamily="34" charset="0"/>
              </a:rPr>
              <a:t>Identificado </a:t>
            </a:r>
            <a:r>
              <a:rPr lang="es-ES" dirty="0">
                <a:latin typeface="Comic Sans MS" panose="030F0702030302020204" pitchFamily="66" charset="0"/>
                <a:cs typeface="Arial" panose="020B0604020202020204" pitchFamily="34" charset="0"/>
              </a:rPr>
              <a:t>por </a:t>
            </a:r>
            <a:r>
              <a:rPr lang="es-ES" dirty="0" smtClean="0">
                <a:latin typeface="Comic Sans MS" panose="030F0702030302020204" pitchFamily="66" charset="0"/>
                <a:cs typeface="Arial" panose="020B0604020202020204" pitchFamily="34" charset="0"/>
              </a:rPr>
              <a:t>GMA </a:t>
            </a:r>
            <a:r>
              <a:rPr lang="es-ES" dirty="0">
                <a:latin typeface="Comic Sans MS" panose="030F0702030302020204" pitchFamily="66" charset="0"/>
                <a:cs typeface="Arial" panose="020B0604020202020204" pitchFamily="34" charset="0"/>
              </a:rPr>
              <a:t>como paciente crónico con </a:t>
            </a:r>
            <a:r>
              <a:rPr lang="es-ES" b="1" dirty="0">
                <a:latin typeface="Comic Sans MS" panose="030F0702030302020204" pitchFamily="66" charset="0"/>
                <a:cs typeface="Arial" panose="020B0604020202020204" pitchFamily="34" charset="0"/>
              </a:rPr>
              <a:t>alto grado de complejidad</a:t>
            </a:r>
            <a:r>
              <a:rPr lang="es-ES" b="1" dirty="0" smtClean="0">
                <a:latin typeface="Comic Sans MS" panose="030F0702030302020204" pitchFamily="66" charset="0"/>
                <a:cs typeface="Arial" panose="020B0604020202020204" pitchFamily="34" charset="0"/>
              </a:rPr>
              <a:t>.</a:t>
            </a:r>
          </a:p>
          <a:p>
            <a:endParaRPr lang="es-ES" b="1" dirty="0">
              <a:latin typeface="Comic Sans MS" panose="030F0702030302020204" pitchFamily="66" charset="0"/>
              <a:cs typeface="Arial" panose="020B0604020202020204" pitchFamily="34" charset="0"/>
            </a:endParaRPr>
          </a:p>
          <a:p>
            <a:r>
              <a:rPr lang="es-ES" dirty="0" smtClean="0">
                <a:latin typeface="Comic Sans MS" panose="030F0702030302020204" pitchFamily="66" charset="0"/>
                <a:cs typeface="Arial" panose="020B0604020202020204" pitchFamily="34" charset="0"/>
              </a:rPr>
              <a:t>Presencia </a:t>
            </a:r>
            <a:r>
              <a:rPr lang="es-ES" dirty="0">
                <a:latin typeface="Comic Sans MS" panose="030F0702030302020204" pitchFamily="66" charset="0"/>
                <a:cs typeface="Arial" panose="020B0604020202020204" pitchFamily="34" charset="0"/>
              </a:rPr>
              <a:t>de </a:t>
            </a:r>
            <a:r>
              <a:rPr lang="es-ES" b="1" dirty="0">
                <a:latin typeface="Comic Sans MS" panose="030F0702030302020204" pitchFamily="66" charset="0"/>
                <a:cs typeface="Arial" panose="020B0604020202020204" pitchFamily="34" charset="0"/>
              </a:rPr>
              <a:t>síndromes </a:t>
            </a:r>
            <a:r>
              <a:rPr lang="es-ES" b="1" dirty="0" smtClean="0">
                <a:latin typeface="Comic Sans MS" panose="030F0702030302020204" pitchFamily="66" charset="0"/>
                <a:cs typeface="Arial" panose="020B0604020202020204" pitchFamily="34" charset="0"/>
              </a:rPr>
              <a:t>geriátricos/fragilidad</a:t>
            </a:r>
            <a:endParaRPr lang="es-ES" dirty="0" smtClean="0">
              <a:latin typeface="Comic Sans MS" panose="030F0702030302020204" pitchFamily="66" charset="0"/>
              <a:cs typeface="Arial" panose="020B0604020202020204" pitchFamily="34" charset="0"/>
            </a:endParaRPr>
          </a:p>
          <a:p>
            <a:r>
              <a:rPr lang="es-ES" dirty="0" smtClean="0">
                <a:latin typeface="Comic Sans MS" panose="030F0702030302020204" pitchFamily="66" charset="0"/>
                <a:cs typeface="Arial" panose="020B0604020202020204" pitchFamily="34" charset="0"/>
              </a:rPr>
              <a:t>Elevado </a:t>
            </a:r>
            <a:r>
              <a:rPr lang="es-ES" dirty="0">
                <a:latin typeface="Comic Sans MS" panose="030F0702030302020204" pitchFamily="66" charset="0"/>
                <a:cs typeface="Arial" panose="020B0604020202020204" pitchFamily="34" charset="0"/>
              </a:rPr>
              <a:t>riesgo de </a:t>
            </a:r>
            <a:r>
              <a:rPr lang="es-ES" b="1" dirty="0">
                <a:latin typeface="Comic Sans MS" panose="030F0702030302020204" pitchFamily="66" charset="0"/>
                <a:cs typeface="Arial" panose="020B0604020202020204" pitchFamily="34" charset="0"/>
              </a:rPr>
              <a:t>descompensaciones </a:t>
            </a:r>
            <a:r>
              <a:rPr lang="es-ES" dirty="0" smtClean="0">
                <a:latin typeface="Comic Sans MS" panose="030F0702030302020204" pitchFamily="66" charset="0"/>
                <a:cs typeface="Arial" panose="020B0604020202020204" pitchFamily="34" charset="0"/>
              </a:rPr>
              <a:t>o</a:t>
            </a:r>
            <a:r>
              <a:rPr lang="es-ES" b="1" dirty="0" smtClean="0">
                <a:latin typeface="Comic Sans MS" panose="030F0702030302020204" pitchFamily="66" charset="0"/>
                <a:cs typeface="Arial" panose="020B0604020202020204" pitchFamily="34" charset="0"/>
              </a:rPr>
              <a:t> frecuente uso </a:t>
            </a:r>
            <a:r>
              <a:rPr lang="es-ES" dirty="0" smtClean="0">
                <a:latin typeface="Comic Sans MS" panose="030F0702030302020204" pitchFamily="66" charset="0"/>
                <a:cs typeface="Arial" panose="020B0604020202020204" pitchFamily="34" charset="0"/>
              </a:rPr>
              <a:t>de dispositivos sanitarios. </a:t>
            </a:r>
            <a:endParaRPr lang="es-ES" dirty="0">
              <a:latin typeface="Comic Sans MS" panose="030F0702030302020204" pitchFamily="66" charset="0"/>
              <a:cs typeface="Arial" panose="020B0604020202020204" pitchFamily="34" charset="0"/>
            </a:endParaRPr>
          </a:p>
          <a:p>
            <a:r>
              <a:rPr lang="es-ES" b="1" dirty="0" err="1" smtClean="0">
                <a:latin typeface="Comic Sans MS" panose="030F0702030302020204" pitchFamily="66" charset="0"/>
                <a:cs typeface="Arial" panose="020B0604020202020204" pitchFamily="34" charset="0"/>
              </a:rPr>
              <a:t>Polimedicación</a:t>
            </a:r>
            <a:r>
              <a:rPr lang="es-ES" dirty="0" smtClean="0">
                <a:latin typeface="Comic Sans MS" panose="030F0702030302020204" pitchFamily="66" charset="0"/>
                <a:cs typeface="Arial" panose="020B0604020202020204" pitchFamily="34" charset="0"/>
              </a:rPr>
              <a:t> </a:t>
            </a:r>
            <a:r>
              <a:rPr lang="es-ES" dirty="0">
                <a:latin typeface="Comic Sans MS" panose="030F0702030302020204" pitchFamily="66" charset="0"/>
                <a:cs typeface="Arial" panose="020B0604020202020204" pitchFamily="34" charset="0"/>
              </a:rPr>
              <a:t>o la presencia de medicación de alto riesgo.</a:t>
            </a:r>
          </a:p>
          <a:p>
            <a:r>
              <a:rPr lang="es-ES" b="1" dirty="0" smtClean="0">
                <a:latin typeface="Comic Sans MS" panose="030F0702030302020204" pitchFamily="66" charset="0"/>
                <a:cs typeface="Arial" panose="020B0604020202020204" pitchFamily="34" charset="0"/>
              </a:rPr>
              <a:t>Capacidad </a:t>
            </a:r>
            <a:r>
              <a:rPr lang="es-ES" b="1" dirty="0">
                <a:latin typeface="Comic Sans MS" panose="030F0702030302020204" pitchFamily="66" charset="0"/>
                <a:cs typeface="Arial" panose="020B0604020202020204" pitchFamily="34" charset="0"/>
              </a:rPr>
              <a:t>funcional reducida </a:t>
            </a:r>
            <a:r>
              <a:rPr lang="es-ES" dirty="0">
                <a:latin typeface="Comic Sans MS" panose="030F0702030302020204" pitchFamily="66" charset="0"/>
                <a:cs typeface="Arial" panose="020B0604020202020204" pitchFamily="34" charset="0"/>
              </a:rPr>
              <a:t>de forma grave </a:t>
            </a:r>
            <a:r>
              <a:rPr lang="es-ES" dirty="0" smtClean="0">
                <a:latin typeface="Comic Sans MS" panose="030F0702030302020204" pitchFamily="66" charset="0"/>
                <a:cs typeface="Arial" panose="020B0604020202020204" pitchFamily="34" charset="0"/>
              </a:rPr>
              <a:t>o </a:t>
            </a:r>
            <a:r>
              <a:rPr lang="es-ES" dirty="0">
                <a:latin typeface="Comic Sans MS" panose="030F0702030302020204" pitchFamily="66" charset="0"/>
                <a:cs typeface="Arial" panose="020B0604020202020204" pitchFamily="34" charset="0"/>
              </a:rPr>
              <a:t>deterioro funcional </a:t>
            </a:r>
            <a:r>
              <a:rPr lang="es-ES" dirty="0" smtClean="0">
                <a:latin typeface="Comic Sans MS" panose="030F0702030302020204" pitchFamily="66" charset="0"/>
                <a:cs typeface="Arial" panose="020B0604020202020204" pitchFamily="34" charset="0"/>
              </a:rPr>
              <a:t>rápido.</a:t>
            </a:r>
          </a:p>
          <a:p>
            <a:r>
              <a:rPr lang="es-ES" b="1" dirty="0" smtClean="0">
                <a:latin typeface="Comic Sans MS" panose="030F0702030302020204" pitchFamily="66" charset="0"/>
                <a:cs typeface="Arial" panose="020B0604020202020204" pitchFamily="34" charset="0"/>
              </a:rPr>
              <a:t>Problema </a:t>
            </a:r>
            <a:r>
              <a:rPr lang="es-ES" b="1" dirty="0">
                <a:latin typeface="Comic Sans MS" panose="030F0702030302020204" pitchFamily="66" charset="0"/>
                <a:cs typeface="Arial" panose="020B0604020202020204" pitchFamily="34" charset="0"/>
              </a:rPr>
              <a:t>social</a:t>
            </a:r>
            <a:r>
              <a:rPr lang="es-ES" dirty="0">
                <a:latin typeface="Comic Sans MS" panose="030F0702030302020204" pitchFamily="66" charset="0"/>
                <a:cs typeface="Arial" panose="020B0604020202020204" pitchFamily="34" charset="0"/>
              </a:rPr>
              <a:t> que condiciona la salud del paciente.</a:t>
            </a:r>
          </a:p>
          <a:p>
            <a:endParaRPr lang="es-ES" dirty="0">
              <a:latin typeface="Comic Sans MS" panose="030F0702030302020204" pitchFamily="66" charset="0"/>
            </a:endParaRPr>
          </a:p>
        </p:txBody>
      </p:sp>
    </p:spTree>
    <p:extLst>
      <p:ext uri="{BB962C8B-B14F-4D97-AF65-F5344CB8AC3E}">
        <p14:creationId xmlns:p14="http://schemas.microsoft.com/office/powerpoint/2010/main" val="121912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99253" y="741202"/>
            <a:ext cx="5721179" cy="5886667"/>
          </a:xfrm>
          <a:prstGeom prst="rect">
            <a:avLst/>
          </a:prstGeom>
        </p:spPr>
      </p:pic>
      <p:sp>
        <p:nvSpPr>
          <p:cNvPr id="3" name="CuadroTexto 2"/>
          <p:cNvSpPr txBox="1"/>
          <p:nvPr/>
        </p:nvSpPr>
        <p:spPr>
          <a:xfrm>
            <a:off x="3299253" y="160637"/>
            <a:ext cx="5943601" cy="400110"/>
          </a:xfrm>
          <a:prstGeom prst="rect">
            <a:avLst/>
          </a:prstGeom>
          <a:noFill/>
        </p:spPr>
        <p:txBody>
          <a:bodyPr wrap="square" rtlCol="0">
            <a:spAutoFit/>
          </a:bodyPr>
          <a:lstStyle/>
          <a:p>
            <a:r>
              <a:rPr lang="es-ES" sz="2000" b="1" dirty="0" smtClean="0"/>
              <a:t>ESQUEMA GRAL DE ATENCION HOSPITALARIA DEL PCC</a:t>
            </a:r>
            <a:endParaRPr lang="es-ES" sz="2000" b="1" dirty="0"/>
          </a:p>
        </p:txBody>
      </p:sp>
    </p:spTree>
    <p:extLst>
      <p:ext uri="{BB962C8B-B14F-4D97-AF65-F5344CB8AC3E}">
        <p14:creationId xmlns:p14="http://schemas.microsoft.com/office/powerpoint/2010/main" val="41068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 I. Características </a:t>
            </a:r>
            <a:r>
              <a:rPr lang="es-ES" dirty="0" err="1" smtClean="0"/>
              <a:t>grales</a:t>
            </a:r>
            <a:r>
              <a:rPr lang="es-ES" dirty="0" smtClean="0"/>
              <a:t> del PAI</a:t>
            </a:r>
            <a:endParaRPr lang="es-ES" dirty="0"/>
          </a:p>
        </p:txBody>
      </p:sp>
      <p:sp>
        <p:nvSpPr>
          <p:cNvPr id="3" name="Marcador de contenido 2"/>
          <p:cNvSpPr>
            <a:spLocks noGrp="1"/>
          </p:cNvSpPr>
          <p:nvPr>
            <p:ph idx="1"/>
          </p:nvPr>
        </p:nvSpPr>
        <p:spPr/>
        <p:txBody>
          <a:bodyPr>
            <a:normAutofit lnSpcReduction="10000"/>
          </a:bodyPr>
          <a:lstStyle/>
          <a:p>
            <a:r>
              <a:rPr lang="es-ES" dirty="0" smtClean="0"/>
              <a:t>Generar una ruta asistencial especifica para el PCC</a:t>
            </a:r>
          </a:p>
          <a:p>
            <a:r>
              <a:rPr lang="es-ES" dirty="0" smtClean="0"/>
              <a:t>Responda a sus necesidades de forma integral </a:t>
            </a:r>
          </a:p>
          <a:p>
            <a:r>
              <a:rPr lang="es-ES" dirty="0" smtClean="0"/>
              <a:t>Llevadas por equipos multidisciplinares en los distintos ámbitos asistenciales</a:t>
            </a:r>
          </a:p>
          <a:p>
            <a:r>
              <a:rPr lang="es-ES" dirty="0" smtClean="0"/>
              <a:t>Que integre la atención </a:t>
            </a:r>
            <a:r>
              <a:rPr lang="es-ES" dirty="0" err="1" smtClean="0"/>
              <a:t>sociosanitaria</a:t>
            </a:r>
            <a:r>
              <a:rPr lang="es-ES" dirty="0" smtClean="0"/>
              <a:t> junto al plan terapéutico y de cuidados</a:t>
            </a:r>
          </a:p>
          <a:p>
            <a:r>
              <a:rPr lang="es-ES" dirty="0" smtClean="0"/>
              <a:t>Mantenga al paciente el mayor tiempo posible en su entorno, adecuadamente atendido.</a:t>
            </a:r>
          </a:p>
          <a:p>
            <a:r>
              <a:rPr lang="es-ES" dirty="0" smtClean="0"/>
              <a:t>Tenga en cuenta la opinión y preferencia del paciente en cuanto a la priorización de problemas de salud, objetivos y tipo de intervenciones</a:t>
            </a:r>
          </a:p>
          <a:p>
            <a:endParaRPr lang="es-ES" dirty="0"/>
          </a:p>
        </p:txBody>
      </p:sp>
    </p:spTree>
    <p:extLst>
      <p:ext uri="{BB962C8B-B14F-4D97-AF65-F5344CB8AC3E}">
        <p14:creationId xmlns:p14="http://schemas.microsoft.com/office/powerpoint/2010/main" val="178721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 II. Dificultades</a:t>
            </a:r>
            <a:endParaRPr lang="es-ES" dirty="0"/>
          </a:p>
        </p:txBody>
      </p:sp>
      <p:sp>
        <p:nvSpPr>
          <p:cNvPr id="3" name="Marcador de contenido 2"/>
          <p:cNvSpPr>
            <a:spLocks noGrp="1"/>
          </p:cNvSpPr>
          <p:nvPr>
            <p:ph idx="1"/>
          </p:nvPr>
        </p:nvSpPr>
        <p:spPr/>
        <p:txBody>
          <a:bodyPr/>
          <a:lstStyle/>
          <a:p>
            <a:r>
              <a:rPr lang="es-ES" dirty="0" smtClean="0"/>
              <a:t>Ausencia de experiencia y estructuras, que hay que ir desarrollando.</a:t>
            </a:r>
          </a:p>
          <a:p>
            <a:pPr lvl="1"/>
            <a:r>
              <a:rPr lang="es-ES" dirty="0" smtClean="0"/>
              <a:t>Cambios en la organización servicios, roles y funciones de profesionales.</a:t>
            </a:r>
          </a:p>
          <a:p>
            <a:pPr lvl="1"/>
            <a:r>
              <a:rPr lang="es-ES" dirty="0" smtClean="0"/>
              <a:t>Déficit de recursos: TIC y humanos.</a:t>
            </a:r>
          </a:p>
          <a:p>
            <a:pPr lvl="1"/>
            <a:r>
              <a:rPr lang="es-ES" dirty="0" smtClean="0"/>
              <a:t>Interacción con otras unidades, servicios y dispositivos.</a:t>
            </a:r>
          </a:p>
          <a:p>
            <a:r>
              <a:rPr lang="es-ES" dirty="0" smtClean="0"/>
              <a:t>Implicación directa de las direcciones de área.</a:t>
            </a:r>
          </a:p>
          <a:p>
            <a:r>
              <a:rPr lang="es-ES" dirty="0" smtClean="0"/>
              <a:t>Motivación e implicación de los profesionales.</a:t>
            </a:r>
          </a:p>
          <a:p>
            <a:r>
              <a:rPr lang="es-ES" dirty="0" smtClean="0"/>
              <a:t>Continuidad del modelo.</a:t>
            </a:r>
          </a:p>
          <a:p>
            <a:r>
              <a:rPr lang="es-ES" dirty="0" smtClean="0"/>
              <a:t>Extensión a otros problemas de salud.</a:t>
            </a:r>
          </a:p>
          <a:p>
            <a:pPr marL="0" indent="0">
              <a:buNone/>
            </a:pPr>
            <a:endParaRPr lang="es-ES" dirty="0"/>
          </a:p>
        </p:txBody>
      </p:sp>
    </p:spTree>
    <p:extLst>
      <p:ext uri="{BB962C8B-B14F-4D97-AF65-F5344CB8AC3E}">
        <p14:creationId xmlns:p14="http://schemas.microsoft.com/office/powerpoint/2010/main" val="28470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20908" y="645142"/>
            <a:ext cx="7565643" cy="5038719"/>
          </a:xfrm>
          <a:prstGeom prst="rect">
            <a:avLst/>
          </a:prstGeom>
        </p:spPr>
      </p:pic>
      <p:sp>
        <p:nvSpPr>
          <p:cNvPr id="3" name="Rectángulo 2"/>
          <p:cNvSpPr/>
          <p:nvPr/>
        </p:nvSpPr>
        <p:spPr>
          <a:xfrm>
            <a:off x="4752809" y="5683861"/>
            <a:ext cx="2501839"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Gracias!</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023125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Contenidos</a:t>
            </a:r>
            <a:endParaRPr lang="es-ES" dirty="0"/>
          </a:p>
        </p:txBody>
      </p:sp>
      <p:sp>
        <p:nvSpPr>
          <p:cNvPr id="5" name="Marcador de contenido 4"/>
          <p:cNvSpPr>
            <a:spLocks noGrp="1"/>
          </p:cNvSpPr>
          <p:nvPr>
            <p:ph idx="1"/>
          </p:nvPr>
        </p:nvSpPr>
        <p:spPr/>
        <p:txBody>
          <a:bodyPr/>
          <a:lstStyle/>
          <a:p>
            <a:r>
              <a:rPr lang="es-ES" dirty="0" smtClean="0"/>
              <a:t>Gestión por procesos: Procesos asistenciales en la Estrategia de Cronicidad</a:t>
            </a:r>
          </a:p>
          <a:p>
            <a:r>
              <a:rPr lang="es-ES" dirty="0" smtClean="0"/>
              <a:t>Definición, justificación y objetivos del proceso asistencial del paciente crónico complejo.</a:t>
            </a:r>
          </a:p>
          <a:p>
            <a:r>
              <a:rPr lang="es-ES" dirty="0" smtClean="0"/>
              <a:t>Escenarios</a:t>
            </a:r>
          </a:p>
          <a:p>
            <a:r>
              <a:rPr lang="es-ES" dirty="0" smtClean="0"/>
              <a:t>Identificación, valoración e inclusión del PCC</a:t>
            </a:r>
          </a:p>
          <a:p>
            <a:r>
              <a:rPr lang="es-ES" dirty="0" smtClean="0"/>
              <a:t>Conclusiones </a:t>
            </a:r>
          </a:p>
          <a:p>
            <a:endParaRPr lang="es-ES" dirty="0" smtClean="0"/>
          </a:p>
        </p:txBody>
      </p:sp>
    </p:spTree>
    <p:extLst>
      <p:ext uri="{BB962C8B-B14F-4D97-AF65-F5344CB8AC3E}">
        <p14:creationId xmlns:p14="http://schemas.microsoft.com/office/powerpoint/2010/main" val="4169097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Gestión por procesos</a:t>
            </a:r>
            <a:endParaRPr lang="es-ES" dirty="0"/>
          </a:p>
        </p:txBody>
      </p:sp>
      <p:sp>
        <p:nvSpPr>
          <p:cNvPr id="3" name="Marcador de contenido 2"/>
          <p:cNvSpPr>
            <a:spLocks noGrp="1"/>
          </p:cNvSpPr>
          <p:nvPr>
            <p:ph idx="1"/>
          </p:nvPr>
        </p:nvSpPr>
        <p:spPr>
          <a:xfrm>
            <a:off x="838200" y="1690688"/>
            <a:ext cx="10515600" cy="4486275"/>
          </a:xfrm>
        </p:spPr>
        <p:txBody>
          <a:bodyPr>
            <a:normAutofit fontScale="85000" lnSpcReduction="20000"/>
          </a:bodyPr>
          <a:lstStyle/>
          <a:p>
            <a:r>
              <a:rPr lang="es-ES" dirty="0" smtClean="0"/>
              <a:t>Instrumento de mejora de la calidad asistencial </a:t>
            </a:r>
          </a:p>
          <a:p>
            <a:pPr lvl="1"/>
            <a:r>
              <a:rPr lang="es-ES" dirty="0"/>
              <a:t>C</a:t>
            </a:r>
            <a:r>
              <a:rPr lang="es-ES" dirty="0" smtClean="0"/>
              <a:t>ientífico-técnica </a:t>
            </a:r>
          </a:p>
          <a:p>
            <a:pPr lvl="1"/>
            <a:r>
              <a:rPr lang="es-ES" dirty="0" smtClean="0"/>
              <a:t>Relacional, basado en necesidades personalizadas de los pacientes</a:t>
            </a:r>
          </a:p>
          <a:p>
            <a:r>
              <a:rPr lang="es-ES" dirty="0" smtClean="0"/>
              <a:t>Proceso asistencial:</a:t>
            </a:r>
          </a:p>
          <a:p>
            <a:pPr lvl="1"/>
            <a:r>
              <a:rPr lang="es-ES" dirty="0" smtClean="0"/>
              <a:t>Conjunto de decisiones, actividades y tareas desarrolladas por distintos profesionales que se encadenan de forma secuencial y ordenada para conseguir un resultado.</a:t>
            </a:r>
          </a:p>
          <a:p>
            <a:r>
              <a:rPr lang="es-ES" dirty="0" smtClean="0"/>
              <a:t>Proceso integrado:</a:t>
            </a:r>
          </a:p>
          <a:p>
            <a:pPr lvl="1"/>
            <a:r>
              <a:rPr lang="es-ES" dirty="0" smtClean="0"/>
              <a:t>Compartir objetivos y coordinar acciones entre los distintos niveles asistenciales sanitarios, </a:t>
            </a:r>
            <a:r>
              <a:rPr lang="es-ES" dirty="0" err="1" smtClean="0"/>
              <a:t>sociosanitarios</a:t>
            </a:r>
            <a:r>
              <a:rPr lang="es-ES" dirty="0" smtClean="0"/>
              <a:t> y sociales.</a:t>
            </a:r>
          </a:p>
          <a:p>
            <a:r>
              <a:rPr lang="es-ES" dirty="0" smtClean="0"/>
              <a:t>Resultados: </a:t>
            </a:r>
            <a:r>
              <a:rPr lang="es-ES" i="1" dirty="0" smtClean="0"/>
              <a:t>Triple meta</a:t>
            </a:r>
          </a:p>
          <a:p>
            <a:pPr lvl="1"/>
            <a:r>
              <a:rPr lang="es-ES" dirty="0" smtClean="0"/>
              <a:t>Resultados en salud, incluido mejora de la calidad de vida</a:t>
            </a:r>
          </a:p>
          <a:p>
            <a:pPr lvl="1"/>
            <a:r>
              <a:rPr lang="es-ES" dirty="0" smtClean="0"/>
              <a:t>Experiencia positiva para usuarios y profesionales del sistema</a:t>
            </a:r>
          </a:p>
          <a:p>
            <a:pPr lvl="1"/>
            <a:r>
              <a:rPr lang="es-ES" dirty="0" smtClean="0"/>
              <a:t>Mejora de la eficiencia</a:t>
            </a:r>
          </a:p>
          <a:p>
            <a:r>
              <a:rPr lang="es-ES" dirty="0" smtClean="0"/>
              <a:t>Evaluaciones periódicas y planes de mejora continuados.</a:t>
            </a:r>
            <a:endParaRPr lang="es-ES" dirty="0"/>
          </a:p>
        </p:txBody>
      </p:sp>
    </p:spTree>
    <p:extLst>
      <p:ext uri="{BB962C8B-B14F-4D97-AF65-F5344CB8AC3E}">
        <p14:creationId xmlns:p14="http://schemas.microsoft.com/office/powerpoint/2010/main" val="203133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998232" y="770167"/>
            <a:ext cx="8576535" cy="5723067"/>
            <a:chOff x="1998232" y="505610"/>
            <a:chExt cx="8576535" cy="5723067"/>
          </a:xfrm>
        </p:grpSpPr>
        <p:grpSp>
          <p:nvGrpSpPr>
            <p:cNvPr id="102" name="Grupo 101"/>
            <p:cNvGrpSpPr/>
            <p:nvPr/>
          </p:nvGrpSpPr>
          <p:grpSpPr>
            <a:xfrm>
              <a:off x="1998232" y="505610"/>
              <a:ext cx="8283389" cy="5723067"/>
              <a:chOff x="1557168" y="602428"/>
              <a:chExt cx="8283389" cy="5701552"/>
            </a:xfrm>
          </p:grpSpPr>
          <p:grpSp>
            <p:nvGrpSpPr>
              <p:cNvPr id="80" name="Grupo 79"/>
              <p:cNvGrpSpPr/>
              <p:nvPr/>
            </p:nvGrpSpPr>
            <p:grpSpPr>
              <a:xfrm>
                <a:off x="2576457" y="602428"/>
                <a:ext cx="6438451" cy="5701552"/>
                <a:chOff x="822961" y="322730"/>
                <a:chExt cx="6438451" cy="5701552"/>
              </a:xfrm>
            </p:grpSpPr>
            <p:sp>
              <p:nvSpPr>
                <p:cNvPr id="2" name="Rectángulo redondeado 1"/>
                <p:cNvSpPr/>
                <p:nvPr/>
              </p:nvSpPr>
              <p:spPr>
                <a:xfrm>
                  <a:off x="3517749" y="322730"/>
                  <a:ext cx="1893347" cy="527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Comisión Central Procesos</a:t>
                  </a:r>
                  <a:endParaRPr lang="es-ES" dirty="0"/>
                </a:p>
              </p:txBody>
            </p:sp>
            <p:sp>
              <p:nvSpPr>
                <p:cNvPr id="4" name="Rectángulo 3"/>
                <p:cNvSpPr/>
                <p:nvPr/>
              </p:nvSpPr>
              <p:spPr>
                <a:xfrm>
                  <a:off x="4986168" y="1452282"/>
                  <a:ext cx="1629785" cy="4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Responsable Autonómico</a:t>
                  </a:r>
                  <a:endParaRPr lang="es-ES" sz="1600" dirty="0"/>
                </a:p>
              </p:txBody>
            </p:sp>
            <p:sp>
              <p:nvSpPr>
                <p:cNvPr id="5" name="Rectángulo 4"/>
                <p:cNvSpPr/>
                <p:nvPr/>
              </p:nvSpPr>
              <p:spPr>
                <a:xfrm>
                  <a:off x="2366682" y="1452282"/>
                  <a:ext cx="1473798" cy="430306"/>
                </a:xfrm>
                <a:prstGeom prst="rect">
                  <a:avLst/>
                </a:prstGeom>
                <a:solidFill>
                  <a:srgbClr val="EEB5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600" dirty="0" smtClean="0"/>
                    <a:t>Grupo de Referencia </a:t>
                  </a:r>
                  <a:r>
                    <a:rPr lang="es-ES" sz="1600" dirty="0" err="1" smtClean="0"/>
                    <a:t>Aut</a:t>
                  </a:r>
                  <a:r>
                    <a:rPr lang="es-ES" sz="1600" dirty="0" smtClean="0"/>
                    <a:t>.</a:t>
                  </a:r>
                  <a:endParaRPr lang="es-ES" sz="1600" dirty="0"/>
                </a:p>
              </p:txBody>
            </p:sp>
            <p:sp>
              <p:nvSpPr>
                <p:cNvPr id="9" name="Rectángulo redondeado 8"/>
                <p:cNvSpPr/>
                <p:nvPr/>
              </p:nvSpPr>
              <p:spPr>
                <a:xfrm>
                  <a:off x="3641462" y="3087444"/>
                  <a:ext cx="1645920" cy="451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Gerente Área</a:t>
                  </a:r>
                </a:p>
                <a:p>
                  <a:pPr algn="ctr"/>
                  <a:r>
                    <a:rPr lang="es-ES" sz="1600" dirty="0" err="1" smtClean="0"/>
                    <a:t>Dtor</a:t>
                  </a:r>
                  <a:r>
                    <a:rPr lang="es-ES" sz="1600" dirty="0" smtClean="0"/>
                    <a:t>. Territorial</a:t>
                  </a:r>
                  <a:endParaRPr lang="es-ES" sz="1600" dirty="0"/>
                </a:p>
              </p:txBody>
            </p:sp>
            <p:sp>
              <p:nvSpPr>
                <p:cNvPr id="10" name="Documento 9"/>
                <p:cNvSpPr/>
                <p:nvPr/>
              </p:nvSpPr>
              <p:spPr>
                <a:xfrm>
                  <a:off x="2501153" y="2237590"/>
                  <a:ext cx="1204856" cy="494852"/>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PAI</a:t>
                  </a:r>
                  <a:endParaRPr lang="es-ES" dirty="0"/>
                </a:p>
              </p:txBody>
            </p:sp>
            <p:sp>
              <p:nvSpPr>
                <p:cNvPr id="11" name="Rectángulo 10"/>
                <p:cNvSpPr/>
                <p:nvPr/>
              </p:nvSpPr>
              <p:spPr>
                <a:xfrm>
                  <a:off x="5085676" y="3969572"/>
                  <a:ext cx="1430767" cy="462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Responsable</a:t>
                  </a:r>
                </a:p>
                <a:p>
                  <a:pPr algn="ctr"/>
                  <a:r>
                    <a:rPr lang="es-ES" sz="1600" dirty="0" smtClean="0"/>
                    <a:t>Local</a:t>
                  </a:r>
                  <a:endParaRPr lang="es-ES" sz="1600" dirty="0"/>
                </a:p>
              </p:txBody>
            </p:sp>
            <p:sp>
              <p:nvSpPr>
                <p:cNvPr id="12" name="Rectángulo 11"/>
                <p:cNvSpPr/>
                <p:nvPr/>
              </p:nvSpPr>
              <p:spPr>
                <a:xfrm>
                  <a:off x="2501153" y="3969572"/>
                  <a:ext cx="1204856" cy="462579"/>
                </a:xfrm>
                <a:prstGeom prst="rect">
                  <a:avLst/>
                </a:prstGeom>
                <a:solidFill>
                  <a:srgbClr val="EEB5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400" dirty="0" smtClean="0"/>
                    <a:t>Grupo Local  </a:t>
                  </a:r>
                  <a:r>
                    <a:rPr lang="es-ES" sz="1400" dirty="0"/>
                    <a:t>I</a:t>
                  </a:r>
                  <a:r>
                    <a:rPr lang="es-ES" sz="1400" dirty="0" smtClean="0"/>
                    <a:t>mplantación</a:t>
                  </a:r>
                  <a:endParaRPr lang="es-ES" sz="1400" dirty="0"/>
                </a:p>
              </p:txBody>
            </p:sp>
            <p:cxnSp>
              <p:nvCxnSpPr>
                <p:cNvPr id="17" name="Conector recto de flecha 16"/>
                <p:cNvCxnSpPr>
                  <a:stCxn id="2" idx="2"/>
                  <a:endCxn id="2" idx="2"/>
                </p:cNvCxnSpPr>
                <p:nvPr/>
              </p:nvCxnSpPr>
              <p:spPr>
                <a:xfrm>
                  <a:off x="4464423" y="84985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20"/>
                <p:cNvCxnSpPr>
                  <a:stCxn id="2" idx="3"/>
                </p:cNvCxnSpPr>
                <p:nvPr/>
              </p:nvCxnSpPr>
              <p:spPr>
                <a:xfrm>
                  <a:off x="5411096" y="586292"/>
                  <a:ext cx="3899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endCxn id="4" idx="0"/>
                </p:cNvCxnSpPr>
                <p:nvPr/>
              </p:nvCxnSpPr>
              <p:spPr>
                <a:xfrm>
                  <a:off x="5801059" y="586292"/>
                  <a:ext cx="2" cy="8659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4" idx="1"/>
                  <a:endCxn id="5" idx="3"/>
                </p:cNvCxnSpPr>
                <p:nvPr/>
              </p:nvCxnSpPr>
              <p:spPr>
                <a:xfrm flipH="1">
                  <a:off x="3840480" y="1667435"/>
                  <a:ext cx="114568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5" idx="2"/>
                  <a:endCxn id="10" idx="0"/>
                </p:cNvCxnSpPr>
                <p:nvPr/>
              </p:nvCxnSpPr>
              <p:spPr>
                <a:xfrm>
                  <a:off x="3103581" y="1882588"/>
                  <a:ext cx="0" cy="3550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30"/>
                <p:cNvCxnSpPr>
                  <a:stCxn id="10" idx="1"/>
                </p:cNvCxnSpPr>
                <p:nvPr/>
              </p:nvCxnSpPr>
              <p:spPr>
                <a:xfrm flipH="1">
                  <a:off x="1659366" y="2485016"/>
                  <a:ext cx="841787" cy="0"/>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Conector recto 32"/>
                <p:cNvCxnSpPr>
                  <a:stCxn id="5" idx="1"/>
                </p:cNvCxnSpPr>
                <p:nvPr/>
              </p:nvCxnSpPr>
              <p:spPr>
                <a:xfrm flipH="1">
                  <a:off x="1659366" y="1667435"/>
                  <a:ext cx="707316"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flipV="1">
                  <a:off x="1659366" y="586292"/>
                  <a:ext cx="0" cy="189872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a:endCxn id="2" idx="1"/>
                </p:cNvCxnSpPr>
                <p:nvPr/>
              </p:nvCxnSpPr>
              <p:spPr>
                <a:xfrm>
                  <a:off x="1659366" y="586292"/>
                  <a:ext cx="1858383"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38"/>
                <p:cNvCxnSpPr>
                  <a:stCxn id="10" idx="3"/>
                </p:cNvCxnSpPr>
                <p:nvPr/>
              </p:nvCxnSpPr>
              <p:spPr>
                <a:xfrm>
                  <a:off x="3706009" y="2485016"/>
                  <a:ext cx="7584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a:off x="4464422" y="2485016"/>
                  <a:ext cx="0" cy="6024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p:nvPr/>
              </p:nvCxnSpPr>
              <p:spPr>
                <a:xfrm>
                  <a:off x="5801058" y="3307976"/>
                  <a:ext cx="1" cy="6615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flipV="1">
                  <a:off x="5287382" y="3313354"/>
                  <a:ext cx="51367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a:stCxn id="11" idx="1"/>
                  <a:endCxn id="12" idx="3"/>
                </p:cNvCxnSpPr>
                <p:nvPr/>
              </p:nvCxnSpPr>
              <p:spPr>
                <a:xfrm flipH="1">
                  <a:off x="3706009" y="4200862"/>
                  <a:ext cx="137966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51"/>
                <p:cNvCxnSpPr>
                  <a:stCxn id="12" idx="2"/>
                </p:cNvCxnSpPr>
                <p:nvPr/>
              </p:nvCxnSpPr>
              <p:spPr>
                <a:xfrm>
                  <a:off x="3103581" y="4432151"/>
                  <a:ext cx="0" cy="322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flipV="1">
                  <a:off x="1554478" y="4744122"/>
                  <a:ext cx="3098203" cy="107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upo 67"/>
                <p:cNvGrpSpPr/>
                <p:nvPr/>
              </p:nvGrpSpPr>
              <p:grpSpPr>
                <a:xfrm>
                  <a:off x="822961" y="4744121"/>
                  <a:ext cx="4537037" cy="1280161"/>
                  <a:chOff x="793378" y="4754880"/>
                  <a:chExt cx="4537037" cy="1280161"/>
                </a:xfrm>
              </p:grpSpPr>
              <p:sp>
                <p:nvSpPr>
                  <p:cNvPr id="13" name="Elipse 12"/>
                  <p:cNvSpPr/>
                  <p:nvPr/>
                </p:nvSpPr>
                <p:spPr>
                  <a:xfrm>
                    <a:off x="793378" y="5088368"/>
                    <a:ext cx="1438834" cy="946673"/>
                  </a:xfrm>
                  <a:prstGeom prst="ellipse">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400" dirty="0" smtClean="0"/>
                      <a:t>Adaptación Formación</a:t>
                    </a:r>
                    <a:endParaRPr lang="es-ES" sz="1400" dirty="0"/>
                  </a:p>
                </p:txBody>
              </p:sp>
              <p:sp>
                <p:nvSpPr>
                  <p:cNvPr id="14" name="Elipse 13"/>
                  <p:cNvSpPr/>
                  <p:nvPr/>
                </p:nvSpPr>
                <p:spPr>
                  <a:xfrm>
                    <a:off x="2242973" y="5088368"/>
                    <a:ext cx="1648607" cy="946673"/>
                  </a:xfrm>
                  <a:prstGeom prst="ellipse">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400" dirty="0" smtClean="0"/>
                      <a:t>Estrategia  implantación </a:t>
                    </a:r>
                    <a:endParaRPr lang="es-ES" sz="1400" dirty="0"/>
                  </a:p>
                </p:txBody>
              </p:sp>
              <p:sp>
                <p:nvSpPr>
                  <p:cNvPr id="15" name="Elipse 14"/>
                  <p:cNvSpPr/>
                  <p:nvPr/>
                </p:nvSpPr>
                <p:spPr>
                  <a:xfrm>
                    <a:off x="3915784" y="5088367"/>
                    <a:ext cx="1414631" cy="946673"/>
                  </a:xfrm>
                  <a:prstGeom prst="ellipse">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600" dirty="0" smtClean="0"/>
                      <a:t>Plan de mejora</a:t>
                    </a:r>
                    <a:endParaRPr lang="es-ES" sz="1600" dirty="0"/>
                  </a:p>
                </p:txBody>
              </p:sp>
              <p:cxnSp>
                <p:nvCxnSpPr>
                  <p:cNvPr id="62" name="Conector recto de flecha 61"/>
                  <p:cNvCxnSpPr>
                    <a:endCxn id="13" idx="0"/>
                  </p:cNvCxnSpPr>
                  <p:nvPr/>
                </p:nvCxnSpPr>
                <p:spPr>
                  <a:xfrm flipH="1">
                    <a:off x="1512795" y="4754880"/>
                    <a:ext cx="12100" cy="3334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a:endCxn id="14" idx="0"/>
                  </p:cNvCxnSpPr>
                  <p:nvPr/>
                </p:nvCxnSpPr>
                <p:spPr>
                  <a:xfrm flipH="1">
                    <a:off x="3067277" y="4765638"/>
                    <a:ext cx="6720" cy="3227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recto de flecha 65"/>
                  <p:cNvCxnSpPr>
                    <a:endCxn id="15" idx="0"/>
                  </p:cNvCxnSpPr>
                  <p:nvPr/>
                </p:nvCxnSpPr>
                <p:spPr>
                  <a:xfrm>
                    <a:off x="4616379" y="4765637"/>
                    <a:ext cx="6721" cy="3227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3" name="Conector recto 72"/>
                <p:cNvCxnSpPr>
                  <a:stCxn id="15" idx="6"/>
                </p:cNvCxnSpPr>
                <p:nvPr/>
              </p:nvCxnSpPr>
              <p:spPr>
                <a:xfrm flipV="1">
                  <a:off x="5359998" y="5550944"/>
                  <a:ext cx="1901414" cy="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flipV="1">
                  <a:off x="7250654" y="1667434"/>
                  <a:ext cx="0" cy="388351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7" name="Conector recto 76"/>
                <p:cNvCxnSpPr>
                  <a:stCxn id="11" idx="3"/>
                </p:cNvCxnSpPr>
                <p:nvPr/>
              </p:nvCxnSpPr>
              <p:spPr>
                <a:xfrm flipV="1">
                  <a:off x="6516443" y="4200861"/>
                  <a:ext cx="744969" cy="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9" name="Conector recto de flecha 78"/>
                <p:cNvCxnSpPr>
                  <a:endCxn id="4" idx="3"/>
                </p:cNvCxnSpPr>
                <p:nvPr/>
              </p:nvCxnSpPr>
              <p:spPr>
                <a:xfrm flipH="1">
                  <a:off x="6615953" y="1667434"/>
                  <a:ext cx="634701" cy="1"/>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84" name="Conector recto 83"/>
              <p:cNvCxnSpPr/>
              <p:nvPr/>
            </p:nvCxnSpPr>
            <p:spPr>
              <a:xfrm>
                <a:off x="1557168" y="3184262"/>
                <a:ext cx="8283389"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5" name="CuadroTexto 84"/>
              <p:cNvSpPr txBox="1"/>
              <p:nvPr/>
            </p:nvSpPr>
            <p:spPr>
              <a:xfrm>
                <a:off x="1656018" y="933224"/>
                <a:ext cx="622927" cy="1909483"/>
              </a:xfrm>
              <a:prstGeom prst="rect">
                <a:avLst/>
              </a:prstGeom>
              <a:noFill/>
            </p:spPr>
            <p:txBody>
              <a:bodyPr vert="wordArtVert" wrap="square" rtlCol="0">
                <a:spAutoFit/>
              </a:bodyPr>
              <a:lstStyle/>
              <a:p>
                <a:r>
                  <a:rPr lang="es-ES" sz="2400" dirty="0" err="1" smtClean="0"/>
                  <a:t>sscc</a:t>
                </a:r>
                <a:endParaRPr lang="es-ES" sz="2400" dirty="0"/>
              </a:p>
            </p:txBody>
          </p:sp>
          <p:sp>
            <p:nvSpPr>
              <p:cNvPr id="86" name="CuadroTexto 85"/>
              <p:cNvSpPr txBox="1"/>
              <p:nvPr/>
            </p:nvSpPr>
            <p:spPr>
              <a:xfrm>
                <a:off x="1716377" y="3625323"/>
                <a:ext cx="513410" cy="1753496"/>
              </a:xfrm>
              <a:prstGeom prst="rect">
                <a:avLst/>
              </a:prstGeom>
              <a:noFill/>
            </p:spPr>
            <p:txBody>
              <a:bodyPr vert="wordArtVert" wrap="square" rtlCol="0">
                <a:spAutoFit/>
              </a:bodyPr>
              <a:lstStyle/>
              <a:p>
                <a:r>
                  <a:rPr lang="es-ES" dirty="0" smtClean="0"/>
                  <a:t>AREA</a:t>
                </a:r>
                <a:endParaRPr lang="es-ES" dirty="0"/>
              </a:p>
            </p:txBody>
          </p:sp>
          <p:cxnSp>
            <p:nvCxnSpPr>
              <p:cNvPr id="88" name="Conector recto 87"/>
              <p:cNvCxnSpPr>
                <a:stCxn id="12" idx="1"/>
              </p:cNvCxnSpPr>
              <p:nvPr/>
            </p:nvCxnSpPr>
            <p:spPr>
              <a:xfrm flipH="1" flipV="1">
                <a:off x="3833755" y="4480559"/>
                <a:ext cx="420894" cy="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flipV="1">
                <a:off x="3833755" y="3574229"/>
                <a:ext cx="9787" cy="90633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2" name="Conector recto 91"/>
              <p:cNvCxnSpPr>
                <a:stCxn id="13" idx="2"/>
              </p:cNvCxnSpPr>
              <p:nvPr/>
            </p:nvCxnSpPr>
            <p:spPr>
              <a:xfrm flipH="1">
                <a:off x="2294507" y="5830643"/>
                <a:ext cx="28195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4" name="Conector recto 93"/>
              <p:cNvCxnSpPr/>
              <p:nvPr/>
            </p:nvCxnSpPr>
            <p:spPr>
              <a:xfrm flipV="1">
                <a:off x="2306172" y="3587674"/>
                <a:ext cx="5815" cy="224296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6" name="Conector recto de flecha 95"/>
              <p:cNvCxnSpPr/>
              <p:nvPr/>
            </p:nvCxnSpPr>
            <p:spPr>
              <a:xfrm>
                <a:off x="2323652" y="3587674"/>
                <a:ext cx="3071306" cy="5379"/>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03" name="CuadroTexto 102"/>
            <p:cNvSpPr txBox="1"/>
            <p:nvPr/>
          </p:nvSpPr>
          <p:spPr>
            <a:xfrm>
              <a:off x="9127863" y="5951654"/>
              <a:ext cx="1446904" cy="261610"/>
            </a:xfrm>
            <a:prstGeom prst="rect">
              <a:avLst/>
            </a:prstGeom>
            <a:noFill/>
          </p:spPr>
          <p:txBody>
            <a:bodyPr wrap="square" rtlCol="0">
              <a:spAutoFit/>
            </a:bodyPr>
            <a:lstStyle/>
            <a:p>
              <a:endParaRPr lang="es-ES" sz="1100" dirty="0"/>
            </a:p>
          </p:txBody>
        </p:sp>
      </p:grpSp>
      <p:pic>
        <p:nvPicPr>
          <p:cNvPr id="104" name="Imagen 103"/>
          <p:cNvPicPr>
            <a:picLocks noChangeAspect="1"/>
          </p:cNvPicPr>
          <p:nvPr/>
        </p:nvPicPr>
        <p:blipFill>
          <a:blip r:embed="rId3"/>
          <a:stretch>
            <a:fillRect/>
          </a:stretch>
        </p:blipFill>
        <p:spPr>
          <a:xfrm>
            <a:off x="10879837" y="326646"/>
            <a:ext cx="796063" cy="887042"/>
          </a:xfrm>
          <a:prstGeom prst="rect">
            <a:avLst/>
          </a:prstGeom>
        </p:spPr>
      </p:pic>
      <p:sp>
        <p:nvSpPr>
          <p:cNvPr id="20" name="CuadroTexto 19"/>
          <p:cNvSpPr txBox="1"/>
          <p:nvPr/>
        </p:nvSpPr>
        <p:spPr>
          <a:xfrm>
            <a:off x="1631093" y="179605"/>
            <a:ext cx="9151412" cy="400110"/>
          </a:xfrm>
          <a:prstGeom prst="rect">
            <a:avLst/>
          </a:prstGeom>
          <a:noFill/>
        </p:spPr>
        <p:txBody>
          <a:bodyPr wrap="square" rtlCol="0">
            <a:spAutoFit/>
          </a:bodyPr>
          <a:lstStyle/>
          <a:p>
            <a:r>
              <a:rPr lang="es-ES" sz="2000" b="1" dirty="0" smtClean="0"/>
              <a:t>Estructura organizativa para la implantación y seguimiento de la gestión por procesos</a:t>
            </a:r>
            <a:endParaRPr lang="es-ES" sz="2000" b="1" dirty="0"/>
          </a:p>
        </p:txBody>
      </p:sp>
    </p:spTree>
    <p:extLst>
      <p:ext uri="{BB962C8B-B14F-4D97-AF65-F5344CB8AC3E}">
        <p14:creationId xmlns:p14="http://schemas.microsoft.com/office/powerpoint/2010/main" val="2805224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13169"/>
          </a:xfrm>
        </p:spPr>
        <p:txBody>
          <a:bodyPr/>
          <a:lstStyle/>
          <a:p>
            <a:r>
              <a:rPr lang="es-ES" dirty="0" smtClean="0"/>
              <a:t>Procesos asistenciales priorizados</a:t>
            </a:r>
            <a:endParaRPr lang="es-ES" dirty="0"/>
          </a:p>
        </p:txBody>
      </p:sp>
      <p:sp>
        <p:nvSpPr>
          <p:cNvPr id="3" name="Marcador de contenido 2"/>
          <p:cNvSpPr>
            <a:spLocks noGrp="1"/>
          </p:cNvSpPr>
          <p:nvPr>
            <p:ph idx="1"/>
          </p:nvPr>
        </p:nvSpPr>
        <p:spPr>
          <a:xfrm>
            <a:off x="838200" y="1499054"/>
            <a:ext cx="10515600" cy="4351338"/>
          </a:xfrm>
        </p:spPr>
        <p:txBody>
          <a:bodyPr>
            <a:normAutofit fontScale="85000" lnSpcReduction="20000"/>
          </a:bodyPr>
          <a:lstStyle/>
          <a:p>
            <a:r>
              <a:rPr lang="es-ES" dirty="0" smtClean="0"/>
              <a:t>Estrategia cronicidad</a:t>
            </a:r>
          </a:p>
          <a:p>
            <a:pPr lvl="1"/>
            <a:r>
              <a:rPr lang="es-ES" dirty="0" smtClean="0"/>
              <a:t>Insuficiencia cardiaca</a:t>
            </a:r>
          </a:p>
          <a:p>
            <a:pPr lvl="1"/>
            <a:r>
              <a:rPr lang="es-ES" dirty="0" smtClean="0"/>
              <a:t>EPOC</a:t>
            </a:r>
          </a:p>
          <a:p>
            <a:pPr lvl="1"/>
            <a:r>
              <a:rPr lang="es-ES" dirty="0" smtClean="0"/>
              <a:t>Diabetes tipo 2</a:t>
            </a:r>
          </a:p>
          <a:p>
            <a:pPr lvl="1"/>
            <a:r>
              <a:rPr lang="es-ES" dirty="0" smtClean="0"/>
              <a:t>Enfermedad Renal Crónica</a:t>
            </a:r>
          </a:p>
          <a:p>
            <a:pPr lvl="1"/>
            <a:r>
              <a:rPr lang="es-ES" b="1" dirty="0" smtClean="0"/>
              <a:t>Paciente Crónico Complejo</a:t>
            </a:r>
          </a:p>
          <a:p>
            <a:r>
              <a:rPr lang="es-ES" dirty="0" smtClean="0"/>
              <a:t>Plan de salud mental</a:t>
            </a:r>
          </a:p>
          <a:p>
            <a:pPr lvl="1"/>
            <a:r>
              <a:rPr lang="es-ES" dirty="0" smtClean="0"/>
              <a:t>Trastorno mental grave</a:t>
            </a:r>
          </a:p>
          <a:p>
            <a:pPr lvl="1"/>
            <a:r>
              <a:rPr lang="es-ES" dirty="0" smtClean="0"/>
              <a:t>Trastorno por espectro autista</a:t>
            </a:r>
          </a:p>
          <a:p>
            <a:r>
              <a:rPr lang="es-ES" dirty="0" smtClean="0"/>
              <a:t>Quirúrgicos</a:t>
            </a:r>
          </a:p>
          <a:p>
            <a:pPr lvl="1"/>
            <a:r>
              <a:rPr lang="es-ES" dirty="0" smtClean="0"/>
              <a:t>Obesidad mórbida</a:t>
            </a:r>
          </a:p>
          <a:p>
            <a:pPr lvl="1"/>
            <a:r>
              <a:rPr lang="es-ES" dirty="0" smtClean="0"/>
              <a:t>Prótesis de rodilla</a:t>
            </a:r>
          </a:p>
          <a:p>
            <a:r>
              <a:rPr lang="es-ES" dirty="0" smtClean="0"/>
              <a:t>Procesos claves</a:t>
            </a:r>
          </a:p>
          <a:p>
            <a:pPr lvl="1"/>
            <a:r>
              <a:rPr lang="es-ES" dirty="0" smtClean="0"/>
              <a:t>Admisión hospitalaria</a:t>
            </a:r>
            <a:endParaRPr lang="es-ES" dirty="0"/>
          </a:p>
        </p:txBody>
      </p:sp>
    </p:spTree>
    <p:extLst>
      <p:ext uri="{BB962C8B-B14F-4D97-AF65-F5344CB8AC3E}">
        <p14:creationId xmlns:p14="http://schemas.microsoft.com/office/powerpoint/2010/main" val="1865861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505422"/>
            <a:ext cx="9144000" cy="2387600"/>
          </a:xfrm>
        </p:spPr>
        <p:txBody>
          <a:bodyPr>
            <a:normAutofit fontScale="90000"/>
          </a:bodyPr>
          <a:lstStyle/>
          <a:p>
            <a:r>
              <a:rPr lang="es-ES" sz="4400" b="1" dirty="0"/>
              <a:t>PROCESO ASISTENCIAL INTEGRADO DEL PACIENTE CRONICO COMPLEJO EN EXTREMADURA</a:t>
            </a:r>
            <a:r>
              <a:rPr lang="es-ES" dirty="0"/>
              <a:t/>
            </a:r>
            <a:br>
              <a:rPr lang="es-ES" dirty="0"/>
            </a:br>
            <a:endParaRPr lang="es-ES" dirty="0"/>
          </a:p>
        </p:txBody>
      </p:sp>
      <p:sp>
        <p:nvSpPr>
          <p:cNvPr id="3" name="Subtítulo 2"/>
          <p:cNvSpPr>
            <a:spLocks noGrp="1"/>
          </p:cNvSpPr>
          <p:nvPr>
            <p:ph type="subTitle" idx="1"/>
          </p:nvPr>
        </p:nvSpPr>
        <p:spPr>
          <a:xfrm>
            <a:off x="982361" y="4159435"/>
            <a:ext cx="10571205" cy="2193281"/>
          </a:xfrm>
        </p:spPr>
        <p:txBody>
          <a:bodyPr>
            <a:normAutofit fontScale="77500" lnSpcReduction="20000"/>
          </a:bodyPr>
          <a:lstStyle/>
          <a:p>
            <a:pPr algn="l"/>
            <a:r>
              <a:rPr lang="es-ES" dirty="0" smtClean="0"/>
              <a:t>Conferencia nacional para la atención enfermos crónicos. Declaración de Sevilla (SEMI-</a:t>
            </a:r>
            <a:r>
              <a:rPr lang="es-ES" dirty="0" err="1" smtClean="0"/>
              <a:t>SemFyC</a:t>
            </a:r>
            <a:r>
              <a:rPr lang="es-ES" dirty="0" smtClean="0"/>
              <a:t>)</a:t>
            </a:r>
          </a:p>
          <a:p>
            <a:pPr algn="l"/>
            <a:r>
              <a:rPr lang="es-ES" dirty="0" smtClean="0"/>
              <a:t>Proceso </a:t>
            </a:r>
            <a:r>
              <a:rPr lang="es-ES" dirty="0"/>
              <a:t>asistencial de pacientes con enfermedades crónicas complejas y </a:t>
            </a:r>
            <a:r>
              <a:rPr lang="es-ES" dirty="0" err="1" smtClean="0"/>
              <a:t>pluripatológicas</a:t>
            </a:r>
            <a:r>
              <a:rPr lang="es-ES" dirty="0" smtClean="0"/>
              <a:t> (SEMI-</a:t>
            </a:r>
            <a:r>
              <a:rPr lang="es-ES" dirty="0" err="1" smtClean="0"/>
              <a:t>SemFyC</a:t>
            </a:r>
            <a:r>
              <a:rPr lang="es-ES" dirty="0" smtClean="0"/>
              <a:t>-FAECAP)</a:t>
            </a:r>
          </a:p>
          <a:p>
            <a:pPr algn="l"/>
            <a:r>
              <a:rPr lang="es-ES" dirty="0" smtClean="0"/>
              <a:t>Estrategia Nacional de Abordaje de la Cronicidad del SNS 2012</a:t>
            </a:r>
          </a:p>
          <a:p>
            <a:pPr algn="l"/>
            <a:r>
              <a:rPr lang="es-ES" dirty="0" smtClean="0"/>
              <a:t>Plan de acción mundial para prevención y control de las NCD 2013-2020 (OMS)</a:t>
            </a:r>
          </a:p>
          <a:p>
            <a:pPr algn="l"/>
            <a:r>
              <a:rPr lang="es-ES" dirty="0" smtClean="0"/>
              <a:t>Estrategia global para servicios de salud integrados y centrado en las personas 2016-2026 (OMS)</a:t>
            </a:r>
          </a:p>
          <a:p>
            <a:pPr algn="l"/>
            <a:r>
              <a:rPr lang="es-ES" dirty="0" smtClean="0"/>
              <a:t>Procesos y Rutas asistenciales de CCAA: Andalucía, Madrid, Cataluña</a:t>
            </a:r>
            <a:endParaRPr lang="es-ES" dirty="0"/>
          </a:p>
        </p:txBody>
      </p:sp>
      <p:pic>
        <p:nvPicPr>
          <p:cNvPr id="4" name="Imagen 3"/>
          <p:cNvPicPr>
            <a:picLocks noChangeAspect="1"/>
          </p:cNvPicPr>
          <p:nvPr/>
        </p:nvPicPr>
        <p:blipFill>
          <a:blip r:embed="rId3"/>
          <a:stretch>
            <a:fillRect/>
          </a:stretch>
        </p:blipFill>
        <p:spPr>
          <a:xfrm>
            <a:off x="10398636" y="355012"/>
            <a:ext cx="798645" cy="883997"/>
          </a:xfrm>
          <a:prstGeom prst="rect">
            <a:avLst/>
          </a:prstGeom>
        </p:spPr>
      </p:pic>
    </p:spTree>
    <p:extLst>
      <p:ext uri="{BB962C8B-B14F-4D97-AF65-F5344CB8AC3E}">
        <p14:creationId xmlns:p14="http://schemas.microsoft.com/office/powerpoint/2010/main" val="1462270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92343"/>
          </a:xfrm>
        </p:spPr>
        <p:txBody>
          <a:bodyPr/>
          <a:lstStyle/>
          <a:p>
            <a:r>
              <a:rPr lang="es-ES" dirty="0" smtClean="0"/>
              <a:t>Definición del Paciente Crónico Complejo</a:t>
            </a:r>
            <a:endParaRPr lang="es-ES" dirty="0"/>
          </a:p>
        </p:txBody>
      </p:sp>
      <p:grpSp>
        <p:nvGrpSpPr>
          <p:cNvPr id="5" name="Grupo 4"/>
          <p:cNvGrpSpPr/>
          <p:nvPr/>
        </p:nvGrpSpPr>
        <p:grpSpPr>
          <a:xfrm>
            <a:off x="2605548" y="1737759"/>
            <a:ext cx="5481988" cy="5009987"/>
            <a:chOff x="2605548" y="1737759"/>
            <a:chExt cx="5481988" cy="5009987"/>
          </a:xfrm>
        </p:grpSpPr>
        <p:pic>
          <p:nvPicPr>
            <p:cNvPr id="8" name="Imagen 7"/>
            <p:cNvPicPr>
              <a:picLocks noChangeAspect="1"/>
            </p:cNvPicPr>
            <p:nvPr/>
          </p:nvPicPr>
          <p:blipFill>
            <a:blip r:embed="rId3"/>
            <a:stretch>
              <a:fillRect/>
            </a:stretch>
          </p:blipFill>
          <p:spPr>
            <a:xfrm>
              <a:off x="3659622" y="1737759"/>
              <a:ext cx="4427914" cy="5009987"/>
            </a:xfrm>
            <a:prstGeom prst="rect">
              <a:avLst/>
            </a:prstGeom>
          </p:spPr>
        </p:pic>
        <p:sp>
          <p:nvSpPr>
            <p:cNvPr id="9" name="CuadroTexto 8"/>
            <p:cNvSpPr txBox="1"/>
            <p:nvPr/>
          </p:nvSpPr>
          <p:spPr>
            <a:xfrm>
              <a:off x="5722374" y="4788310"/>
              <a:ext cx="1818968" cy="369332"/>
            </a:xfrm>
            <a:prstGeom prst="rect">
              <a:avLst/>
            </a:prstGeom>
            <a:noFill/>
          </p:spPr>
          <p:txBody>
            <a:bodyPr wrap="square" rtlCol="0">
              <a:spAutoFit/>
            </a:bodyPr>
            <a:lstStyle/>
            <a:p>
              <a:r>
                <a:rPr lang="es-ES" b="1" dirty="0" err="1" smtClean="0"/>
                <a:t>Pluripatología</a:t>
              </a:r>
              <a:endParaRPr lang="es-ES" b="1" dirty="0"/>
            </a:p>
          </p:txBody>
        </p:sp>
        <p:sp>
          <p:nvSpPr>
            <p:cNvPr id="11" name="CuadroTexto 10"/>
            <p:cNvSpPr txBox="1"/>
            <p:nvPr/>
          </p:nvSpPr>
          <p:spPr>
            <a:xfrm>
              <a:off x="2605548" y="5299588"/>
              <a:ext cx="1848465" cy="646331"/>
            </a:xfrm>
            <a:prstGeom prst="rect">
              <a:avLst/>
            </a:prstGeom>
            <a:noFill/>
          </p:spPr>
          <p:txBody>
            <a:bodyPr wrap="square" rtlCol="0">
              <a:spAutoFit/>
            </a:bodyPr>
            <a:lstStyle/>
            <a:p>
              <a:r>
                <a:rPr lang="es-ES" b="1" dirty="0" smtClean="0"/>
                <a:t>Escasa red </a:t>
              </a:r>
              <a:r>
                <a:rPr lang="es-ES" b="1" dirty="0"/>
                <a:t>s</a:t>
              </a:r>
              <a:r>
                <a:rPr lang="es-ES" b="1" dirty="0" smtClean="0"/>
                <a:t>ocial de apoyo</a:t>
              </a:r>
              <a:endParaRPr lang="es-ES" b="1" dirty="0"/>
            </a:p>
          </p:txBody>
        </p:sp>
        <p:sp>
          <p:nvSpPr>
            <p:cNvPr id="12" name="CuadroTexto 11"/>
            <p:cNvSpPr txBox="1"/>
            <p:nvPr/>
          </p:nvSpPr>
          <p:spPr>
            <a:xfrm>
              <a:off x="3165987" y="2113935"/>
              <a:ext cx="2064774" cy="369332"/>
            </a:xfrm>
            <a:prstGeom prst="rect">
              <a:avLst/>
            </a:prstGeom>
            <a:noFill/>
          </p:spPr>
          <p:txBody>
            <a:bodyPr wrap="square" rtlCol="0">
              <a:spAutoFit/>
            </a:bodyPr>
            <a:lstStyle/>
            <a:p>
              <a:r>
                <a:rPr lang="es-ES" b="1" dirty="0" smtClean="0"/>
                <a:t>Discapacidad</a:t>
              </a:r>
              <a:endParaRPr lang="es-ES" b="1" dirty="0"/>
            </a:p>
          </p:txBody>
        </p:sp>
      </p:grpSp>
      <p:sp>
        <p:nvSpPr>
          <p:cNvPr id="3" name="CuadroTexto 2"/>
          <p:cNvSpPr txBox="1"/>
          <p:nvPr/>
        </p:nvSpPr>
        <p:spPr>
          <a:xfrm>
            <a:off x="7797114" y="6071565"/>
            <a:ext cx="3101546" cy="369332"/>
          </a:xfrm>
          <a:prstGeom prst="rect">
            <a:avLst/>
          </a:prstGeom>
          <a:noFill/>
        </p:spPr>
        <p:txBody>
          <a:bodyPr wrap="square" rtlCol="0">
            <a:spAutoFit/>
          </a:bodyPr>
          <a:lstStyle/>
          <a:p>
            <a:r>
              <a:rPr lang="es-ES" dirty="0" err="1" smtClean="0"/>
              <a:t>GdT</a:t>
            </a:r>
            <a:r>
              <a:rPr lang="es-ES" dirty="0" smtClean="0"/>
              <a:t> del PAI para PCC (SES)</a:t>
            </a:r>
            <a:endParaRPr lang="es-ES" dirty="0"/>
          </a:p>
        </p:txBody>
      </p:sp>
      <p:pic>
        <p:nvPicPr>
          <p:cNvPr id="4" name="Imagen 3"/>
          <p:cNvPicPr>
            <a:picLocks noChangeAspect="1"/>
          </p:cNvPicPr>
          <p:nvPr/>
        </p:nvPicPr>
        <p:blipFill>
          <a:blip r:embed="rId4"/>
          <a:stretch>
            <a:fillRect/>
          </a:stretch>
        </p:blipFill>
        <p:spPr>
          <a:xfrm>
            <a:off x="10664093" y="273471"/>
            <a:ext cx="798645" cy="883997"/>
          </a:xfrm>
          <a:prstGeom prst="rect">
            <a:avLst/>
          </a:prstGeom>
        </p:spPr>
      </p:pic>
    </p:spTree>
    <p:extLst>
      <p:ext uri="{BB962C8B-B14F-4D97-AF65-F5344CB8AC3E}">
        <p14:creationId xmlns:p14="http://schemas.microsoft.com/office/powerpoint/2010/main" val="353057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78483"/>
          </a:xfrm>
        </p:spPr>
        <p:txBody>
          <a:bodyPr>
            <a:normAutofit fontScale="90000"/>
          </a:bodyPr>
          <a:lstStyle/>
          <a:p>
            <a:r>
              <a:rPr lang="es-ES" sz="3600" dirty="0" smtClean="0"/>
              <a:t>PACIENTE CRONICO COMPLEJO. Definición y características</a:t>
            </a:r>
            <a:endParaRPr lang="es-ES" sz="3600" dirty="0"/>
          </a:p>
        </p:txBody>
      </p:sp>
      <p:sp>
        <p:nvSpPr>
          <p:cNvPr id="3" name="Marcador de contenido 2"/>
          <p:cNvSpPr>
            <a:spLocks noGrp="1"/>
          </p:cNvSpPr>
          <p:nvPr>
            <p:ph idx="1"/>
          </p:nvPr>
        </p:nvSpPr>
        <p:spPr>
          <a:xfrm>
            <a:off x="838200" y="1569308"/>
            <a:ext cx="10515600" cy="4955059"/>
          </a:xfrm>
        </p:spPr>
        <p:txBody>
          <a:bodyPr>
            <a:normAutofit lnSpcReduction="10000"/>
          </a:bodyPr>
          <a:lstStyle/>
          <a:p>
            <a:pPr algn="just"/>
            <a:r>
              <a:rPr lang="es-ES" dirty="0" smtClean="0"/>
              <a:t>Definición: Personas con </a:t>
            </a:r>
            <a:r>
              <a:rPr lang="es-ES" b="1" dirty="0" smtClean="0"/>
              <a:t>una </a:t>
            </a:r>
            <a:r>
              <a:rPr lang="es-ES" b="1" dirty="0"/>
              <a:t>o más enfermedades crónicas </a:t>
            </a:r>
            <a:r>
              <a:rPr lang="es-ES" dirty="0"/>
              <a:t>que </a:t>
            </a:r>
            <a:r>
              <a:rPr lang="es-ES" dirty="0" smtClean="0"/>
              <a:t>presentan unas necesidades de atención clínica </a:t>
            </a:r>
            <a:r>
              <a:rPr lang="es-ES" b="1" dirty="0" smtClean="0"/>
              <a:t>intensas y/o complejas, </a:t>
            </a:r>
            <a:r>
              <a:rPr lang="es-ES" dirty="0" smtClean="0"/>
              <a:t>por </a:t>
            </a:r>
            <a:r>
              <a:rPr lang="es-ES" dirty="0"/>
              <a:t>una especial  </a:t>
            </a:r>
            <a:r>
              <a:rPr lang="es-ES" b="1" dirty="0"/>
              <a:t>interacción entre ellas</a:t>
            </a:r>
            <a:r>
              <a:rPr lang="es-ES" dirty="0"/>
              <a:t>, por lo </a:t>
            </a:r>
            <a:r>
              <a:rPr lang="es-ES" b="1" dirty="0"/>
              <a:t>avanzado de su situación clínica </a:t>
            </a:r>
            <a:r>
              <a:rPr lang="es-ES" dirty="0"/>
              <a:t>o por la </a:t>
            </a:r>
            <a:r>
              <a:rPr lang="es-ES" b="1" dirty="0"/>
              <a:t>escasa capacidad de autocuidados</a:t>
            </a:r>
            <a:r>
              <a:rPr lang="es-ES" dirty="0"/>
              <a:t>, derivado de la perdida de capacidades funcionales y/o de una insuficiente red de </a:t>
            </a:r>
            <a:r>
              <a:rPr lang="es-ES" dirty="0" smtClean="0"/>
              <a:t>apoyo social. </a:t>
            </a:r>
          </a:p>
          <a:p>
            <a:pPr algn="just"/>
            <a:r>
              <a:rPr lang="es-ES" dirty="0" smtClean="0"/>
              <a:t>Constituyen entre el 2 y 5% de la población</a:t>
            </a:r>
          </a:p>
          <a:p>
            <a:pPr algn="just"/>
            <a:r>
              <a:rPr lang="es-ES" dirty="0" smtClean="0"/>
              <a:t>Mortalidad prematura y peor calidad de vida</a:t>
            </a:r>
          </a:p>
          <a:p>
            <a:pPr algn="just"/>
            <a:r>
              <a:rPr lang="es-ES" dirty="0" smtClean="0"/>
              <a:t>Alto consumo de recursos sanitarios </a:t>
            </a:r>
          </a:p>
          <a:p>
            <a:pPr lvl="1" algn="just"/>
            <a:r>
              <a:rPr lang="es-ES" dirty="0" smtClean="0"/>
              <a:t>Múltiples visitas en AP y dispositivos de urgencias</a:t>
            </a:r>
          </a:p>
          <a:p>
            <a:pPr lvl="1" algn="just"/>
            <a:r>
              <a:rPr lang="es-ES" dirty="0" smtClean="0"/>
              <a:t>Alta frecuencia de ingresos hospitalarios y largas estancias</a:t>
            </a:r>
          </a:p>
          <a:p>
            <a:pPr lvl="1" algn="just"/>
            <a:r>
              <a:rPr lang="es-ES" dirty="0" smtClean="0"/>
              <a:t>Polifarmacia</a:t>
            </a:r>
          </a:p>
          <a:p>
            <a:pPr lvl="1"/>
            <a:endParaRPr lang="es-ES" dirty="0"/>
          </a:p>
        </p:txBody>
      </p:sp>
    </p:spTree>
    <p:extLst>
      <p:ext uri="{BB962C8B-B14F-4D97-AF65-F5344CB8AC3E}">
        <p14:creationId xmlns:p14="http://schemas.microsoft.com/office/powerpoint/2010/main" val="375800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 del PAI</a:t>
            </a:r>
            <a:endParaRPr lang="es-ES" dirty="0"/>
          </a:p>
        </p:txBody>
      </p:sp>
      <p:sp>
        <p:nvSpPr>
          <p:cNvPr id="3" name="Marcador de contenido 2"/>
          <p:cNvSpPr>
            <a:spLocks noGrp="1"/>
          </p:cNvSpPr>
          <p:nvPr>
            <p:ph idx="1"/>
          </p:nvPr>
        </p:nvSpPr>
        <p:spPr>
          <a:xfrm>
            <a:off x="838200" y="1825624"/>
            <a:ext cx="10515600" cy="4538105"/>
          </a:xfrm>
        </p:spPr>
        <p:txBody>
          <a:bodyPr>
            <a:normAutofit lnSpcReduction="10000"/>
          </a:bodyPr>
          <a:lstStyle/>
          <a:p>
            <a:r>
              <a:rPr lang="es-ES" dirty="0" smtClean="0"/>
              <a:t>Principal:</a:t>
            </a:r>
          </a:p>
          <a:p>
            <a:pPr lvl="1" algn="just"/>
            <a:r>
              <a:rPr lang="es-ES" dirty="0"/>
              <a:t>Definir un modelo asistencial adaptado a las necesidades de los pacientes crónicos </a:t>
            </a:r>
            <a:r>
              <a:rPr lang="es-ES" dirty="0" smtClean="0"/>
              <a:t>complejos, basado </a:t>
            </a:r>
            <a:r>
              <a:rPr lang="es-ES" dirty="0"/>
              <a:t>en una asistencia integrada sobre los ejes clínico, mental, funcional y social, proactivo, que se anticipe a las necesidades, que mejoren la salud y la calidad de vida de los pacientes y sea más eficiente</a:t>
            </a:r>
            <a:r>
              <a:rPr lang="es-ES" dirty="0" smtClean="0"/>
              <a:t>.</a:t>
            </a:r>
          </a:p>
          <a:p>
            <a:pPr algn="just"/>
            <a:r>
              <a:rPr lang="es-ES" dirty="0" smtClean="0"/>
              <a:t>Secundarios:</a:t>
            </a:r>
          </a:p>
          <a:p>
            <a:pPr lvl="1" algn="just"/>
            <a:r>
              <a:rPr lang="es-ES" dirty="0" smtClean="0"/>
              <a:t>Continuidad </a:t>
            </a:r>
            <a:r>
              <a:rPr lang="es-ES" dirty="0"/>
              <a:t>asistencial </a:t>
            </a:r>
            <a:r>
              <a:rPr lang="es-ES" dirty="0" smtClean="0"/>
              <a:t>efectiva, en aspectos </a:t>
            </a:r>
            <a:r>
              <a:rPr lang="es-ES" dirty="0"/>
              <a:t>clínicos, </a:t>
            </a:r>
            <a:r>
              <a:rPr lang="es-ES" dirty="0" err="1"/>
              <a:t>farmacoterápicos</a:t>
            </a:r>
            <a:r>
              <a:rPr lang="es-ES" dirty="0"/>
              <a:t>,  de cuidados </a:t>
            </a:r>
            <a:r>
              <a:rPr lang="es-ES" dirty="0" smtClean="0"/>
              <a:t>y social </a:t>
            </a:r>
            <a:r>
              <a:rPr lang="es-ES" dirty="0"/>
              <a:t>entre los ámbitos de la atención primaria, la hospitalaria y la </a:t>
            </a:r>
            <a:r>
              <a:rPr lang="es-ES" dirty="0" smtClean="0"/>
              <a:t>social</a:t>
            </a:r>
          </a:p>
          <a:p>
            <a:pPr lvl="1" algn="just"/>
            <a:r>
              <a:rPr lang="es-ES" dirty="0" smtClean="0"/>
              <a:t>Participación </a:t>
            </a:r>
            <a:r>
              <a:rPr lang="es-ES" dirty="0"/>
              <a:t>de pacientes y familia en </a:t>
            </a:r>
            <a:r>
              <a:rPr lang="es-ES" dirty="0" smtClean="0"/>
              <a:t>la priorización de objetivos e intervenciones</a:t>
            </a:r>
          </a:p>
          <a:p>
            <a:pPr lvl="1" algn="just"/>
            <a:r>
              <a:rPr lang="es-ES" dirty="0"/>
              <a:t>Promover la autonomía y la atención en el entorno de vida del paciente,  </a:t>
            </a:r>
            <a:r>
              <a:rPr lang="es-ES" dirty="0" smtClean="0"/>
              <a:t>evitando las hospitalizaciones siempre </a:t>
            </a:r>
            <a:r>
              <a:rPr lang="es-ES" dirty="0"/>
              <a:t>que las condiciones </a:t>
            </a:r>
            <a:r>
              <a:rPr lang="es-ES" dirty="0" smtClean="0"/>
              <a:t>lo permitan</a:t>
            </a:r>
            <a:endParaRPr lang="es-ES" dirty="0"/>
          </a:p>
        </p:txBody>
      </p:sp>
    </p:spTree>
    <p:extLst>
      <p:ext uri="{BB962C8B-B14F-4D97-AF65-F5344CB8AC3E}">
        <p14:creationId xmlns:p14="http://schemas.microsoft.com/office/powerpoint/2010/main" val="246035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1879</Words>
  <Application>Microsoft Office PowerPoint</Application>
  <PresentationFormat>Panorámica</PresentationFormat>
  <Paragraphs>173</Paragraphs>
  <Slides>18</Slides>
  <Notes>10</Notes>
  <HiddenSlides>1</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18</vt:i4>
      </vt:variant>
    </vt:vector>
  </HeadingPairs>
  <TitlesOfParts>
    <vt:vector size="27" baseType="lpstr">
      <vt:lpstr>Arial</vt:lpstr>
      <vt:lpstr>Calibri</vt:lpstr>
      <vt:lpstr>Calibri Light</vt:lpstr>
      <vt:lpstr>Comic Sans MS</vt:lpstr>
      <vt:lpstr>Rockwell</vt:lpstr>
      <vt:lpstr>Rockwell Condensed</vt:lpstr>
      <vt:lpstr>Wingdings</vt:lpstr>
      <vt:lpstr>Tema de Office</vt:lpstr>
      <vt:lpstr>Tipo de madera</vt:lpstr>
      <vt:lpstr>Jornada sobre estrategias de cronicidad y medidas adoptadas para su abordaje en extremadura</vt:lpstr>
      <vt:lpstr>Contenidos</vt:lpstr>
      <vt:lpstr>Gestión por procesos</vt:lpstr>
      <vt:lpstr>Presentación de PowerPoint</vt:lpstr>
      <vt:lpstr>Procesos asistenciales priorizados</vt:lpstr>
      <vt:lpstr>PROCESO ASISTENCIAL INTEGRADO DEL PACIENTE CRONICO COMPLEJO EN EXTREMADURA </vt:lpstr>
      <vt:lpstr>Definición del Paciente Crónico Complejo</vt:lpstr>
      <vt:lpstr>PACIENTE CRONICO COMPLEJO. Definición y características</vt:lpstr>
      <vt:lpstr>Objetivos del PAI</vt:lpstr>
      <vt:lpstr>ESQUEMA GENERAL DEL PAI . Escenarios  </vt:lpstr>
      <vt:lpstr>Nuevo modelo asistencial</vt:lpstr>
      <vt:lpstr>Respuesta integral y centrado en la persona</vt:lpstr>
      <vt:lpstr>ESQUEMA DETECCION, VALORACION E INCLUSIÓN</vt:lpstr>
      <vt:lpstr>INCLUSION EN EL PAI: Criterios  a valorar </vt:lpstr>
      <vt:lpstr>Presentación de PowerPoint</vt:lpstr>
      <vt:lpstr>Conclusiones I. Características grales del PAI</vt:lpstr>
      <vt:lpstr>Conclusiones II. Dificultades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Jornada sobre estrategias de cronicidad y medidas adoptadas para su abordaje en extremadura</dc:title>
  <dc:creator>Francisco Felix Redondo</dc:creator>
  <cp:lastModifiedBy>Luis Lozano</cp:lastModifiedBy>
  <cp:revision>79</cp:revision>
  <dcterms:created xsi:type="dcterms:W3CDTF">2017-04-29T07:54:48Z</dcterms:created>
  <dcterms:modified xsi:type="dcterms:W3CDTF">2017-05-10T07:49:49Z</dcterms:modified>
</cp:coreProperties>
</file>