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3"/>
  </p:notesMasterIdLst>
  <p:sldIdLst>
    <p:sldId id="256" r:id="rId5"/>
    <p:sldId id="262" r:id="rId6"/>
    <p:sldId id="257" r:id="rId7"/>
    <p:sldId id="274" r:id="rId8"/>
    <p:sldId id="275" r:id="rId9"/>
    <p:sldId id="259" r:id="rId10"/>
    <p:sldId id="261" r:id="rId11"/>
    <p:sldId id="272" r:id="rId12"/>
    <p:sldId id="284" r:id="rId13"/>
    <p:sldId id="268" r:id="rId14"/>
    <p:sldId id="276" r:id="rId15"/>
    <p:sldId id="287" r:id="rId16"/>
    <p:sldId id="278" r:id="rId17"/>
    <p:sldId id="294" r:id="rId18"/>
    <p:sldId id="292" r:id="rId19"/>
    <p:sldId id="293" r:id="rId20"/>
    <p:sldId id="295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90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15C98-87E4-4248-B3F2-B4C1484E8B6D}" v="18" dt="2022-12-07T18:15:26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6385" autoAdjust="0"/>
  </p:normalViewPr>
  <p:slideViewPr>
    <p:cSldViewPr snapToGrid="0">
      <p:cViewPr varScale="1">
        <p:scale>
          <a:sx n="53" d="100"/>
          <a:sy n="53" d="100"/>
        </p:scale>
        <p:origin x="114" y="1662"/>
      </p:cViewPr>
      <p:guideLst/>
    </p:cSldViewPr>
  </p:slideViewPr>
  <p:outlineViewPr>
    <p:cViewPr>
      <p:scale>
        <a:sx n="33" d="100"/>
        <a:sy n="33" d="100"/>
      </p:scale>
      <p:origin x="0" y="-7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B116-FBBB-4A04-A38D-A5DB33B248D2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7247C-4E50-4DEC-AF95-71C8F27305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19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7247C-4E50-4DEC-AF95-71C8F27305B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4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5B20F-D74C-CBE4-AFC5-B1F2989B7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altLang="es-ES" b="1" dirty="0">
                <a:solidFill>
                  <a:srgbClr val="009999"/>
                </a:solidFill>
              </a:rPr>
              <a:t>Programa de Detección Precoz de Cáncer de Cérvix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D56352-847B-A821-4F6C-48F7418588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altLang="es-ES" b="1" dirty="0"/>
              <a:t>Dirección General de Salud Pública</a:t>
            </a:r>
          </a:p>
          <a:p>
            <a:pPr>
              <a:spcBef>
                <a:spcPct val="0"/>
              </a:spcBef>
            </a:pPr>
            <a:r>
              <a:rPr lang="es-ES" altLang="es-ES" b="1" dirty="0"/>
              <a:t>Unidad de Programas</a:t>
            </a:r>
            <a:endParaRPr lang="es-ES" dirty="0"/>
          </a:p>
          <a:p>
            <a:endParaRPr lang="es-E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5ABD5AE-2EBA-43D5-BBA0-1C44E5827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2" y="497326"/>
            <a:ext cx="122396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1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221C5A-F33B-DC97-4032-ED95380DC6EE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C2FBF966-3115-436A-BBD6-09E5B5C0E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516433"/>
            <a:ext cx="4100703" cy="58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6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D9E0C1-46DA-4055-B88C-49D08ACD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211"/>
            <a:ext cx="10515600" cy="661396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+mn-lt"/>
              </a:rPr>
              <a:t>Estructura organizativa / Mujeres de 25 a 34 años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C5839-73EA-445D-8561-E193F35462C7}"/>
              </a:ext>
            </a:extLst>
          </p:cNvPr>
          <p:cNvSpPr txBox="1"/>
          <p:nvPr/>
        </p:nvSpPr>
        <p:spPr>
          <a:xfrm>
            <a:off x="830312" y="1606086"/>
            <a:ext cx="4711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/>
                </a:solidFill>
              </a:rPr>
              <a:t>DIRECCIÓN GENERAL DE SALUD 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1D3064-D548-4D1D-BC91-3085047EE351}"/>
              </a:ext>
            </a:extLst>
          </p:cNvPr>
          <p:cNvSpPr txBox="1"/>
          <p:nvPr/>
        </p:nvSpPr>
        <p:spPr>
          <a:xfrm>
            <a:off x="859220" y="2468533"/>
            <a:ext cx="45024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/>
                </a:solidFill>
              </a:rPr>
              <a:t>Cita en consulta DUE de COPF o matrón/a</a:t>
            </a:r>
          </a:p>
          <a:p>
            <a:r>
              <a:rPr lang="es-ES" sz="1400" dirty="0"/>
              <a:t>Contenido: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Anamnesis( criterios de exclusión)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Citología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Petición a laboratorio para análisis de la muestra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Citar para recogida de resultados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Registrar las actuaciones realizadas en programa CCU de JARA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37D7B6-6828-40BA-A3DD-03B483DF354F}"/>
              </a:ext>
            </a:extLst>
          </p:cNvPr>
          <p:cNvSpPr txBox="1"/>
          <p:nvPr/>
        </p:nvSpPr>
        <p:spPr>
          <a:xfrm>
            <a:off x="6078151" y="1599166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/>
                </a:solidFill>
              </a:rPr>
              <a:t>Captación</a:t>
            </a:r>
          </a:p>
          <a:p>
            <a:r>
              <a:rPr lang="es-ES" sz="1200" dirty="0"/>
              <a:t>Población diana: Mujeres residentes en Extremadura 25,28,31,34 años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36FD9D-800B-48A0-9011-787BAD56617F}"/>
              </a:ext>
            </a:extLst>
          </p:cNvPr>
          <p:cNvSpPr txBox="1"/>
          <p:nvPr/>
        </p:nvSpPr>
        <p:spPr>
          <a:xfrm>
            <a:off x="859220" y="4735614"/>
            <a:ext cx="3380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/>
                </a:solidFill>
              </a:rPr>
              <a:t>Servicio de AP de Badajoz</a:t>
            </a:r>
            <a:r>
              <a:rPr lang="es-ES" sz="1200" b="1" dirty="0">
                <a:solidFill>
                  <a:schemeClr val="accent5"/>
                </a:solidFill>
              </a:rPr>
              <a:t>(todas las pruebas de mujeres de 25-35 años)</a:t>
            </a:r>
          </a:p>
          <a:p>
            <a:r>
              <a:rPr lang="es-ES" sz="1400" dirty="0"/>
              <a:t>Análisis de citología</a:t>
            </a:r>
          </a:p>
          <a:p>
            <a:r>
              <a:rPr lang="es-ES" sz="1400" dirty="0"/>
              <a:t>Análisis de VPH( Triaje)</a:t>
            </a:r>
          </a:p>
          <a:p>
            <a:r>
              <a:rPr lang="es-ES" sz="1400" dirty="0"/>
              <a:t>Registra actuaciones realizadas en el programa de CCU de JARA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0CD7721-5A54-479D-9614-40C0CC0A944A}"/>
              </a:ext>
            </a:extLst>
          </p:cNvPr>
          <p:cNvSpPr txBox="1"/>
          <p:nvPr/>
        </p:nvSpPr>
        <p:spPr>
          <a:xfrm>
            <a:off x="4800068" y="4735614"/>
            <a:ext cx="51073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/>
                </a:solidFill>
              </a:rPr>
              <a:t>Resultados en consulta de COPF o matrón/a</a:t>
            </a:r>
          </a:p>
          <a:p>
            <a:r>
              <a:rPr lang="es-ES" sz="1400" dirty="0"/>
              <a:t>NO VALORABLE: repetir citología en 4 meses</a:t>
            </a:r>
          </a:p>
          <a:p>
            <a:r>
              <a:rPr lang="es-ES" sz="1400" dirty="0"/>
              <a:t>NEGATIVO: vuelta al cribado a los 3 años..</a:t>
            </a:r>
          </a:p>
          <a:p>
            <a:r>
              <a:rPr lang="es-ES" sz="1400" dirty="0"/>
              <a:t>POSITIVO: derivación a ginecología.</a:t>
            </a:r>
          </a:p>
          <a:p>
            <a:r>
              <a:rPr lang="es-ES" sz="1400" dirty="0"/>
              <a:t>ASC-US  / VPH-AR NEGATIVO: solicitar COTEST a los 3 años</a:t>
            </a:r>
          </a:p>
          <a:p>
            <a:r>
              <a:rPr lang="es-ES" sz="1400" dirty="0"/>
              <a:t>ASC-US/ VPH-AR POSITIVO: derivación a ginecología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4259A29-5396-4645-AC15-B5E23C938ACB}"/>
              </a:ext>
            </a:extLst>
          </p:cNvPr>
          <p:cNvSpPr/>
          <p:nvPr/>
        </p:nvSpPr>
        <p:spPr>
          <a:xfrm rot="5400000">
            <a:off x="2789108" y="2038917"/>
            <a:ext cx="369333" cy="273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72ED44-8EF0-4FD0-BCA0-6F25532D990D}"/>
              </a:ext>
            </a:extLst>
          </p:cNvPr>
          <p:cNvSpPr txBox="1"/>
          <p:nvPr/>
        </p:nvSpPr>
        <p:spPr>
          <a:xfrm>
            <a:off x="1296122" y="1984960"/>
            <a:ext cx="181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Envío carta invitación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DCE2D133-B5F5-450C-932A-BD3F3A0B3B13}"/>
              </a:ext>
            </a:extLst>
          </p:cNvPr>
          <p:cNvSpPr/>
          <p:nvPr/>
        </p:nvSpPr>
        <p:spPr>
          <a:xfrm>
            <a:off x="2837084" y="4273949"/>
            <a:ext cx="273381" cy="278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DA203C3E-8408-4884-AE3C-9D329F0E5095}"/>
              </a:ext>
            </a:extLst>
          </p:cNvPr>
          <p:cNvSpPr/>
          <p:nvPr/>
        </p:nvSpPr>
        <p:spPr>
          <a:xfrm>
            <a:off x="4239492" y="5078093"/>
            <a:ext cx="346364" cy="31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46388D1-82D8-42CA-AC2B-7CA73E7226FC}"/>
              </a:ext>
            </a:extLst>
          </p:cNvPr>
          <p:cNvSpPr/>
          <p:nvPr/>
        </p:nvSpPr>
        <p:spPr>
          <a:xfrm>
            <a:off x="5463498" y="1633315"/>
            <a:ext cx="346364" cy="31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99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D9E0C1-46DA-4055-B88C-49D08ACD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939"/>
            <a:ext cx="10497751" cy="707886"/>
          </a:xfrm>
        </p:spPr>
        <p:txBody>
          <a:bodyPr>
            <a:normAutofit fontScale="90000"/>
          </a:bodyPr>
          <a:lstStyle/>
          <a:p>
            <a:r>
              <a:rPr lang="es-ES" sz="2000" dirty="0">
                <a:latin typeface="+mn-lt"/>
              </a:rPr>
              <a:t>Estructura organizativa ( Mujeres de 35 a 65 años) Piloto- Area Coria</a:t>
            </a:r>
            <a:br>
              <a:rPr lang="es-ES" sz="2000" dirty="0">
                <a:latin typeface="+mn-lt"/>
              </a:rPr>
            </a:br>
            <a:r>
              <a:rPr lang="es-ES" sz="2000" dirty="0">
                <a:latin typeface="+mn-lt"/>
              </a:rPr>
              <a:t>Resto de áreas sanitarias se llevará acabo cribado oportunista establecido en cartera de servicio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EC5839-73EA-445D-8561-E193F35462C7}"/>
              </a:ext>
            </a:extLst>
          </p:cNvPr>
          <p:cNvSpPr txBox="1"/>
          <p:nvPr/>
        </p:nvSpPr>
        <p:spPr>
          <a:xfrm>
            <a:off x="830312" y="1606086"/>
            <a:ext cx="4711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/>
                </a:solidFill>
              </a:rPr>
              <a:t>DIRECCIÓN GENERAL DE SALUD 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1D3064-D548-4D1D-BC91-3085047EE351}"/>
              </a:ext>
            </a:extLst>
          </p:cNvPr>
          <p:cNvSpPr txBox="1"/>
          <p:nvPr/>
        </p:nvSpPr>
        <p:spPr>
          <a:xfrm>
            <a:off x="830312" y="2332959"/>
            <a:ext cx="4531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/>
                </a:solidFill>
              </a:rPr>
              <a:t>Cita en consulta DUE de C.S o consultorios.</a:t>
            </a:r>
          </a:p>
          <a:p>
            <a:r>
              <a:rPr lang="es-ES" sz="1400" dirty="0"/>
              <a:t>Contenido: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Anamnesis( criterios de exclusión)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Entrega de </a:t>
            </a:r>
            <a:r>
              <a:rPr lang="es-ES" sz="1400" i="1" dirty="0"/>
              <a:t>auto toma </a:t>
            </a:r>
            <a:r>
              <a:rPr lang="es-ES" sz="1400" dirty="0"/>
              <a:t>e instrucción de uso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Cita para recogida de auto toma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Petición a laboratorio para análisis de la </a:t>
            </a:r>
            <a:r>
              <a:rPr lang="es-ES" sz="1400" i="1" dirty="0"/>
              <a:t>auto toma</a:t>
            </a:r>
            <a:r>
              <a:rPr lang="es-ES" sz="1400" dirty="0"/>
              <a:t> Citar para recogida de resultados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Registrar las actuaciones realizadas en protocolo CCU de JARA</a:t>
            </a:r>
          </a:p>
          <a:p>
            <a:endParaRPr lang="es-ES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37D7B6-6828-40BA-A3DD-03B483DF354F}"/>
              </a:ext>
            </a:extLst>
          </p:cNvPr>
          <p:cNvSpPr txBox="1"/>
          <p:nvPr/>
        </p:nvSpPr>
        <p:spPr>
          <a:xfrm>
            <a:off x="6103888" y="159069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/>
                </a:solidFill>
              </a:rPr>
              <a:t>Captación</a:t>
            </a:r>
          </a:p>
          <a:p>
            <a:r>
              <a:rPr lang="es-ES" sz="1200" dirty="0"/>
              <a:t>Población diana: Mujeres residentes en Extremadura de 35,40,45,50,55,60,65 años.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36FD9D-800B-48A0-9011-787BAD56617F}"/>
              </a:ext>
            </a:extLst>
          </p:cNvPr>
          <p:cNvSpPr txBox="1"/>
          <p:nvPr/>
        </p:nvSpPr>
        <p:spPr>
          <a:xfrm>
            <a:off x="838200" y="4537766"/>
            <a:ext cx="3242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/>
                </a:solidFill>
              </a:rPr>
              <a:t>Servicio de AP de Cáceres</a:t>
            </a:r>
          </a:p>
          <a:p>
            <a:r>
              <a:rPr lang="es-ES" sz="1600" b="1" dirty="0">
                <a:solidFill>
                  <a:schemeClr val="accent5"/>
                </a:solidFill>
              </a:rPr>
              <a:t>(</a:t>
            </a:r>
            <a:r>
              <a:rPr lang="es-ES" sz="1200" b="1" dirty="0">
                <a:solidFill>
                  <a:schemeClr val="accent5"/>
                </a:solidFill>
              </a:rPr>
              <a:t>todas las pruebas de cribado de mujeres de 35-65 años)</a:t>
            </a:r>
          </a:p>
          <a:p>
            <a:endParaRPr lang="es-ES" sz="1400" dirty="0"/>
          </a:p>
          <a:p>
            <a:r>
              <a:rPr lang="es-ES" sz="1400" dirty="0"/>
              <a:t>Análisis de la</a:t>
            </a:r>
            <a:r>
              <a:rPr lang="es-ES" sz="1400" i="1" dirty="0"/>
              <a:t> auto toma</a:t>
            </a:r>
            <a:r>
              <a:rPr lang="es-ES" sz="1400" dirty="0"/>
              <a:t>.</a:t>
            </a:r>
          </a:p>
          <a:p>
            <a:r>
              <a:rPr lang="es-ES" sz="1400" dirty="0"/>
              <a:t>Registra actuaciones realizadas en el </a:t>
            </a:r>
          </a:p>
          <a:p>
            <a:r>
              <a:rPr lang="es-ES" sz="1400" dirty="0"/>
              <a:t>programa de CCU de JARA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0CD7721-5A54-479D-9614-40C0CC0A944A}"/>
              </a:ext>
            </a:extLst>
          </p:cNvPr>
          <p:cNvSpPr txBox="1"/>
          <p:nvPr/>
        </p:nvSpPr>
        <p:spPr>
          <a:xfrm>
            <a:off x="4353047" y="4525926"/>
            <a:ext cx="33462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/>
                </a:solidFill>
              </a:rPr>
              <a:t>Resultados en C.S/ Consultorio.</a:t>
            </a:r>
          </a:p>
          <a:p>
            <a:r>
              <a:rPr lang="es-ES" sz="1400" dirty="0"/>
              <a:t>NO VALORABLE: repetir citología en 4 meses</a:t>
            </a:r>
          </a:p>
          <a:p>
            <a:r>
              <a:rPr lang="es-ES" sz="1400" dirty="0"/>
              <a:t>NEGATIVO: vuelta al cribado a los 5 años..</a:t>
            </a:r>
          </a:p>
          <a:p>
            <a:r>
              <a:rPr lang="es-ES" sz="1400" dirty="0"/>
              <a:t>POSITIVO: la enfermera deriva a matrona para triaje con citología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72ED44-8EF0-4FD0-BCA0-6F25532D990D}"/>
              </a:ext>
            </a:extLst>
          </p:cNvPr>
          <p:cNvSpPr txBox="1"/>
          <p:nvPr/>
        </p:nvSpPr>
        <p:spPr>
          <a:xfrm>
            <a:off x="1096684" y="1951874"/>
            <a:ext cx="181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Envío carta invitación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DCE2D133-B5F5-450C-932A-BD3F3A0B3B13}"/>
              </a:ext>
            </a:extLst>
          </p:cNvPr>
          <p:cNvSpPr/>
          <p:nvPr/>
        </p:nvSpPr>
        <p:spPr>
          <a:xfrm>
            <a:off x="2731146" y="4313709"/>
            <a:ext cx="273381" cy="278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DA203C3E-8408-4884-AE3C-9D329F0E5095}"/>
              </a:ext>
            </a:extLst>
          </p:cNvPr>
          <p:cNvSpPr/>
          <p:nvPr/>
        </p:nvSpPr>
        <p:spPr>
          <a:xfrm>
            <a:off x="4041403" y="5215784"/>
            <a:ext cx="311644" cy="31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8538F9CF-BC30-4DD8-BA63-E4B38F3A2510}"/>
              </a:ext>
            </a:extLst>
          </p:cNvPr>
          <p:cNvSpPr/>
          <p:nvPr/>
        </p:nvSpPr>
        <p:spPr>
          <a:xfrm>
            <a:off x="7729436" y="5251914"/>
            <a:ext cx="346364" cy="31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053775-2DAD-499C-865E-0A168E9707FD}"/>
              </a:ext>
            </a:extLst>
          </p:cNvPr>
          <p:cNvSpPr txBox="1"/>
          <p:nvPr/>
        </p:nvSpPr>
        <p:spPr>
          <a:xfrm>
            <a:off x="8053553" y="4540451"/>
            <a:ext cx="34561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/>
                </a:solidFill>
              </a:rPr>
              <a:t>Resultados en consulta Matrona</a:t>
            </a:r>
          </a:p>
          <a:p>
            <a:r>
              <a:rPr lang="es-ES" sz="1400" dirty="0">
                <a:solidFill>
                  <a:prstClr val="black"/>
                </a:solidFill>
              </a:rPr>
              <a:t>Realiza citología.</a:t>
            </a:r>
          </a:p>
          <a:p>
            <a:r>
              <a:rPr lang="es-ES" sz="1400" dirty="0">
                <a:solidFill>
                  <a:prstClr val="black"/>
                </a:solidFill>
              </a:rPr>
              <a:t>Cita para recoger resultados.</a:t>
            </a:r>
          </a:p>
          <a:p>
            <a:r>
              <a:rPr lang="es-ES" sz="1400" dirty="0">
                <a:solidFill>
                  <a:prstClr val="black"/>
                </a:solidFill>
              </a:rPr>
              <a:t>NEGATIVO: solicitar VPH-AR al año</a:t>
            </a:r>
          </a:p>
          <a:p>
            <a:r>
              <a:rPr lang="es-ES" sz="1400" dirty="0">
                <a:solidFill>
                  <a:prstClr val="black"/>
                </a:solidFill>
              </a:rPr>
              <a:t>POSITIVO( bajo y alto grado): deriva a ginecología.</a:t>
            </a: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79547BD5-45DB-4184-A66A-CD31F12040F9}"/>
              </a:ext>
            </a:extLst>
          </p:cNvPr>
          <p:cNvSpPr/>
          <p:nvPr/>
        </p:nvSpPr>
        <p:spPr>
          <a:xfrm>
            <a:off x="2736355" y="1953241"/>
            <a:ext cx="273381" cy="278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79C86270-BD80-48F8-9408-B9A34056D626}"/>
              </a:ext>
            </a:extLst>
          </p:cNvPr>
          <p:cNvSpPr/>
          <p:nvPr/>
        </p:nvSpPr>
        <p:spPr>
          <a:xfrm>
            <a:off x="5511087" y="1633315"/>
            <a:ext cx="311644" cy="31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16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870D24-9116-4BD5-9520-5D240B6F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844"/>
            <a:ext cx="4287253" cy="26291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Hoja de anamnesis previa a prueba de cribado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64A5EC-BD4A-45F7-9389-E63F4449F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71" y="614037"/>
            <a:ext cx="4620729" cy="58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C8ABE-56AF-4851-BBC4-9AEC8F2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755"/>
            <a:ext cx="10515600" cy="1325563"/>
          </a:xfrm>
        </p:spPr>
        <p:txBody>
          <a:bodyPr>
            <a:normAutofit/>
          </a:bodyPr>
          <a:lstStyle/>
          <a:p>
            <a:r>
              <a:rPr lang="es-ES" sz="4400" dirty="0"/>
              <a:t>La autorrecogida vaginal o auto toma.</a:t>
            </a:r>
            <a:endParaRPr lang="es-ES" sz="4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89CFA3F-A96A-4558-A534-62F3B7550D27}"/>
              </a:ext>
            </a:extLst>
          </p:cNvPr>
          <p:cNvSpPr/>
          <p:nvPr/>
        </p:nvSpPr>
        <p:spPr>
          <a:xfrm>
            <a:off x="838200" y="1586204"/>
            <a:ext cx="10235681" cy="442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>
                <a:solidFill>
                  <a:schemeClr val="accent5"/>
                </a:solidFill>
                <a:cs typeface="Sabon Next LT" panose="02000500000000000000" pitchFamily="2" charset="0"/>
              </a:rPr>
              <a:t>No debe realizarse</a:t>
            </a:r>
            <a:r>
              <a:rPr lang="es-ES" dirty="0">
                <a:solidFill>
                  <a:schemeClr val="accent5"/>
                </a:solidFill>
                <a:cs typeface="Sabon Next LT" panose="02000500000000000000" pitchFamily="2" charset="0"/>
              </a:rPr>
              <a:t>:</a:t>
            </a:r>
            <a:endParaRPr lang="es-ES" kern="0" dirty="0">
              <a:solidFill>
                <a:schemeClr val="accent5"/>
              </a:solidFill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kern="0" dirty="0">
                <a:ea typeface="Calibri" panose="020F0502020204030204" pitchFamily="34" charset="0"/>
                <a:cs typeface="Calibri Light" panose="020F0302020204030204" pitchFamily="34" charset="0"/>
              </a:rPr>
              <a:t>durante el embarazo.</a:t>
            </a:r>
            <a:endParaRPr lang="es-ES" sz="1600" kern="15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kern="0" dirty="0">
                <a:ea typeface="Calibri" panose="020F0502020204030204" pitchFamily="34" charset="0"/>
                <a:cs typeface="Calibri Light" panose="020F0302020204030204" pitchFamily="34" charset="0"/>
              </a:rPr>
              <a:t>en los tres meses siguientes al parto.</a:t>
            </a:r>
            <a:endParaRPr lang="es-ES" sz="1600" kern="15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kern="0" dirty="0">
                <a:ea typeface="Calibri" panose="020F0502020204030204" pitchFamily="34" charset="0"/>
                <a:cs typeface="Calibri Light" panose="020F0302020204030204" pitchFamily="34" charset="0"/>
              </a:rPr>
              <a:t>si la paciente se ha sometido recientemente a una operación ginecológica.</a:t>
            </a:r>
            <a:endParaRPr lang="es-ES" sz="1600" kern="15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kern="0" dirty="0">
                <a:ea typeface="Calibri" panose="020F0502020204030204" pitchFamily="34" charset="0"/>
                <a:cs typeface="Calibri Light" panose="020F0302020204030204" pitchFamily="34" charset="0"/>
              </a:rPr>
              <a:t>en caso de hemorragia inusual o dolor pélvico. La recogida de muestras durante el ciclo menstrual no ha sido evaluada.</a:t>
            </a:r>
          </a:p>
          <a:p>
            <a:pPr lvl="0" fontAlgn="auto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>
                <a:solidFill>
                  <a:schemeClr val="accent5"/>
                </a:solidFill>
              </a:rPr>
              <a:t>En los 2 días anteriores</a:t>
            </a:r>
            <a:r>
              <a:rPr lang="es-ES" sz="1600" dirty="0">
                <a:solidFill>
                  <a:schemeClr val="accent5"/>
                </a:solidFill>
              </a:rPr>
              <a:t>,</a:t>
            </a:r>
            <a:r>
              <a:rPr lang="es-ES" sz="1600" b="1" dirty="0">
                <a:solidFill>
                  <a:schemeClr val="accent5"/>
                </a:solidFill>
              </a:rPr>
              <a:t> deberá abstenerse </a:t>
            </a:r>
            <a:r>
              <a:rPr lang="es-ES" sz="1600" dirty="0"/>
              <a:t>de practicar relaciones sexuales así como ecografías o exploraciones ginecológicas.</a:t>
            </a:r>
            <a:endParaRPr lang="es-ES" sz="1600" kern="15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fontAlgn="auto">
              <a:lnSpc>
                <a:spcPct val="115000"/>
              </a:lnSpc>
              <a:spcAft>
                <a:spcPts val="800"/>
              </a:spcAft>
            </a:pPr>
            <a:r>
              <a:rPr lang="es-ES" sz="1600" b="1" kern="0" dirty="0">
                <a:solidFill>
                  <a:schemeClr val="accent5"/>
                </a:solidFill>
                <a:ea typeface="Calibri" panose="020F0502020204030204" pitchFamily="34" charset="0"/>
                <a:cs typeface="Sabon Next LT" panose="02000500000000000000" pitchFamily="2" charset="0"/>
              </a:rPr>
              <a:t>En los 3 días anteriores debe evitarse</a:t>
            </a:r>
            <a:r>
              <a:rPr lang="es-ES" sz="1600" kern="0" dirty="0">
                <a:solidFill>
                  <a:schemeClr val="accent5"/>
                </a:solidFill>
                <a:ea typeface="Calibri" panose="020F0502020204030204" pitchFamily="34" charset="0"/>
                <a:cs typeface="Sabon Next LT" panose="02000500000000000000" pitchFamily="2" charset="0"/>
              </a:rPr>
              <a:t>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kern="0" dirty="0">
                <a:ea typeface="Calibri" panose="020F0502020204030204" pitchFamily="34" charset="0"/>
                <a:cs typeface="Times New Roman" panose="02020603050405020304" pitchFamily="18" charset="0"/>
              </a:rPr>
              <a:t>el uso de óvulos vaginales.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kern="0" dirty="0">
                <a:ea typeface="Calibri" panose="020F0502020204030204" pitchFamily="34" charset="0"/>
                <a:cs typeface="Times New Roman" panose="02020603050405020304" pitchFamily="18" charset="0"/>
              </a:rPr>
              <a:t>cremas o lavados.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kern="0" dirty="0">
                <a:ea typeface="Calibri" panose="020F0502020204030204" pitchFamily="34" charset="0"/>
                <a:cs typeface="Times New Roman" panose="02020603050405020304" pitchFamily="18" charset="0"/>
              </a:rPr>
              <a:t>anticonceptivos vaginales o preservativos.</a:t>
            </a:r>
            <a:r>
              <a:rPr lang="es-ES" sz="1600" dirty="0"/>
              <a:t> </a:t>
            </a:r>
            <a:endParaRPr lang="es-ES" sz="2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7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16FEE-44A3-4C98-9F79-9290D049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dirty="0"/>
              <a:t>Recogida de muestra por auto toma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A6900B-7107-4EDF-88BE-0112260C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489" y="1998806"/>
            <a:ext cx="3048264" cy="162167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F771D74-45DF-4F3A-9460-83C7E3BC5AC4}"/>
              </a:ext>
            </a:extLst>
          </p:cNvPr>
          <p:cNvSpPr/>
          <p:nvPr/>
        </p:nvSpPr>
        <p:spPr>
          <a:xfrm>
            <a:off x="1195137" y="186615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</a:rPr>
              <a:t>PRIMER PASO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Lávese las manos y séqueselas bien.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Baje su ropa interior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Gire la tapa roja y tire del hisopo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Mire el hisopo y fíjese en la marca roja más cercana a la punta blanda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36C6FA-A6CE-4951-96CB-2B3E2206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489" y="4065868"/>
            <a:ext cx="3048264" cy="162167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92BA2A6-CFA5-4D22-8A38-A40C362DB14D}"/>
              </a:ext>
            </a:extLst>
          </p:cNvPr>
          <p:cNvSpPr/>
          <p:nvPr/>
        </p:nvSpPr>
        <p:spPr>
          <a:xfrm>
            <a:off x="1195137" y="372254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</a:rPr>
              <a:t>SEGUNDO PASO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Póngase en una posición cómoda, introducir el hisopo, es como ponerse un támpax.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Gire la tapa roja y tire del hisopo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Coja el hiposo con dos dedos por la marca roja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 la otra mano libre, separe los labios vaginales.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Introduzca el hisopo en la vagina suavemente, </a:t>
            </a:r>
            <a:r>
              <a:rPr lang="es-ES" b="1" dirty="0"/>
              <a:t>hasta la marca roja</a:t>
            </a:r>
          </a:p>
        </p:txBody>
      </p:sp>
    </p:spTree>
    <p:extLst>
      <p:ext uri="{BB962C8B-B14F-4D97-AF65-F5344CB8AC3E}">
        <p14:creationId xmlns:p14="http://schemas.microsoft.com/office/powerpoint/2010/main" val="352944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053782-AC6E-40B8-96F0-15C2454C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192" y="1117241"/>
            <a:ext cx="3048264" cy="162167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1AD9445-C365-406B-9D50-36FF53736D2D}"/>
              </a:ext>
            </a:extLst>
          </p:cNvPr>
          <p:cNvSpPr/>
          <p:nvPr/>
        </p:nvSpPr>
        <p:spPr>
          <a:xfrm>
            <a:off x="1237862" y="111724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</a:rPr>
              <a:t>TERCER PASO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cs typeface="Calibri Light" panose="020F0302020204030204" pitchFamily="34" charset="0"/>
              </a:rPr>
              <a:t>Una vez dentro de la vagina, haga girar el hisopo </a:t>
            </a:r>
            <a:r>
              <a:rPr lang="es-ES" b="1" dirty="0">
                <a:latin typeface="Avenir Next LT Pro" panose="020B0504020202020204" pitchFamily="34" charset="0"/>
                <a:cs typeface="Calibri Light" panose="020F0302020204030204" pitchFamily="34" charset="0"/>
              </a:rPr>
              <a:t>suavemente durante 20 segundos</a:t>
            </a:r>
            <a:r>
              <a:rPr lang="es-ES" dirty="0">
                <a:latin typeface="Avenir Next LT Pro" panose="020B050402020202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cs typeface="Calibri Light" panose="020F0302020204030204" pitchFamily="34" charset="0"/>
              </a:rPr>
              <a:t>A continuación, extraiga el hisopo.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venir Next LT Pro" panose="020B0504020202020204" pitchFamily="34" charset="0"/>
                <a:cs typeface="Calibri Light" panose="020F0302020204030204" pitchFamily="34" charset="0"/>
              </a:rPr>
              <a:t>No debería doler, aunque puede resultar algo incómodo.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72B725-9EC0-48D5-B668-3BCA3691F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192" y="3583071"/>
            <a:ext cx="3048264" cy="162167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831AFD-3D6A-4514-BA8B-5E555CE6FFFF}"/>
              </a:ext>
            </a:extLst>
          </p:cNvPr>
          <p:cNvSpPr/>
          <p:nvPr/>
        </p:nvSpPr>
        <p:spPr>
          <a:xfrm>
            <a:off x="2209816" y="42092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/>
            <a:r>
              <a:rPr lang="es-ES" dirty="0"/>
              <a:t> 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BAF57DA-86CC-4BA5-8019-2C9DF3FDC9C2}"/>
              </a:ext>
            </a:extLst>
          </p:cNvPr>
          <p:cNvSpPr/>
          <p:nvPr/>
        </p:nvSpPr>
        <p:spPr>
          <a:xfrm>
            <a:off x="1237862" y="314741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</a:rPr>
              <a:t>CUARTO PASO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Retire el hisopo y colóquelo de nuevo en el tubo. </a:t>
            </a:r>
            <a:r>
              <a:rPr lang="es-ES" b="1" dirty="0"/>
              <a:t>Evite que la punta blanda toque algún objeto </a:t>
            </a:r>
            <a:r>
              <a:rPr lang="es-ES" dirty="0"/>
              <a:t>y no lo deje en ninguna superficie.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Cierre bien el tubo y manténgalo a temperatura ambiente.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 Devuelva el tubo al profesional sanitario que se lo entregó.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 tiene alguna duda, pregunte al profesional sanitario</a:t>
            </a:r>
          </a:p>
        </p:txBody>
      </p:sp>
    </p:spTree>
    <p:extLst>
      <p:ext uri="{BB962C8B-B14F-4D97-AF65-F5344CB8AC3E}">
        <p14:creationId xmlns:p14="http://schemas.microsoft.com/office/powerpoint/2010/main" val="352522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9D0879-0A7E-4538-A5B4-B4012312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213" y="485030"/>
            <a:ext cx="8322051" cy="58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5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286C8-0582-0854-81D8-8F7F0288D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25707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9C838-7DAE-25AB-BD57-629A7205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Justificación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EBB7DF-F81E-EADE-A431-FC81AE95E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La mayoría de los diagnósticos de cáncer de cuello uterino se dan en mujeres que nunca se han sometido a una prueba de VPH o citología, o que no acuden al cribado con regularidad.</a:t>
            </a:r>
          </a:p>
          <a:p>
            <a:r>
              <a:rPr lang="es-ES" sz="2000" dirty="0"/>
              <a:t>El cribado oportunista, inconveniencias:</a:t>
            </a:r>
          </a:p>
          <a:p>
            <a:pPr lvl="1"/>
            <a:r>
              <a:rPr lang="es-ES" sz="1600" dirty="0"/>
              <a:t>No evidencia sobre adecuado balance entre los beneficios esperados y daños evitables.</a:t>
            </a:r>
          </a:p>
          <a:p>
            <a:pPr lvl="1"/>
            <a:r>
              <a:rPr lang="es-ES" sz="1600" dirty="0"/>
              <a:t>No se puede garantizar calidad de los procesos.</a:t>
            </a:r>
          </a:p>
          <a:p>
            <a:pPr lvl="1"/>
            <a:r>
              <a:rPr lang="es-ES" sz="1600" dirty="0"/>
              <a:t>Menos efectividad que los programas organizados.</a:t>
            </a:r>
          </a:p>
          <a:p>
            <a:pPr lvl="1"/>
            <a:r>
              <a:rPr lang="es-ES" sz="1600" dirty="0"/>
              <a:t>Inequidad en el acceso.</a:t>
            </a:r>
          </a:p>
          <a:p>
            <a:pPr lvl="1"/>
            <a:r>
              <a:rPr lang="es-ES" sz="1600" dirty="0"/>
              <a:t>No disponer de sistema de información único para evaluación del programa.</a:t>
            </a:r>
          </a:p>
          <a:p>
            <a:r>
              <a:rPr lang="es-ES" sz="2000" dirty="0"/>
              <a:t>La </a:t>
            </a:r>
            <a:r>
              <a:rPr lang="es-ES" sz="2000" b="1" dirty="0"/>
              <a:t>OMS</a:t>
            </a:r>
            <a:r>
              <a:rPr lang="es-ES" sz="2000" dirty="0"/>
              <a:t> considera el </a:t>
            </a:r>
            <a:r>
              <a:rPr lang="es-ES" sz="2000" b="1" dirty="0"/>
              <a:t>cribado por </a:t>
            </a:r>
            <a:r>
              <a:rPr lang="es-ES" sz="2000" b="1" i="1" dirty="0"/>
              <a:t>auto toma </a:t>
            </a:r>
            <a:r>
              <a:rPr lang="es-ES" sz="2000" dirty="0"/>
              <a:t>como una herramienta clave para acelerar la lucha mundial contra el cáncer de cuello uterino.</a:t>
            </a:r>
          </a:p>
        </p:txBody>
      </p:sp>
    </p:spTree>
    <p:extLst>
      <p:ext uri="{BB962C8B-B14F-4D97-AF65-F5344CB8AC3E}">
        <p14:creationId xmlns:p14="http://schemas.microsoft.com/office/powerpoint/2010/main" val="350459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BE3FCE-CA16-ECF5-B761-D3D1C3AA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es-ES" sz="40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Situación actual en Extremadura</a:t>
            </a:r>
            <a:br>
              <a:rPr lang="es-E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endParaRPr lang="es-E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12E830-C8BE-55F4-2321-C65ADF80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s-ES" sz="1800">
                <a:solidFill>
                  <a:schemeClr val="tx2">
                    <a:alpha val="60000"/>
                  </a:schemeClr>
                </a:solidFill>
              </a:rPr>
              <a:t>Según la cartera de servicios del SES, el cribado de CCU es oportunista y se sigue el siguiente protocolo.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3338B-1922-4A50-A49B-C9B39FB29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8" b="-1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BA49D-FD15-4E1E-93C0-07155C03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Programa de cribado de cáncer de cérvix Ministerio de Sanidad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7799D-B5B0-47F4-8B7F-2BF97150A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La Orden SCB/480/2019 estable la actualización de la cartera de servicios comunes del Sistema Nacional de Salud.</a:t>
            </a:r>
          </a:p>
          <a:p>
            <a:r>
              <a:rPr lang="es-ES" dirty="0"/>
              <a:t>Las CCAA tienen 5 años para iniciar el cambio en el programa de cribado de cérvix de carácter oportunista a poblacional, y 5 años más para alcanzar una cobertura de invitación a participar próxima al 100% de toda la población diana.</a:t>
            </a:r>
          </a:p>
          <a:p>
            <a:r>
              <a:rPr lang="es-ES" dirty="0"/>
              <a:t>Puesta en marcha progresiva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66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CAFFD-21C7-46CE-8D43-36978838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5"/>
                </a:solidFill>
              </a:rPr>
              <a:t>En Extremadura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342D3-E85B-4AAC-8E6C-42CAA275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s-ES" dirty="0">
                <a:solidFill>
                  <a:schemeClr val="accent5">
                    <a:alpha val="70000"/>
                  </a:schemeClr>
                </a:solidFill>
              </a:rPr>
              <a:t>¿ A quien va dirigido el programa?</a:t>
            </a:r>
          </a:p>
          <a:p>
            <a:pPr marL="228600" indent="0">
              <a:buNone/>
            </a:pPr>
            <a:r>
              <a:rPr lang="es-ES" b="1" dirty="0">
                <a:solidFill>
                  <a:schemeClr val="accent2">
                    <a:alpha val="70000"/>
                  </a:schemeClr>
                </a:solidFill>
              </a:rPr>
              <a:t>A mujeres con edades comprendidas entre 25 y 65 años</a:t>
            </a:r>
          </a:p>
          <a:p>
            <a:pPr lvl="1"/>
            <a:r>
              <a:rPr lang="es-ES" sz="2000" b="1" dirty="0"/>
              <a:t>Mujeres entre 25-34 años</a:t>
            </a:r>
            <a:r>
              <a:rPr lang="es-ES" sz="2000" dirty="0"/>
              <a:t>: cribado </a:t>
            </a:r>
            <a:r>
              <a:rPr lang="es-ES" sz="2000" b="1" dirty="0"/>
              <a:t>poblacional</a:t>
            </a:r>
            <a:r>
              <a:rPr lang="es-ES" sz="2000" dirty="0"/>
              <a:t> en </a:t>
            </a:r>
            <a:r>
              <a:rPr lang="es-ES" sz="2000" b="1" dirty="0"/>
              <a:t>todas las áreas sanitarias.</a:t>
            </a:r>
          </a:p>
          <a:p>
            <a:pPr lvl="1"/>
            <a:r>
              <a:rPr lang="es-ES" sz="2000" b="1" dirty="0"/>
              <a:t>Mujeres entre 35-65 años</a:t>
            </a:r>
            <a:r>
              <a:rPr lang="es-ES" sz="2000" dirty="0"/>
              <a:t>: se realizará un </a:t>
            </a:r>
            <a:r>
              <a:rPr lang="es-ES" sz="2000" b="1" dirty="0"/>
              <a:t>estudio en el Área de Salud de Coria </a:t>
            </a:r>
            <a:r>
              <a:rPr lang="es-ES" sz="2000" dirty="0"/>
              <a:t>para objetivar la aceptabilidad y equidad poblacional, así como para disminuir la carga asistencial en primaria </a:t>
            </a:r>
            <a:r>
              <a:rPr lang="es-ES" sz="2000" b="1" dirty="0"/>
              <a:t>durante el año 2023</a:t>
            </a:r>
            <a:r>
              <a:rPr lang="es-ES" sz="2000" dirty="0"/>
              <a:t>. En el resto de áreas sanitarias se llevará acabo cribado oportunista establecido en cartera de servicio. Posteriormente y en base a los resultados obtenidos se irá ampliando al resto de áreas sanitarias de Extremadura. </a:t>
            </a:r>
          </a:p>
        </p:txBody>
      </p:sp>
    </p:spTree>
    <p:extLst>
      <p:ext uri="{BB962C8B-B14F-4D97-AF65-F5344CB8AC3E}">
        <p14:creationId xmlns:p14="http://schemas.microsoft.com/office/powerpoint/2010/main" val="107425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7E620-9C86-66DE-5491-7E57B459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Población diana/ prueba de cribado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8ADCF5-F3B0-91CF-F31D-7C56D05E3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A las mujeres entre 25 y 34 años se les realizará </a:t>
            </a:r>
            <a:r>
              <a:rPr lang="es-ES" b="1" dirty="0"/>
              <a:t>citología cada 3 años</a:t>
            </a:r>
            <a:r>
              <a:rPr lang="es-ES" dirty="0"/>
              <a:t>. En Extremadura se empezarán a citar a las mujeres que cumplan 25, 28,31 y 34 años en cada año de cribado. De esta manera para el año 2023, la población a cribar será de </a:t>
            </a:r>
            <a:r>
              <a:rPr lang="es-ES" b="1" dirty="0"/>
              <a:t>22.884 mujeres</a:t>
            </a:r>
          </a:p>
          <a:p>
            <a:endParaRPr lang="es-ES" b="1" dirty="0"/>
          </a:p>
          <a:p>
            <a:r>
              <a:rPr lang="es-ES" dirty="0"/>
              <a:t>A las mujeres entre 35 y 65 años se les realizará determinación de </a:t>
            </a:r>
            <a:r>
              <a:rPr lang="es-ES" b="1" dirty="0"/>
              <a:t>VPH-AR mediante </a:t>
            </a:r>
            <a:r>
              <a:rPr lang="es-ES" b="1" i="1" dirty="0"/>
              <a:t>auto toma</a:t>
            </a:r>
            <a:r>
              <a:rPr lang="es-ES" b="1" dirty="0"/>
              <a:t>, cada 5 años</a:t>
            </a:r>
            <a:r>
              <a:rPr lang="es-ES" dirty="0"/>
              <a:t>. Se iniciará estudio en el </a:t>
            </a:r>
            <a:r>
              <a:rPr lang="es-ES" b="1" dirty="0"/>
              <a:t>Área de Salud de Coria </a:t>
            </a:r>
            <a:r>
              <a:rPr lang="es-ES" dirty="0"/>
              <a:t>con una población de </a:t>
            </a:r>
            <a:r>
              <a:rPr lang="es-ES" b="1" dirty="0"/>
              <a:t>2.051 mujeres.</a:t>
            </a:r>
          </a:p>
        </p:txBody>
      </p:sp>
    </p:spTree>
    <p:extLst>
      <p:ext uri="{BB962C8B-B14F-4D97-AF65-F5344CB8AC3E}">
        <p14:creationId xmlns:p14="http://schemas.microsoft.com/office/powerpoint/2010/main" val="367643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39697-0AD7-63BC-D6C0-7400CC3C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¿Quién realiza la prueba?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9E1AD-4824-4446-FAE0-E613D3D0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857"/>
            <a:ext cx="10515600" cy="3998306"/>
          </a:xfrm>
        </p:spPr>
        <p:txBody>
          <a:bodyPr>
            <a:normAutofit/>
          </a:bodyPr>
          <a:lstStyle/>
          <a:p>
            <a:r>
              <a:rPr lang="es-ES" sz="2000" dirty="0"/>
              <a:t>Las </a:t>
            </a:r>
            <a:r>
              <a:rPr lang="es-ES" sz="2000" b="1" dirty="0"/>
              <a:t>mujeres entre 25 y 34 años </a:t>
            </a:r>
            <a:r>
              <a:rPr lang="es-ES" sz="2000" dirty="0"/>
              <a:t>acudirán al </a:t>
            </a:r>
            <a:r>
              <a:rPr lang="es-ES" sz="2000" b="1" dirty="0"/>
              <a:t>COPF o Centros de salud de referencia  </a:t>
            </a:r>
            <a:r>
              <a:rPr lang="es-ES" sz="2000" dirty="0"/>
              <a:t>y serán </a:t>
            </a:r>
            <a:r>
              <a:rPr lang="es-ES" sz="2000" b="1" dirty="0"/>
              <a:t>sus profesionales sanitarios o matrón/a</a:t>
            </a:r>
            <a:r>
              <a:rPr lang="es-ES" sz="2000" dirty="0"/>
              <a:t> los encargados de realizar la citología.</a:t>
            </a:r>
            <a:endParaRPr lang="es-ES" dirty="0"/>
          </a:p>
          <a:p>
            <a:r>
              <a:rPr lang="es-ES" sz="2000" dirty="0"/>
              <a:t>Las </a:t>
            </a:r>
            <a:r>
              <a:rPr lang="es-ES" sz="2000" b="1" dirty="0"/>
              <a:t>mujeres entre 35 y 65 años </a:t>
            </a:r>
            <a:r>
              <a:rPr lang="es-ES" sz="2000" dirty="0"/>
              <a:t>acudirán a su Consultorio local o Centro de Salud y será la enfermera de su cupo la encargada de instruirla para la recogida de la muestra por su parte(</a:t>
            </a:r>
            <a:r>
              <a:rPr lang="es-ES" sz="2000" b="1" i="1" dirty="0"/>
              <a:t>auto toma</a:t>
            </a:r>
            <a:r>
              <a:rPr lang="es-ES" sz="2000" i="1" dirty="0"/>
              <a:t>). </a:t>
            </a:r>
            <a:r>
              <a:rPr lang="es-ES" sz="2000" dirty="0"/>
              <a:t>En el año 2023, estudio en AREA DE CORIA.</a:t>
            </a:r>
          </a:p>
          <a:p>
            <a:r>
              <a:rPr lang="es-ES" sz="2000" dirty="0"/>
              <a:t>Si el resultado de la determinación del VPH es positivo, es el matrón/a el encargado/a de realizar prueba de triaje con citología.</a:t>
            </a:r>
          </a:p>
          <a:p>
            <a:endParaRPr lang="es-ES" sz="2200" dirty="0"/>
          </a:p>
          <a:p>
            <a:pPr lvl="2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26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77B11-AB06-9A34-FAF1-ABB69C4B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 de cribado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8B03D5-94D8-3818-8817-D8F77D689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Algoritmos</a:t>
            </a:r>
          </a:p>
        </p:txBody>
      </p:sp>
    </p:spTree>
    <p:extLst>
      <p:ext uri="{BB962C8B-B14F-4D97-AF65-F5344CB8AC3E}">
        <p14:creationId xmlns:p14="http://schemas.microsoft.com/office/powerpoint/2010/main" val="121876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81A0178A-2633-4640-AD05-056BFE33A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47" y="490595"/>
            <a:ext cx="4150895" cy="58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3977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A941445564849BD39664E71FB5773" ma:contentTypeVersion="5" ma:contentTypeDescription="Create a new document." ma:contentTypeScope="" ma:versionID="21f45a8f72dfac8924ab07334431f3c6">
  <xsd:schema xmlns:xsd="http://www.w3.org/2001/XMLSchema" xmlns:xs="http://www.w3.org/2001/XMLSchema" xmlns:p="http://schemas.microsoft.com/office/2006/metadata/properties" xmlns:ns3="1a84f97b-5eeb-4440-b5f6-4e18c13f7129" xmlns:ns4="d928bba8-44b9-4e5b-9fb3-4c48801e827c" targetNamespace="http://schemas.microsoft.com/office/2006/metadata/properties" ma:root="true" ma:fieldsID="03298ebfc00c623ee751e0544d11ec84" ns3:_="" ns4:_="">
    <xsd:import namespace="1a84f97b-5eeb-4440-b5f6-4e18c13f7129"/>
    <xsd:import namespace="d928bba8-44b9-4e5b-9fb3-4c48801e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f97b-5eeb-4440-b5f6-4e18c13f7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8bba8-44b9-4e5b-9fb3-4c48801e8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2C184-BCBE-473A-BE44-A45A303EC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E87336-06C1-472F-A16C-8E83D0BE56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61C142-E82E-4D38-9BB9-6B60028D4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4f97b-5eeb-4440-b5f6-4e18c13f7129"/>
    <ds:schemaRef ds:uri="d928bba8-44b9-4e5b-9fb3-4c48801e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PCCU</Template>
  <TotalTime>97</TotalTime>
  <Words>1227</Words>
  <Application>Microsoft Office PowerPoint</Application>
  <PresentationFormat>Panorámica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Calibri</vt:lpstr>
      <vt:lpstr>Sabon Next LT</vt:lpstr>
      <vt:lpstr>Times New Roman</vt:lpstr>
      <vt:lpstr>Wingdings</vt:lpstr>
      <vt:lpstr>LuminousVTI</vt:lpstr>
      <vt:lpstr>Programa de Detección Precoz de Cáncer de Cérvix</vt:lpstr>
      <vt:lpstr>Justificación</vt:lpstr>
      <vt:lpstr>Situación actual en Extremadura </vt:lpstr>
      <vt:lpstr>Programa de cribado de cáncer de cérvix Ministerio de Sanidad</vt:lpstr>
      <vt:lpstr>En Extremadura</vt:lpstr>
      <vt:lpstr>Población diana/ prueba de cribado</vt:lpstr>
      <vt:lpstr>¿Quién realiza la prueba?</vt:lpstr>
      <vt:lpstr>Estrategia de cribado</vt:lpstr>
      <vt:lpstr>Presentación de PowerPoint</vt:lpstr>
      <vt:lpstr>Presentación de PowerPoint</vt:lpstr>
      <vt:lpstr>Estructura organizativa / Mujeres de 25 a 34 años</vt:lpstr>
      <vt:lpstr>Estructura organizativa ( Mujeres de 35 a 65 años) Piloto- Area Coria Resto de áreas sanitarias se llevará acabo cribado oportunista establecido en cartera de servicio </vt:lpstr>
      <vt:lpstr>Hoja de anamnesis previa a prueba de cribado</vt:lpstr>
      <vt:lpstr>La autorrecogida vaginal o auto toma.</vt:lpstr>
      <vt:lpstr>Recogida de muestra por auto toma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Detección Precoz de Cáncer de Cérvix</dc:title>
  <dc:creator>MARIA CECILIA PUERTO HERNANDEZ</dc:creator>
  <cp:lastModifiedBy>MARIA CECILIA PUERTO HERNANDEZ</cp:lastModifiedBy>
  <cp:revision>9</cp:revision>
  <dcterms:created xsi:type="dcterms:W3CDTF">2023-02-16T13:53:56Z</dcterms:created>
  <dcterms:modified xsi:type="dcterms:W3CDTF">2023-02-16T15:33:10Z</dcterms:modified>
</cp:coreProperties>
</file>