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543" r:id="rId3"/>
    <p:sldId id="545" r:id="rId4"/>
    <p:sldId id="521" r:id="rId5"/>
    <p:sldId id="538" r:id="rId6"/>
    <p:sldId id="542" r:id="rId7"/>
    <p:sldId id="546" r:id="rId8"/>
    <p:sldId id="522" r:id="rId9"/>
    <p:sldId id="539" r:id="rId10"/>
    <p:sldId id="534" r:id="rId11"/>
    <p:sldId id="535" r:id="rId12"/>
    <p:sldId id="541" r:id="rId13"/>
    <p:sldId id="523" r:id="rId14"/>
    <p:sldId id="544" r:id="rId15"/>
    <p:sldId id="54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Porcentajes de revisiones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7.1168037851770768E-2"/>
          <c:y val="0.13322561239298025"/>
          <c:w val="0.91388427903911118"/>
          <c:h val="0.6618230897092185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Resumen!$D$141</c:f>
              <c:strCache>
                <c:ptCount val="1"/>
                <c:pt idx="0">
                  <c:v>Badajoz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Resumen!$D$142:$D$150</c:f>
              <c:numCache>
                <c:formatCode>0%</c:formatCode>
                <c:ptCount val="4"/>
                <c:pt idx="0">
                  <c:v>8.680282796543598E-2</c:v>
                </c:pt>
                <c:pt idx="1">
                  <c:v>0.58371040723981904</c:v>
                </c:pt>
                <c:pt idx="2">
                  <c:v>0.45701357466063347</c:v>
                </c:pt>
                <c:pt idx="3">
                  <c:v>7.6923076923076927E-2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709-4E75-9EAF-3CD95978A8B1}"/>
            </c:ext>
          </c:extLst>
        </c:ser>
        <c:ser>
          <c:idx val="3"/>
          <c:order val="3"/>
          <c:tx>
            <c:strRef>
              <c:f>Resumen!$E$141</c:f>
              <c:strCache>
                <c:ptCount val="1"/>
                <c:pt idx="0">
                  <c:v>Cáceres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Resumen!$E$142:$E$150</c:f>
              <c:numCache>
                <c:formatCode>0%</c:formatCode>
                <c:ptCount val="4"/>
                <c:pt idx="0">
                  <c:v>0.33275862068965517</c:v>
                </c:pt>
                <c:pt idx="1">
                  <c:v>0.33160621761658032</c:v>
                </c:pt>
                <c:pt idx="2">
                  <c:v>0.69559585492227982</c:v>
                </c:pt>
                <c:pt idx="3">
                  <c:v>8.1606217616580309E-2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709-4E75-9EAF-3CD95978A8B1}"/>
            </c:ext>
          </c:extLst>
        </c:ser>
        <c:ser>
          <c:idx val="9"/>
          <c:order val="9"/>
          <c:tx>
            <c:strRef>
              <c:f>Resumen!$K$141</c:f>
              <c:strCache>
                <c:ptCount val="1"/>
                <c:pt idx="0">
                  <c:v>Plasencia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Resumen!$K$142:$K$150</c:f>
              <c:numCache>
                <c:formatCode>0%</c:formatCode>
                <c:ptCount val="4"/>
                <c:pt idx="0">
                  <c:v>0.39441535776614312</c:v>
                </c:pt>
                <c:pt idx="1">
                  <c:v>0.50663716814159288</c:v>
                </c:pt>
                <c:pt idx="2">
                  <c:v>0.40265486725663718</c:v>
                </c:pt>
                <c:pt idx="3">
                  <c:v>9.0707964601769914E-2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9709-4E75-9EAF-3CD95978A8B1}"/>
            </c:ext>
          </c:extLst>
        </c:ser>
        <c:ser>
          <c:idx val="10"/>
          <c:order val="10"/>
          <c:tx>
            <c:strRef>
              <c:f>Resumen!$L$141</c:f>
              <c:strCache>
                <c:ptCount val="1"/>
                <c:pt idx="0">
                  <c:v>SES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Resumen!$L$142:$L$150</c:f>
              <c:numCache>
                <c:formatCode>0%</c:formatCode>
                <c:ptCount val="4"/>
                <c:pt idx="0">
                  <c:v>0.26355107713690062</c:v>
                </c:pt>
                <c:pt idx="1">
                  <c:v>0.27488464073829927</c:v>
                </c:pt>
                <c:pt idx="2">
                  <c:v>0.69050758075148322</c:v>
                </c:pt>
                <c:pt idx="3">
                  <c:v>8.4047462096242587E-2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9709-4E75-9EAF-3CD95978A8B1}"/>
            </c:ext>
          </c:extLst>
        </c:ser>
        <c:ser>
          <c:idx val="4"/>
          <c:order val="4"/>
          <c:tx>
            <c:strRef>
              <c:f>Resumen!$F$141</c:f>
              <c:strCache>
                <c:ptCount val="1"/>
                <c:pt idx="0">
                  <c:v>Coria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Resumen!$F$142:$F$150</c:f>
              <c:numCache>
                <c:formatCode>0%</c:formatCode>
                <c:ptCount val="4"/>
                <c:pt idx="0">
                  <c:v>0.56000000000000005</c:v>
                </c:pt>
                <c:pt idx="1">
                  <c:v>1.3736263736263736E-2</c:v>
                </c:pt>
                <c:pt idx="2">
                  <c:v>0.85164835164835162</c:v>
                </c:pt>
                <c:pt idx="3">
                  <c:v>4.3956043956043959E-2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9709-4E75-9EAF-3CD95978A8B1}"/>
            </c:ext>
          </c:extLst>
        </c:ser>
        <c:ser>
          <c:idx val="5"/>
          <c:order val="5"/>
          <c:tx>
            <c:strRef>
              <c:f>Resumen!$G$141</c:f>
              <c:strCache>
                <c:ptCount val="1"/>
                <c:pt idx="0">
                  <c:v>Don Benito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Resumen!$G$142:$G$150</c:f>
              <c:numCache>
                <c:formatCode>0%</c:formatCode>
                <c:ptCount val="4"/>
                <c:pt idx="0">
                  <c:v>0.27480417754569192</c:v>
                </c:pt>
                <c:pt idx="1">
                  <c:v>0.35391923990498814</c:v>
                </c:pt>
                <c:pt idx="2">
                  <c:v>0.65320665083135387</c:v>
                </c:pt>
                <c:pt idx="3">
                  <c:v>0.19477434679334918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9709-4E75-9EAF-3CD95978A8B1}"/>
            </c:ext>
          </c:extLst>
        </c:ser>
        <c:ser>
          <c:idx val="6"/>
          <c:order val="6"/>
          <c:tx>
            <c:strRef>
              <c:f>Resumen!$H$141</c:f>
              <c:strCache>
                <c:ptCount val="1"/>
                <c:pt idx="0">
                  <c:v>Llerena</c:v>
                </c:pt>
              </c:strCache>
            </c:strRef>
          </c:tx>
          <c:spPr>
            <a:solidFill>
              <a:srgbClr val="FFD54F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Resumen!$H$142:$H$150</c:f>
              <c:numCache>
                <c:formatCode>0%</c:formatCode>
                <c:ptCount val="4"/>
                <c:pt idx="0">
                  <c:v>0.24545454545454545</c:v>
                </c:pt>
                <c:pt idx="1">
                  <c:v>0.15637860082304528</c:v>
                </c:pt>
                <c:pt idx="2">
                  <c:v>0.71604938271604934</c:v>
                </c:pt>
                <c:pt idx="3">
                  <c:v>3.7037037037037035E-2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9709-4E75-9EAF-3CD95978A8B1}"/>
            </c:ext>
          </c:extLst>
        </c:ser>
        <c:ser>
          <c:idx val="7"/>
          <c:order val="7"/>
          <c:tx>
            <c:strRef>
              <c:f>Resumen!$I$141</c:f>
              <c:strCache>
                <c:ptCount val="1"/>
                <c:pt idx="0">
                  <c:v>Mérida</c:v>
                </c:pt>
              </c:strCache>
            </c:strRef>
          </c:tx>
          <c:spPr>
            <a:solidFill>
              <a:srgbClr val="EAC1F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Resumen!$I$142:$I$150</c:f>
              <c:numCache>
                <c:formatCode>0%</c:formatCode>
                <c:ptCount val="4"/>
                <c:pt idx="0">
                  <c:v>8.3707025411061287E-2</c:v>
                </c:pt>
                <c:pt idx="1">
                  <c:v>0.25</c:v>
                </c:pt>
                <c:pt idx="2">
                  <c:v>0.7589285714285714</c:v>
                </c:pt>
                <c:pt idx="3">
                  <c:v>9.8214285714285712E-2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9709-4E75-9EAF-3CD95978A8B1}"/>
            </c:ext>
          </c:extLst>
        </c:ser>
        <c:ser>
          <c:idx val="8"/>
          <c:order val="8"/>
          <c:tx>
            <c:strRef>
              <c:f>Resumen!$J$141</c:f>
              <c:strCache>
                <c:ptCount val="1"/>
                <c:pt idx="0">
                  <c:v>Navalmoral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Resumen!$A$142:$A$150</c:f>
              <c:strCache>
                <c:ptCount val="4"/>
                <c:pt idx="0">
                  <c:v>% Pacientes revisados por FEAP</c:v>
                </c:pt>
                <c:pt idx="1">
                  <c:v>% Pacientes revisados en primer lugar por el médico</c:v>
                </c:pt>
                <c:pt idx="2">
                  <c:v>% Informes de FEAP en JARA</c:v>
                </c:pt>
                <c:pt idx="3">
                  <c:v>% Pacientes no revisados por causa justificada</c:v>
                </c:pt>
              </c:strCache>
              <c:extLst/>
            </c:strRef>
          </c:cat>
          <c:val>
            <c:numRef>
              <c:f>Resumen!$J$142:$J$150</c:f>
              <c:numCache>
                <c:formatCode>0%</c:formatCode>
                <c:ptCount val="4"/>
                <c:pt idx="0">
                  <c:v>0.45353535353535351</c:v>
                </c:pt>
                <c:pt idx="1">
                  <c:v>0</c:v>
                </c:pt>
                <c:pt idx="2">
                  <c:v>0.95991091314031185</c:v>
                </c:pt>
                <c:pt idx="3">
                  <c:v>3.5634743875278395E-2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9709-4E75-9EAF-3CD95978A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590735"/>
        <c:axId val="41758615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Resumen!$B$141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Resumen!$A$142:$A$150</c15:sqref>
                        </c15:formulaRef>
                      </c:ext>
                    </c:extLst>
                    <c:strCache>
                      <c:ptCount val="4"/>
                      <c:pt idx="0">
                        <c:v>% Pacientes revisados por FEAP</c:v>
                      </c:pt>
                      <c:pt idx="1">
                        <c:v>% Pacientes revisados en primer lugar por el médico</c:v>
                      </c:pt>
                      <c:pt idx="2">
                        <c:v>% Informes de FEAP en JARA</c:v>
                      </c:pt>
                      <c:pt idx="3">
                        <c:v>% Pacientes no revisados por causa justificada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Resumen!$B$142:$B$150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9709-4E75-9EAF-3CD95978A8B1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Resumen!$C$141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Resumen!$A$142:$A$150</c15:sqref>
                        </c15:formulaRef>
                      </c:ext>
                    </c:extLst>
                    <c:strCache>
                      <c:ptCount val="4"/>
                      <c:pt idx="0">
                        <c:v>% Pacientes revisados por FEAP</c:v>
                      </c:pt>
                      <c:pt idx="1">
                        <c:v>% Pacientes revisados en primer lugar por el médico</c:v>
                      </c:pt>
                      <c:pt idx="2">
                        <c:v>% Informes de FEAP en JARA</c:v>
                      </c:pt>
                      <c:pt idx="3">
                        <c:v>% Pacientes no revisados por causa justificada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Resumen!$C$142:$C$150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9709-4E75-9EAF-3CD95978A8B1}"/>
                  </c:ext>
                </c:extLst>
              </c15:ser>
            </c15:filteredBarSeries>
          </c:ext>
        </c:extLst>
      </c:barChart>
      <c:catAx>
        <c:axId val="417590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7586159"/>
        <c:crosses val="autoZero"/>
        <c:auto val="1"/>
        <c:lblAlgn val="ctr"/>
        <c:lblOffset val="100"/>
        <c:noMultiLvlLbl val="0"/>
      </c:catAx>
      <c:valAx>
        <c:axId val="41758615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7590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54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90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0312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357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088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272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68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03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36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73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1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35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73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02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45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9683-1B99-4E8D-ABB6-90CA04BE805B}" type="datetimeFigureOut">
              <a:rPr lang="es-ES" smtClean="0"/>
              <a:t>20/03/2023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4215FE-2679-4DB2-888D-CCA18724E8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39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AD653-D46F-4DF8-912D-604837065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143" y="1093577"/>
            <a:ext cx="4732255" cy="2714851"/>
          </a:xfrm>
        </p:spPr>
        <p:txBody>
          <a:bodyPr anchor="ctr">
            <a:normAutofit/>
          </a:bodyPr>
          <a:lstStyle/>
          <a:p>
            <a:pPr algn="l"/>
            <a:r>
              <a:rPr lang="es-ES" altLang="es-ES" sz="4400" b="1" dirty="0">
                <a:solidFill>
                  <a:srgbClr val="669900"/>
                </a:solidFill>
                <a:cs typeface="Times New Roman" panose="02020603050405020304" pitchFamily="18" charset="0"/>
              </a:rPr>
              <a:t>PACIENTE MUY POLIMEDICADO</a:t>
            </a:r>
            <a:br>
              <a:rPr lang="es-ES" altLang="es-ES" sz="4400" b="1" dirty="0">
                <a:solidFill>
                  <a:srgbClr val="669900"/>
                </a:solidFill>
                <a:cs typeface="Times New Roman" panose="02020603050405020304" pitchFamily="18" charset="0"/>
              </a:rPr>
            </a:br>
            <a:r>
              <a:rPr lang="es-ES" altLang="es-ES" sz="4400" b="1" dirty="0">
                <a:solidFill>
                  <a:srgbClr val="669900"/>
                </a:solidFill>
                <a:cs typeface="Times New Roman" panose="02020603050405020304" pitchFamily="18" charset="0"/>
              </a:rPr>
              <a:t>Resultados 2022</a:t>
            </a:r>
            <a:br>
              <a:rPr lang="es-ES" altLang="es-ES" sz="4400" b="1" dirty="0">
                <a:solidFill>
                  <a:srgbClr val="669900"/>
                </a:solidFill>
                <a:cs typeface="Times New Roman" panose="02020603050405020304" pitchFamily="18" charset="0"/>
              </a:rPr>
            </a:br>
            <a:r>
              <a:rPr lang="es-ES" altLang="es-ES" sz="4000" b="1" dirty="0">
                <a:solidFill>
                  <a:srgbClr val="669900"/>
                </a:solidFill>
                <a:cs typeface="Times New Roman" panose="02020603050405020304" pitchFamily="18" charset="0"/>
              </a:rPr>
              <a:t>Estrategia 2023</a:t>
            </a:r>
            <a:endParaRPr lang="es-ES" sz="4000" dirty="0">
              <a:solidFill>
                <a:srgbClr val="6699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328E1E0-48E5-4A61-B393-F2ABEDFA8C53}"/>
              </a:ext>
            </a:extLst>
          </p:cNvPr>
          <p:cNvSpPr txBox="1"/>
          <p:nvPr/>
        </p:nvSpPr>
        <p:spPr>
          <a:xfrm>
            <a:off x="3220825" y="5174414"/>
            <a:ext cx="3940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/>
              <a:t>Aurelia María García Martínez</a:t>
            </a:r>
          </a:p>
          <a:p>
            <a:pPr algn="ctr"/>
            <a:r>
              <a:rPr lang="es-ES" sz="1600"/>
              <a:t>Farmacéutica de Gerencia de Área</a:t>
            </a:r>
          </a:p>
          <a:p>
            <a:pPr algn="ctr"/>
            <a:r>
              <a:rPr lang="es-ES" sz="1600"/>
              <a:t>24 de Marzo de 2023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07486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uadroTexto 2">
            <a:extLst>
              <a:ext uri="{FF2B5EF4-FFF2-40B4-BE49-F238E27FC236}">
                <a16:creationId xmlns:a16="http://schemas.microsoft.com/office/drawing/2014/main" id="{7933B6D1-CCFB-4815-96AF-C06FEB374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353" y="707232"/>
            <a:ext cx="708374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/>
              <a:t>Impacto en Nº Principios activos y  Nº Tratamientos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66B7A64-FC51-46AB-A13A-231E3F8F9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139164"/>
              </p:ext>
            </p:extLst>
          </p:nvPr>
        </p:nvGraphicFramePr>
        <p:xfrm>
          <a:off x="883272" y="1131964"/>
          <a:ext cx="8364423" cy="4516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382">
                  <a:extLst>
                    <a:ext uri="{9D8B030D-6E8A-4147-A177-3AD203B41FA5}">
                      <a16:colId xmlns:a16="http://schemas.microsoft.com/office/drawing/2014/main" val="51542694"/>
                    </a:ext>
                  </a:extLst>
                </a:gridCol>
                <a:gridCol w="687010">
                  <a:extLst>
                    <a:ext uri="{9D8B030D-6E8A-4147-A177-3AD203B41FA5}">
                      <a16:colId xmlns:a16="http://schemas.microsoft.com/office/drawing/2014/main" val="3069220955"/>
                    </a:ext>
                  </a:extLst>
                </a:gridCol>
                <a:gridCol w="688157">
                  <a:extLst>
                    <a:ext uri="{9D8B030D-6E8A-4147-A177-3AD203B41FA5}">
                      <a16:colId xmlns:a16="http://schemas.microsoft.com/office/drawing/2014/main" val="1020658233"/>
                    </a:ext>
                  </a:extLst>
                </a:gridCol>
                <a:gridCol w="772998">
                  <a:extLst>
                    <a:ext uri="{9D8B030D-6E8A-4147-A177-3AD203B41FA5}">
                      <a16:colId xmlns:a16="http://schemas.microsoft.com/office/drawing/2014/main" val="4144500325"/>
                    </a:ext>
                  </a:extLst>
                </a:gridCol>
                <a:gridCol w="763571">
                  <a:extLst>
                    <a:ext uri="{9D8B030D-6E8A-4147-A177-3AD203B41FA5}">
                      <a16:colId xmlns:a16="http://schemas.microsoft.com/office/drawing/2014/main" val="2358919738"/>
                    </a:ext>
                  </a:extLst>
                </a:gridCol>
                <a:gridCol w="1005029">
                  <a:extLst>
                    <a:ext uri="{9D8B030D-6E8A-4147-A177-3AD203B41FA5}">
                      <a16:colId xmlns:a16="http://schemas.microsoft.com/office/drawing/2014/main" val="3843881315"/>
                    </a:ext>
                  </a:extLst>
                </a:gridCol>
                <a:gridCol w="922482">
                  <a:extLst>
                    <a:ext uri="{9D8B030D-6E8A-4147-A177-3AD203B41FA5}">
                      <a16:colId xmlns:a16="http://schemas.microsoft.com/office/drawing/2014/main" val="2608327402"/>
                    </a:ext>
                  </a:extLst>
                </a:gridCol>
                <a:gridCol w="595969">
                  <a:extLst>
                    <a:ext uri="{9D8B030D-6E8A-4147-A177-3AD203B41FA5}">
                      <a16:colId xmlns:a16="http://schemas.microsoft.com/office/drawing/2014/main" val="357640619"/>
                    </a:ext>
                  </a:extLst>
                </a:gridCol>
                <a:gridCol w="700487">
                  <a:extLst>
                    <a:ext uri="{9D8B030D-6E8A-4147-A177-3AD203B41FA5}">
                      <a16:colId xmlns:a16="http://schemas.microsoft.com/office/drawing/2014/main" val="1382536852"/>
                    </a:ext>
                  </a:extLst>
                </a:gridCol>
                <a:gridCol w="659876">
                  <a:extLst>
                    <a:ext uri="{9D8B030D-6E8A-4147-A177-3AD203B41FA5}">
                      <a16:colId xmlns:a16="http://schemas.microsoft.com/office/drawing/2014/main" val="3633700531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2181269936"/>
                    </a:ext>
                  </a:extLst>
                </a:gridCol>
              </a:tblGrid>
              <a:tr h="1576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Nº Pacientes con </a:t>
                      </a:r>
                      <a:r>
                        <a:rPr lang="es-ES" sz="1100" dirty="0" err="1">
                          <a:effectLst/>
                        </a:rPr>
                        <a:t>Tto</a:t>
                      </a:r>
                      <a:r>
                        <a:rPr lang="es-ES" sz="1100" dirty="0">
                          <a:effectLst/>
                        </a:rPr>
                        <a:t> activo en octubre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Nº </a:t>
                      </a:r>
                      <a:r>
                        <a:rPr lang="es-ES" sz="1100" dirty="0" err="1">
                          <a:effectLst/>
                        </a:rPr>
                        <a:t>Ttos</a:t>
                      </a:r>
                      <a:r>
                        <a:rPr lang="es-ES" sz="1100" dirty="0">
                          <a:effectLst/>
                        </a:rPr>
                        <a:t> Febrero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Suma de PA Febrero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Media de Principio Activos por paciente Febrero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Nº </a:t>
                      </a:r>
                      <a:r>
                        <a:rPr lang="es-ES" sz="1100" dirty="0" err="1">
                          <a:effectLst/>
                        </a:rPr>
                        <a:t>Ttos</a:t>
                      </a:r>
                      <a:r>
                        <a:rPr lang="es-ES" sz="1100" dirty="0">
                          <a:effectLst/>
                        </a:rPr>
                        <a:t> Junio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Suma de PA Junio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Media de </a:t>
                      </a:r>
                      <a:r>
                        <a:rPr lang="es-ES" sz="1100" dirty="0" err="1">
                          <a:effectLst/>
                        </a:rPr>
                        <a:t>PrincipioActivos</a:t>
                      </a:r>
                      <a:r>
                        <a:rPr lang="es-ES" sz="1100" dirty="0">
                          <a:effectLst/>
                        </a:rPr>
                        <a:t> por paciente junio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Nº Tratamientos activos Octubre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Suma de PA Octubre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Media de Principios Activos por paciente octubre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extLst>
                  <a:ext uri="{0D108BD9-81ED-4DB2-BD59-A6C34878D82A}">
                    <a16:rowId xmlns:a16="http://schemas.microsoft.com/office/drawing/2014/main" val="524674507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Badajoz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2.286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35.656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40.453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17,7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35.852,00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40.273,00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17,62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35.699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39.763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17,39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127519845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Mérida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1.199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20.556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22.972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19,2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19.326,00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21.419,00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17,86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19.051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21.041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17,55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1706654130"/>
                  </a:ext>
                </a:extLst>
              </a:tr>
              <a:tr h="507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Don Benito-Villanueva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1.383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23.816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26.509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19,2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22.737,00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25.124,00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18,17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22.489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24.630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17,81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350437050"/>
                  </a:ext>
                </a:extLst>
              </a:tr>
              <a:tr h="370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Llerena-Zafra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909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16.584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18.567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20,4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15.667,00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17.461,00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19,21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15.612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17.289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19,02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864881998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Cáceres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2.125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33.504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38.293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18,0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31.953,00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36.204,00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17,04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31.553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35.658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16,78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2570123259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Coria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636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9.535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10.902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17,1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9.121,00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10.315,00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16,22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9.065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10.236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16,09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2196662176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Plasencia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1.051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16.100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18.344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17,5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15.296,00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17.307,00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16,47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15.055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17.008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16,18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255738243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Navalmoral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906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12.778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14.600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16,1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12.250,00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13.859,00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15,30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12.156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13.641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15,06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215630196"/>
                  </a:ext>
                </a:extLst>
              </a:tr>
              <a:tr h="370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</a:rPr>
                        <a:t>Total SES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10.495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168.529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190.640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18,2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162.202,00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181.962,00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17,34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160.680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179.266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17,08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29114812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778DE033-0BC6-4F99-930F-414732D01D0A}"/>
              </a:ext>
            </a:extLst>
          </p:cNvPr>
          <p:cNvSpPr txBox="1"/>
          <p:nvPr/>
        </p:nvSpPr>
        <p:spPr>
          <a:xfrm>
            <a:off x="386499" y="377072"/>
            <a:ext cx="77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Jara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uadroTexto 1">
            <a:extLst>
              <a:ext uri="{FF2B5EF4-FFF2-40B4-BE49-F238E27FC236}">
                <a16:creationId xmlns:a16="http://schemas.microsoft.com/office/drawing/2014/main" id="{251E364A-2858-4621-8C5D-F9BADB793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353" y="707232"/>
            <a:ext cx="708374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/>
              <a:t>Impacto en coste tratamiento /día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7B56AD-3665-41DB-B099-BB92ACC16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76452"/>
              </p:ext>
            </p:extLst>
          </p:nvPr>
        </p:nvGraphicFramePr>
        <p:xfrm>
          <a:off x="1916567" y="1588075"/>
          <a:ext cx="7083742" cy="4562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764">
                  <a:extLst>
                    <a:ext uri="{9D8B030D-6E8A-4147-A177-3AD203B41FA5}">
                      <a16:colId xmlns:a16="http://schemas.microsoft.com/office/drawing/2014/main" val="3609562222"/>
                    </a:ext>
                  </a:extLst>
                </a:gridCol>
                <a:gridCol w="911529">
                  <a:extLst>
                    <a:ext uri="{9D8B030D-6E8A-4147-A177-3AD203B41FA5}">
                      <a16:colId xmlns:a16="http://schemas.microsoft.com/office/drawing/2014/main" val="3200180630"/>
                    </a:ext>
                  </a:extLst>
                </a:gridCol>
                <a:gridCol w="1101965">
                  <a:extLst>
                    <a:ext uri="{9D8B030D-6E8A-4147-A177-3AD203B41FA5}">
                      <a16:colId xmlns:a16="http://schemas.microsoft.com/office/drawing/2014/main" val="203483084"/>
                    </a:ext>
                  </a:extLst>
                </a:gridCol>
                <a:gridCol w="842282">
                  <a:extLst>
                    <a:ext uri="{9D8B030D-6E8A-4147-A177-3AD203B41FA5}">
                      <a16:colId xmlns:a16="http://schemas.microsoft.com/office/drawing/2014/main" val="2693342826"/>
                    </a:ext>
                  </a:extLst>
                </a:gridCol>
                <a:gridCol w="842282">
                  <a:extLst>
                    <a:ext uri="{9D8B030D-6E8A-4147-A177-3AD203B41FA5}">
                      <a16:colId xmlns:a16="http://schemas.microsoft.com/office/drawing/2014/main" val="2650473846"/>
                    </a:ext>
                  </a:extLst>
                </a:gridCol>
                <a:gridCol w="866368">
                  <a:extLst>
                    <a:ext uri="{9D8B030D-6E8A-4147-A177-3AD203B41FA5}">
                      <a16:colId xmlns:a16="http://schemas.microsoft.com/office/drawing/2014/main" val="1819238685"/>
                    </a:ext>
                  </a:extLst>
                </a:gridCol>
                <a:gridCol w="917552">
                  <a:extLst>
                    <a:ext uri="{9D8B030D-6E8A-4147-A177-3AD203B41FA5}">
                      <a16:colId xmlns:a16="http://schemas.microsoft.com/office/drawing/2014/main" val="2300668498"/>
                    </a:ext>
                  </a:extLst>
                </a:gridCol>
              </a:tblGrid>
              <a:tr h="995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Nº Pacientes con </a:t>
                      </a:r>
                      <a:r>
                        <a:rPr lang="es-ES" sz="1100" dirty="0" err="1">
                          <a:effectLst/>
                        </a:rPr>
                        <a:t>Tto</a:t>
                      </a:r>
                      <a:r>
                        <a:rPr lang="es-ES" sz="1100" dirty="0">
                          <a:effectLst/>
                        </a:rPr>
                        <a:t> activo en octubre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effectLst/>
                        </a:rPr>
                        <a:t>CTMes</a:t>
                      </a:r>
                      <a:r>
                        <a:rPr lang="es-ES" sz="1100" dirty="0">
                          <a:effectLst/>
                        </a:rPr>
                        <a:t> febrero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effectLst/>
                        </a:rPr>
                        <a:t>CTMes</a:t>
                      </a:r>
                      <a:r>
                        <a:rPr lang="es-ES" sz="1100" dirty="0">
                          <a:effectLst/>
                        </a:rPr>
                        <a:t>   Junio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CTMes Octubre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Diferencia CTMes Octubre - Febrero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% Incremento CTMes Octubre - Febrero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ctr"/>
                </a:tc>
                <a:extLst>
                  <a:ext uri="{0D108BD9-81ED-4DB2-BD59-A6C34878D82A}">
                    <a16:rowId xmlns:a16="http://schemas.microsoft.com/office/drawing/2014/main" val="221914579"/>
                  </a:ext>
                </a:extLst>
              </a:tr>
              <a:tr h="38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Badajoz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2.286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699.263,44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739.944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743.957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44.693,87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6,39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2012447652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Mérida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1.199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396.511,22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376.792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372.609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-23.901,88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-6,03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2569973088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Don Benito-Villanueva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1.383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462.123,98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</a:rPr>
                        <a:t>446.373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444.551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</a:rPr>
                        <a:t>-17.573,44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-3,80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1954518739"/>
                  </a:ext>
                </a:extLst>
              </a:tr>
              <a:tr h="330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Llerena-Zafra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909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342.794,44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328.651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330.331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-12.463,48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-3,64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270905173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Cáceres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2.125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733.974,56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717.683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705.221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-28.753,89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-3,92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1725503143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Coria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636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196.013,43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188.208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187.495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-8.518,38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-4,35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2464232454"/>
                  </a:ext>
                </a:extLst>
              </a:tr>
              <a:tr h="32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Plasencia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1.051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322.274,67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312.931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315.653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-6.622,13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-2,05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181122244"/>
                  </a:ext>
                </a:extLst>
              </a:tr>
              <a:tr h="388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Navalmoral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906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244.146,17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236.174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238.192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-5.954,52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-2,44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3707881965"/>
                  </a:ext>
                </a:extLst>
              </a:tr>
              <a:tr h="519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Total SES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10.495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3.397.101,91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3.346.755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3.338.008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-59.093,85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-1,74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6" marR="40006" marT="0" marB="0" anchor="b"/>
                </a:tc>
                <a:extLst>
                  <a:ext uri="{0D108BD9-81ED-4DB2-BD59-A6C34878D82A}">
                    <a16:rowId xmlns:a16="http://schemas.microsoft.com/office/drawing/2014/main" val="342532775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41C9E54C-A47B-4B5C-96CF-A50F8D3EDB69}"/>
              </a:ext>
            </a:extLst>
          </p:cNvPr>
          <p:cNvSpPr txBox="1"/>
          <p:nvPr/>
        </p:nvSpPr>
        <p:spPr>
          <a:xfrm>
            <a:off x="405353" y="480767"/>
            <a:ext cx="121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Jara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9AA90F92-482C-4F2D-9D44-541AF095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5" y="215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0ECD519-BAB4-412A-AB9B-0BB9EE3D5EB2}"/>
              </a:ext>
            </a:extLst>
          </p:cNvPr>
          <p:cNvSpPr txBox="1"/>
          <p:nvPr/>
        </p:nvSpPr>
        <p:spPr>
          <a:xfrm>
            <a:off x="719581" y="3105834"/>
            <a:ext cx="126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2023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3294223-AF5E-41B0-AC4B-12A748882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34373"/>
              </p:ext>
            </p:extLst>
          </p:nvPr>
        </p:nvGraphicFramePr>
        <p:xfrm>
          <a:off x="2571161" y="1409469"/>
          <a:ext cx="3007151" cy="5157139"/>
        </p:xfrm>
        <a:graphic>
          <a:graphicData uri="http://schemas.openxmlformats.org/drawingml/2006/table">
            <a:tbl>
              <a:tblPr/>
              <a:tblGrid>
                <a:gridCol w="1944278">
                  <a:extLst>
                    <a:ext uri="{9D8B030D-6E8A-4147-A177-3AD203B41FA5}">
                      <a16:colId xmlns:a16="http://schemas.microsoft.com/office/drawing/2014/main" val="4282567127"/>
                    </a:ext>
                  </a:extLst>
                </a:gridCol>
                <a:gridCol w="1062873">
                  <a:extLst>
                    <a:ext uri="{9D8B030D-6E8A-4147-A177-3AD203B41FA5}">
                      <a16:colId xmlns:a16="http://schemas.microsoft.com/office/drawing/2014/main" val="2021354597"/>
                    </a:ext>
                  </a:extLst>
                </a:gridCol>
              </a:tblGrid>
              <a:tr h="124871">
                <a:tc>
                  <a:txBody>
                    <a:bodyPr/>
                    <a:lstStyle/>
                    <a:p>
                      <a:br>
                        <a:rPr lang="es-ES" sz="1200" dirty="0">
                          <a:effectLst/>
                        </a:rPr>
                      </a:br>
                      <a:endParaRPr lang="es-ES" sz="1200" dirty="0">
                        <a:effectLst/>
                      </a:endParaRPr>
                    </a:p>
                  </a:txBody>
                  <a:tcPr marL="27345" marR="27345" marT="28126" marB="28126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Pacientes con 15 o más p.a. en 2023</a:t>
                      </a:r>
                      <a:endParaRPr lang="es-ES" sz="1200" dirty="0">
                        <a:effectLst/>
                      </a:endParaRP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95920"/>
                  </a:ext>
                </a:extLst>
              </a:tr>
              <a:tr h="314985"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Cabeza del Buey</a:t>
                      </a:r>
                      <a:endParaRPr lang="es-ES" sz="1200" dirty="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197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610739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Campanario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131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91970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Castuera</a:t>
                      </a:r>
                      <a:endParaRPr lang="es-ES" sz="1200" dirty="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358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955689"/>
                  </a:ext>
                </a:extLst>
              </a:tr>
              <a:tr h="314985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Don Benito Este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464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806899"/>
                  </a:ext>
                </a:extLst>
              </a:tr>
              <a:tr h="377011"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Don Benito Oeste</a:t>
                      </a:r>
                      <a:endParaRPr lang="es-ES" sz="1200" dirty="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425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293255"/>
                  </a:ext>
                </a:extLst>
              </a:tr>
              <a:tr h="377011"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Herrera del Duque</a:t>
                      </a:r>
                      <a:endParaRPr lang="es-ES" sz="1200" dirty="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181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67223"/>
                  </a:ext>
                </a:extLst>
              </a:tr>
              <a:tr h="377011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Navalvillar de Pela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234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40743"/>
                  </a:ext>
                </a:extLst>
              </a:tr>
              <a:tr h="314985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Orellana La Vieja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125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166417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Santa Amalia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189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21341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Siruela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175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111648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Talarrubias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188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08290"/>
                  </a:ext>
                </a:extLst>
              </a:tr>
              <a:tr h="314985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Villanueva Norte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420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32976"/>
                  </a:ext>
                </a:extLst>
              </a:tr>
              <a:tr h="314985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Villanueva Sur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444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798599"/>
                  </a:ext>
                </a:extLst>
              </a:tr>
              <a:tr h="411497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Zalamea de la Serena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</a:rPr>
                        <a:t>164</a:t>
                      </a: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337834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pPr algn="l"/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200">
                        <a:effectLst/>
                      </a:endParaRPr>
                    </a:p>
                  </a:txBody>
                  <a:tcPr marL="27345" marR="27345" marT="28126" marB="2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effectLst/>
                        </a:rPr>
                        <a:t>3682</a:t>
                      </a:r>
                      <a:endParaRPr lang="es-ES" sz="1200" dirty="0">
                        <a:effectLst/>
                      </a:endParaRPr>
                    </a:p>
                  </a:txBody>
                  <a:tcPr marL="27345" marR="27345" marT="28126" marB="2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09816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B2C9A5C3-D8E3-4B16-96F8-BDF27C1E4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25" y="2160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8C778F5-F5FC-4953-9A5B-EED9A6E5AFC2}"/>
              </a:ext>
            </a:extLst>
          </p:cNvPr>
          <p:cNvSpPr txBox="1"/>
          <p:nvPr/>
        </p:nvSpPr>
        <p:spPr>
          <a:xfrm>
            <a:off x="6410227" y="3167405"/>
            <a:ext cx="3007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10 - 12 pacientes/mes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2CD222D-6B9A-4866-A403-61C428A83935}"/>
              </a:ext>
            </a:extLst>
          </p:cNvPr>
          <p:cNvSpPr/>
          <p:nvPr/>
        </p:nvSpPr>
        <p:spPr>
          <a:xfrm>
            <a:off x="1982772" y="2913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altLang="es-ES" b="1" dirty="0"/>
              <a:t>REVISIÓN DE MEDICACIÓN EN PACIENTES MUY POLIMEDICADOS </a:t>
            </a:r>
            <a:r>
              <a:rPr lang="es-ES" altLang="es-ES" b="1" u="sng" dirty="0">
                <a:solidFill>
                  <a:srgbClr val="FF0000"/>
                </a:solidFill>
              </a:rPr>
              <a:t>CON  15 O MÁS</a:t>
            </a:r>
            <a:r>
              <a:rPr lang="es-ES" altLang="es-ES" b="1" u="sng" dirty="0"/>
              <a:t> </a:t>
            </a:r>
            <a:r>
              <a:rPr lang="es-ES" altLang="es-ES" b="1" dirty="0"/>
              <a:t>PRINCIPIOS ACTIVOS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8663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CuadroTexto 3">
            <a:extLst>
              <a:ext uri="{FF2B5EF4-FFF2-40B4-BE49-F238E27FC236}">
                <a16:creationId xmlns:a16="http://schemas.microsoft.com/office/drawing/2014/main" id="{759CFD47-AA74-48D5-8506-BD6467F6B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02" y="2085713"/>
            <a:ext cx="6222206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s-ES" altLang="es-ES" sz="2160" dirty="0">
                <a:solidFill>
                  <a:srgbClr val="FF0000"/>
                </a:solidFill>
              </a:rPr>
              <a:t>Duplicidades injustificadas, </a:t>
            </a:r>
          </a:p>
          <a:p>
            <a:pPr marL="342900" indent="-342900">
              <a:spcBef>
                <a:spcPct val="0"/>
              </a:spcBef>
            </a:pPr>
            <a:r>
              <a:rPr lang="es-ES" altLang="es-ES" sz="2160" dirty="0">
                <a:solidFill>
                  <a:srgbClr val="FF0000"/>
                </a:solidFill>
              </a:rPr>
              <a:t>interacciones graves y </a:t>
            </a:r>
          </a:p>
          <a:p>
            <a:pPr marL="342900" indent="-342900">
              <a:spcBef>
                <a:spcPct val="0"/>
              </a:spcBef>
            </a:pPr>
            <a:r>
              <a:rPr lang="es-ES" altLang="es-ES" sz="2160" dirty="0">
                <a:solidFill>
                  <a:srgbClr val="FF0000"/>
                </a:solidFill>
              </a:rPr>
              <a:t>tratamientos que siendo agudos, están prescritos de forma crónica.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ES" sz="216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>
                <a:solidFill>
                  <a:srgbClr val="FF0000"/>
                </a:solidFill>
              </a:rPr>
              <a:t>		“Finalización de tratamientos”</a:t>
            </a:r>
          </a:p>
        </p:txBody>
      </p:sp>
      <p:pic>
        <p:nvPicPr>
          <p:cNvPr id="29701" name="Picture 2">
            <a:extLst>
              <a:ext uri="{FF2B5EF4-FFF2-40B4-BE49-F238E27FC236}">
                <a16:creationId xmlns:a16="http://schemas.microsoft.com/office/drawing/2014/main" id="{CAC94E7E-5025-4D58-9C72-791D89341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398" y="2166813"/>
            <a:ext cx="2691765" cy="192452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CuadroTexto 1">
            <a:extLst>
              <a:ext uri="{FF2B5EF4-FFF2-40B4-BE49-F238E27FC236}">
                <a16:creationId xmlns:a16="http://schemas.microsoft.com/office/drawing/2014/main" id="{7F6574F1-4733-413D-B3BE-E1ACC8633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8" y="2916709"/>
            <a:ext cx="87868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>
                <a:solidFill>
                  <a:srgbClr val="0070C0"/>
                </a:solidFill>
              </a:rPr>
              <a:t>Jara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1837A9F-F750-4C73-ADA6-581A8D58AB5A}"/>
              </a:ext>
            </a:extLst>
          </p:cNvPr>
          <p:cNvSpPr txBox="1"/>
          <p:nvPr/>
        </p:nvSpPr>
        <p:spPr>
          <a:xfrm>
            <a:off x="1687398" y="755821"/>
            <a:ext cx="5128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ES" b="1" dirty="0"/>
              <a:t>REVISIÓN DE MEDICACIÓN EN PACIENTES MUY POLIMEDICADOS </a:t>
            </a:r>
            <a:r>
              <a:rPr lang="es-ES" altLang="es-ES" b="1" u="sng" dirty="0">
                <a:solidFill>
                  <a:srgbClr val="FF0000"/>
                </a:solidFill>
              </a:rPr>
              <a:t>CON  15 O MÁS</a:t>
            </a:r>
            <a:r>
              <a:rPr lang="es-ES" altLang="es-ES" b="1" u="sng" dirty="0"/>
              <a:t> </a:t>
            </a:r>
            <a:r>
              <a:rPr lang="es-ES" altLang="es-ES" b="1" dirty="0"/>
              <a:t>PRINCIPIOS ACTIVOS</a:t>
            </a:r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B416D22-4643-46BC-B52D-134554A38F63}"/>
              </a:ext>
            </a:extLst>
          </p:cNvPr>
          <p:cNvSpPr/>
          <p:nvPr/>
        </p:nvSpPr>
        <p:spPr>
          <a:xfrm>
            <a:off x="472611" y="2634167"/>
            <a:ext cx="1036948" cy="989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4656B6-EAE8-4498-BD81-3083F2E1AC85}"/>
              </a:ext>
            </a:extLst>
          </p:cNvPr>
          <p:cNvSpPr txBox="1"/>
          <p:nvPr/>
        </p:nvSpPr>
        <p:spPr>
          <a:xfrm>
            <a:off x="630878" y="5035955"/>
            <a:ext cx="8041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lef" panose="00000500000000000000" pitchFamily="2" charset="-79"/>
                <a:cs typeface="Alef" panose="00000500000000000000" pitchFamily="2" charset="-79"/>
              </a:rPr>
              <a:t>La revisión del tratamiento de los pacientes implica el análisis de cada uno de los medicamentos, de su indicación/necesidad, efectividad, seguridad y eficiencia, teniendo en cuenta los datos clínicos de interés, parámetros clínicos relevantes y la medicación que aparece en JARA.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DE8DE2B-61C1-46D5-BEB8-521321C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012C92A-B902-4B69-BDCF-CCA3021FC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2BDBC14-42A0-4182-BFBA-0751F6350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902DC474-5BCC-4188-ACDC-AD63E6B18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7B427019-8592-4032-931B-4F27104C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D6E2CEA-A5BB-4CF7-B907-AE4DBF67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8D09D5A-29CC-4B32-9CE1-72E607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DF3A3FC-950B-40B0-923D-0F0BC1A5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CA0F2E1-CD3D-4521-9CCB-41A5CC6C5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9BA4F16A-21DC-462A-AD37-0A93C8B7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B75EBDD-038D-4572-A372-114938295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A1F3F8DB-36A0-4088-B269-B369F0CA1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386" y="-2243579"/>
            <a:ext cx="12718157" cy="1002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5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roup 1032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6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7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8" name="Isosceles Triangle 1037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9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0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1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2" name="Isosceles Triangle 1041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3" name="Isosceles Triangle 1042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50" name="Rectangle 1044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47" name="Rectangle 1046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1" name="Straight Connector 1050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3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7" name="Isosceles Triangle 1056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9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61" name="Isosceles Triangle 1060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63" name="Freeform: Shape 1062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Las mejores 68 ideas de gracias por ayudarme!! | gracias, imágenes de  gracias, mensajes de agradecimiento">
            <a:extLst>
              <a:ext uri="{FF2B5EF4-FFF2-40B4-BE49-F238E27FC236}">
                <a16:creationId xmlns:a16="http://schemas.microsoft.com/office/drawing/2014/main" id="{5BC49E5D-DA9A-471F-95B3-187E2E607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0293" y="765541"/>
            <a:ext cx="3398136" cy="510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CD45761-0518-443E-9FA8-67504658F41C}"/>
              </a:ext>
            </a:extLst>
          </p:cNvPr>
          <p:cNvSpPr txBox="1"/>
          <p:nvPr/>
        </p:nvSpPr>
        <p:spPr>
          <a:xfrm>
            <a:off x="7175693" y="2956159"/>
            <a:ext cx="3858543" cy="11758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rgbClr val="FFFFFF"/>
                </a:solidFill>
              </a:rPr>
              <a:t>Aurelia María García Martínez</a:t>
            </a:r>
          </a:p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 err="1">
                <a:solidFill>
                  <a:srgbClr val="FFFFFF"/>
                </a:solidFill>
              </a:rPr>
              <a:t>Farmacéutica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dirty="0" err="1">
                <a:solidFill>
                  <a:srgbClr val="FFFFFF"/>
                </a:solidFill>
              </a:rPr>
              <a:t>Gerencia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dirty="0" err="1">
                <a:solidFill>
                  <a:srgbClr val="FFFFFF"/>
                </a:solidFill>
              </a:rPr>
              <a:t>Área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rgbClr val="FFFFFF"/>
                </a:solidFill>
              </a:rPr>
              <a:t>24 de </a:t>
            </a:r>
            <a:r>
              <a:rPr lang="en-US" dirty="0" err="1">
                <a:solidFill>
                  <a:srgbClr val="FFFFFF"/>
                </a:solidFill>
              </a:rPr>
              <a:t>Marzo</a:t>
            </a:r>
            <a:r>
              <a:rPr lang="en-US" dirty="0">
                <a:solidFill>
                  <a:srgbClr val="FFFFFF"/>
                </a:solidFill>
              </a:rPr>
              <a:t> de 2023</a:t>
            </a:r>
          </a:p>
        </p:txBody>
      </p:sp>
    </p:spTree>
    <p:extLst>
      <p:ext uri="{BB962C8B-B14F-4D97-AF65-F5344CB8AC3E}">
        <p14:creationId xmlns:p14="http://schemas.microsoft.com/office/powerpoint/2010/main" val="26342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CuadroTexto 3">
            <a:extLst>
              <a:ext uri="{FF2B5EF4-FFF2-40B4-BE49-F238E27FC236}">
                <a16:creationId xmlns:a16="http://schemas.microsoft.com/office/drawing/2014/main" id="{759CFD47-AA74-48D5-8506-BD6467F6B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02" y="2085713"/>
            <a:ext cx="5067765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s-ES" altLang="es-ES" sz="2160" dirty="0">
                <a:solidFill>
                  <a:srgbClr val="FF0000"/>
                </a:solidFill>
              </a:rPr>
              <a:t>Duplicidades injustificadas, </a:t>
            </a:r>
          </a:p>
          <a:p>
            <a:pPr marL="342900" indent="-342900">
              <a:spcBef>
                <a:spcPct val="0"/>
              </a:spcBef>
            </a:pPr>
            <a:r>
              <a:rPr lang="es-ES" altLang="es-ES" sz="2160" dirty="0">
                <a:solidFill>
                  <a:srgbClr val="FF0000"/>
                </a:solidFill>
              </a:rPr>
              <a:t>interacciones graves  </a:t>
            </a:r>
          </a:p>
          <a:p>
            <a:pPr marL="342900" indent="-342900">
              <a:spcBef>
                <a:spcPct val="0"/>
              </a:spcBef>
            </a:pPr>
            <a:r>
              <a:rPr lang="es-ES" altLang="es-ES" sz="2160" dirty="0">
                <a:solidFill>
                  <a:srgbClr val="FF0000"/>
                </a:solidFill>
              </a:rPr>
              <a:t>tratamientos que siendo agudos, están de forma crónica.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ES" sz="216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>
                <a:solidFill>
                  <a:srgbClr val="FF0000"/>
                </a:solidFill>
              </a:rPr>
              <a:t>		“Finalización de tratamientos”</a:t>
            </a:r>
          </a:p>
        </p:txBody>
      </p:sp>
      <p:pic>
        <p:nvPicPr>
          <p:cNvPr id="29701" name="Picture 2">
            <a:extLst>
              <a:ext uri="{FF2B5EF4-FFF2-40B4-BE49-F238E27FC236}">
                <a16:creationId xmlns:a16="http://schemas.microsoft.com/office/drawing/2014/main" id="{CAC94E7E-5025-4D58-9C72-791D89341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398" y="2166813"/>
            <a:ext cx="2691765" cy="192452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CuadroTexto 1">
            <a:extLst>
              <a:ext uri="{FF2B5EF4-FFF2-40B4-BE49-F238E27FC236}">
                <a16:creationId xmlns:a16="http://schemas.microsoft.com/office/drawing/2014/main" id="{7F6574F1-4733-413D-B3BE-E1ACC8633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8" y="2916709"/>
            <a:ext cx="87868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>
                <a:solidFill>
                  <a:srgbClr val="0070C0"/>
                </a:solidFill>
              </a:rPr>
              <a:t>Jara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1837A9F-F750-4C73-ADA6-581A8D58AB5A}"/>
              </a:ext>
            </a:extLst>
          </p:cNvPr>
          <p:cNvSpPr txBox="1"/>
          <p:nvPr/>
        </p:nvSpPr>
        <p:spPr>
          <a:xfrm>
            <a:off x="1423860" y="684458"/>
            <a:ext cx="5910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ES" b="1" dirty="0"/>
              <a:t>REVISIÓN DE MEDICACIÓN EN PACIENTES MUY POLIMEDICADOS </a:t>
            </a:r>
            <a:r>
              <a:rPr lang="es-ES" altLang="es-ES" b="1" u="sng" dirty="0">
                <a:solidFill>
                  <a:srgbClr val="FF0000"/>
                </a:solidFill>
              </a:rPr>
              <a:t>CON  15 O MÁS</a:t>
            </a:r>
            <a:r>
              <a:rPr lang="es-ES" altLang="es-ES" b="1" u="sng" dirty="0"/>
              <a:t> </a:t>
            </a:r>
            <a:r>
              <a:rPr lang="es-ES" altLang="es-ES" b="1" dirty="0"/>
              <a:t>PRINCIPIOS ACTIVOS</a:t>
            </a:r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B416D22-4643-46BC-B52D-134554A38F63}"/>
              </a:ext>
            </a:extLst>
          </p:cNvPr>
          <p:cNvSpPr/>
          <p:nvPr/>
        </p:nvSpPr>
        <p:spPr>
          <a:xfrm>
            <a:off x="472611" y="2634167"/>
            <a:ext cx="1036948" cy="989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4656B6-EAE8-4498-BD81-3083F2E1AC85}"/>
              </a:ext>
            </a:extLst>
          </p:cNvPr>
          <p:cNvSpPr txBox="1"/>
          <p:nvPr/>
        </p:nvSpPr>
        <p:spPr>
          <a:xfrm>
            <a:off x="630878" y="5035955"/>
            <a:ext cx="8041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lef" panose="00000500000000000000" pitchFamily="2" charset="-79"/>
                <a:cs typeface="Alef" panose="00000500000000000000" pitchFamily="2" charset="-79"/>
              </a:rPr>
              <a:t>La revisión del tratamiento de los pacientes implica el análisis de cada uno de los medicamentos, de su indicación/necesidad, efectividad, seguridad y eficiencia, teniendo en cuenta los datos clínicos de interés, parámetros clínicos relevantes y la medicación que aparece en JARA. </a:t>
            </a:r>
          </a:p>
        </p:txBody>
      </p:sp>
    </p:spTree>
    <p:extLst>
      <p:ext uri="{BB962C8B-B14F-4D97-AF65-F5344CB8AC3E}">
        <p14:creationId xmlns:p14="http://schemas.microsoft.com/office/powerpoint/2010/main" val="27276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nterfaz de usuario gráfica, Aplicación, Tabla, Excel&#10;&#10;Descripción generada automáticamente">
            <a:extLst>
              <a:ext uri="{FF2B5EF4-FFF2-40B4-BE49-F238E27FC236}">
                <a16:creationId xmlns:a16="http://schemas.microsoft.com/office/drawing/2014/main" id="{837D583F-BF46-4ED2-A3CE-213CA09F8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19" y="-1112363"/>
            <a:ext cx="13008971" cy="852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8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A333743-7E44-4878-B2D7-1CD17DB5606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6060364"/>
              </p:ext>
            </p:extLst>
          </p:nvPr>
        </p:nvGraphicFramePr>
        <p:xfrm>
          <a:off x="2800678" y="446021"/>
          <a:ext cx="3917633" cy="6191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7888">
                  <a:extLst>
                    <a:ext uri="{9D8B030D-6E8A-4147-A177-3AD203B41FA5}">
                      <a16:colId xmlns:a16="http://schemas.microsoft.com/office/drawing/2014/main" val="3280492068"/>
                    </a:ext>
                  </a:extLst>
                </a:gridCol>
                <a:gridCol w="1749745">
                  <a:extLst>
                    <a:ext uri="{9D8B030D-6E8A-4147-A177-3AD203B41FA5}">
                      <a16:colId xmlns:a16="http://schemas.microsoft.com/office/drawing/2014/main" val="118936639"/>
                    </a:ext>
                  </a:extLst>
                </a:gridCol>
              </a:tblGrid>
              <a:tr h="8951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SES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142948"/>
                  </a:ext>
                </a:extLst>
              </a:tr>
              <a:tr h="45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Nº Pacientes a revisar primer envío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11.512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1709176076"/>
                  </a:ext>
                </a:extLst>
              </a:tr>
              <a:tr h="45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 Pacientes revisados por FEAP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3.034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2416299215"/>
                  </a:ext>
                </a:extLst>
              </a:tr>
              <a:tr h="45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% Pacientes revisados por FEAP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0000"/>
                          </a:solidFill>
                          <a:effectLst/>
                        </a:rPr>
                        <a:t>26%</a:t>
                      </a:r>
                      <a:endParaRPr lang="es-E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2979671327"/>
                  </a:ext>
                </a:extLst>
              </a:tr>
              <a:tr h="692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Nº Pacientes a revisados en primer lugar por el médico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834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2745805465"/>
                  </a:ext>
                </a:extLst>
              </a:tr>
              <a:tr h="927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% Pacientes revisados en primer lugar por el médico por el módulo de revisión JARA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es-E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1261323853"/>
                  </a:ext>
                </a:extLst>
              </a:tr>
              <a:tr h="45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Informes de FEAP en JARA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2095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2024438611"/>
                  </a:ext>
                </a:extLst>
              </a:tr>
              <a:tr h="45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% Informes de FEAP en JARA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69%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99600910"/>
                  </a:ext>
                </a:extLst>
              </a:tr>
              <a:tr h="692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Nº Pacientes no revisados por causa justificada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255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3670270035"/>
                  </a:ext>
                </a:extLst>
              </a:tr>
              <a:tr h="692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% Pacientes no revisados por causa justificada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8%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4" marR="40004" marT="0" marB="0" anchor="b"/>
                </a:tc>
                <a:extLst>
                  <a:ext uri="{0D108BD9-81ED-4DB2-BD59-A6C34878D82A}">
                    <a16:rowId xmlns:a16="http://schemas.microsoft.com/office/drawing/2014/main" val="1825657713"/>
                  </a:ext>
                </a:extLst>
              </a:tr>
            </a:tbl>
          </a:graphicData>
        </a:graphic>
      </p:graphicFrame>
      <p:sp>
        <p:nvSpPr>
          <p:cNvPr id="32804" name="CuadroTexto 4">
            <a:extLst>
              <a:ext uri="{FF2B5EF4-FFF2-40B4-BE49-F238E27FC236}">
                <a16:creationId xmlns:a16="http://schemas.microsoft.com/office/drawing/2014/main" id="{FD43C11F-26C2-42F0-999F-2FBCD9C3D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84" y="1487544"/>
            <a:ext cx="200882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/>
              <a:t>Revisión 2022</a:t>
            </a:r>
          </a:p>
        </p:txBody>
      </p:sp>
      <p:sp>
        <p:nvSpPr>
          <p:cNvPr id="32805" name="CuadroTexto 5">
            <a:extLst>
              <a:ext uri="{FF2B5EF4-FFF2-40B4-BE49-F238E27FC236}">
                <a16:creationId xmlns:a16="http://schemas.microsoft.com/office/drawing/2014/main" id="{393576D2-D9E0-45B4-832B-6390DEF95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9589" y="2009575"/>
            <a:ext cx="1555909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/>
              <a:t>Médico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/>
              <a:t>20 p.a.</a:t>
            </a:r>
          </a:p>
        </p:txBody>
      </p:sp>
      <p:sp>
        <p:nvSpPr>
          <p:cNvPr id="32806" name="CuadroTexto 6">
            <a:extLst>
              <a:ext uri="{FF2B5EF4-FFF2-40B4-BE49-F238E27FC236}">
                <a16:creationId xmlns:a16="http://schemas.microsoft.com/office/drawing/2014/main" id="{8A4689C7-8ABD-42BC-B389-4C1AE48B1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6219" y="3670459"/>
            <a:ext cx="173141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/>
              <a:t>Farmacéutico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2160" dirty="0"/>
              <a:t>15 p.a.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C226BEA-9E37-48EF-A080-9A842625A400}"/>
              </a:ext>
            </a:extLst>
          </p:cNvPr>
          <p:cNvSpPr txBox="1"/>
          <p:nvPr/>
        </p:nvSpPr>
        <p:spPr>
          <a:xfrm>
            <a:off x="6893760" y="736490"/>
            <a:ext cx="2101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RESULTADOS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08570A4-1961-426C-B5B8-F8E4BF51F53E}"/>
              </a:ext>
            </a:extLst>
          </p:cNvPr>
          <p:cNvSpPr txBox="1"/>
          <p:nvPr/>
        </p:nvSpPr>
        <p:spPr>
          <a:xfrm>
            <a:off x="205951" y="2608503"/>
            <a:ext cx="232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110 pacientes / FAP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09" name="Group 3280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810" name="Straight Connector 3280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11" name="Straight Connector 328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8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8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814" name="Isosceles Triangle 328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8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8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8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818" name="Isosceles Triangle 328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819" name="Isosceles Triangle 328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2804" name="CuadroTexto 4">
            <a:extLst>
              <a:ext uri="{FF2B5EF4-FFF2-40B4-BE49-F238E27FC236}">
                <a16:creationId xmlns:a16="http://schemas.microsoft.com/office/drawing/2014/main" id="{FD43C11F-26C2-42F0-999F-2FBCD9C3D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511354"/>
            <a:ext cx="925694" cy="5909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s-E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2022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E8DFFF-A310-494B-8767-685022490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50792"/>
              </p:ext>
            </p:extLst>
          </p:nvPr>
        </p:nvGraphicFramePr>
        <p:xfrm>
          <a:off x="1031972" y="1198344"/>
          <a:ext cx="8242020" cy="4052386"/>
        </p:xfrm>
        <a:graphic>
          <a:graphicData uri="http://schemas.openxmlformats.org/drawingml/2006/table">
            <a:tbl>
              <a:tblPr/>
              <a:tblGrid>
                <a:gridCol w="2477065">
                  <a:extLst>
                    <a:ext uri="{9D8B030D-6E8A-4147-A177-3AD203B41FA5}">
                      <a16:colId xmlns:a16="http://schemas.microsoft.com/office/drawing/2014/main" val="783557546"/>
                    </a:ext>
                  </a:extLst>
                </a:gridCol>
                <a:gridCol w="647090">
                  <a:extLst>
                    <a:ext uri="{9D8B030D-6E8A-4147-A177-3AD203B41FA5}">
                      <a16:colId xmlns:a16="http://schemas.microsoft.com/office/drawing/2014/main" val="3337795994"/>
                    </a:ext>
                  </a:extLst>
                </a:gridCol>
                <a:gridCol w="638172">
                  <a:extLst>
                    <a:ext uri="{9D8B030D-6E8A-4147-A177-3AD203B41FA5}">
                      <a16:colId xmlns:a16="http://schemas.microsoft.com/office/drawing/2014/main" val="2878806468"/>
                    </a:ext>
                  </a:extLst>
                </a:gridCol>
                <a:gridCol w="475865">
                  <a:extLst>
                    <a:ext uri="{9D8B030D-6E8A-4147-A177-3AD203B41FA5}">
                      <a16:colId xmlns:a16="http://schemas.microsoft.com/office/drawing/2014/main" val="2664051976"/>
                    </a:ext>
                  </a:extLst>
                </a:gridCol>
                <a:gridCol w="565046">
                  <a:extLst>
                    <a:ext uri="{9D8B030D-6E8A-4147-A177-3AD203B41FA5}">
                      <a16:colId xmlns:a16="http://schemas.microsoft.com/office/drawing/2014/main" val="2816520227"/>
                    </a:ext>
                  </a:extLst>
                </a:gridCol>
                <a:gridCol w="614986">
                  <a:extLst>
                    <a:ext uri="{9D8B030D-6E8A-4147-A177-3AD203B41FA5}">
                      <a16:colId xmlns:a16="http://schemas.microsoft.com/office/drawing/2014/main" val="3402853150"/>
                    </a:ext>
                  </a:extLst>
                </a:gridCol>
                <a:gridCol w="607851">
                  <a:extLst>
                    <a:ext uri="{9D8B030D-6E8A-4147-A177-3AD203B41FA5}">
                      <a16:colId xmlns:a16="http://schemas.microsoft.com/office/drawing/2014/main" val="2083520739"/>
                    </a:ext>
                  </a:extLst>
                </a:gridCol>
                <a:gridCol w="891443">
                  <a:extLst>
                    <a:ext uri="{9D8B030D-6E8A-4147-A177-3AD203B41FA5}">
                      <a16:colId xmlns:a16="http://schemas.microsoft.com/office/drawing/2014/main" val="2068512913"/>
                    </a:ext>
                  </a:extLst>
                </a:gridCol>
                <a:gridCol w="743405">
                  <a:extLst>
                    <a:ext uri="{9D8B030D-6E8A-4147-A177-3AD203B41FA5}">
                      <a16:colId xmlns:a16="http://schemas.microsoft.com/office/drawing/2014/main" val="457352683"/>
                    </a:ext>
                  </a:extLst>
                </a:gridCol>
                <a:gridCol w="581097">
                  <a:extLst>
                    <a:ext uri="{9D8B030D-6E8A-4147-A177-3AD203B41FA5}">
                      <a16:colId xmlns:a16="http://schemas.microsoft.com/office/drawing/2014/main" val="2973034455"/>
                    </a:ext>
                  </a:extLst>
                </a:gridCol>
              </a:tblGrid>
              <a:tr h="49372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Badajoz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Cáceres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Coria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 Benito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Llerena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Mérida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Navalmoral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9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Plasencia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909849"/>
                  </a:ext>
                </a:extLst>
              </a:tr>
              <a:tr h="48133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Pacientes a revisar primer envío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11.512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927728"/>
                  </a:ext>
                </a:extLst>
              </a:tr>
              <a:tr h="2756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Pacientes revisados por FEAP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60315"/>
                  </a:ext>
                </a:extLst>
              </a:tr>
              <a:tr h="2756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Pacientes revisados por FEAP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882700"/>
                  </a:ext>
                </a:extLst>
              </a:tr>
              <a:tr h="49372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Pacientes a revisados en primer lugar por el médico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043297"/>
                  </a:ext>
                </a:extLst>
              </a:tr>
              <a:tr h="49372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Pacientes revisados en primer lugar por el médico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623487"/>
                  </a:ext>
                </a:extLst>
              </a:tr>
              <a:tr h="2756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Informes de FEAP en JARA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136550"/>
                  </a:ext>
                </a:extLst>
              </a:tr>
              <a:tr h="2756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Informes de FEAP en JARA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11674"/>
                  </a:ext>
                </a:extLst>
              </a:tr>
              <a:tr h="49372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Pacientes no revisados por causa justificada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119527"/>
                  </a:ext>
                </a:extLst>
              </a:tr>
              <a:tr h="49372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Pacientes no revisados por causa justificada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s-E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504556"/>
                  </a:ext>
                </a:extLst>
              </a:tr>
            </a:tbl>
          </a:graphicData>
        </a:graphic>
      </p:graphicFrame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7043B30D-87C2-4D12-98C7-68917CCA78E3}"/>
              </a:ext>
            </a:extLst>
          </p:cNvPr>
          <p:cNvCxnSpPr>
            <a:cxnSpLocks/>
          </p:cNvCxnSpPr>
          <p:nvPr/>
        </p:nvCxnSpPr>
        <p:spPr>
          <a:xfrm>
            <a:off x="5533534" y="354348"/>
            <a:ext cx="0" cy="79185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5DDB29B4-47E6-4E23-9113-5E71FD68AA6F}"/>
              </a:ext>
            </a:extLst>
          </p:cNvPr>
          <p:cNvSpPr txBox="1"/>
          <p:nvPr/>
        </p:nvSpPr>
        <p:spPr>
          <a:xfrm>
            <a:off x="5634663" y="511354"/>
            <a:ext cx="886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14 FAP</a:t>
            </a:r>
          </a:p>
        </p:txBody>
      </p:sp>
    </p:spTree>
    <p:extLst>
      <p:ext uri="{BB962C8B-B14F-4D97-AF65-F5344CB8AC3E}">
        <p14:creationId xmlns:p14="http://schemas.microsoft.com/office/powerpoint/2010/main" val="303188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2A1125-BEEF-4B06-B7A6-5C89AFBF8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AF29A-C02E-4F6E-AE31-4D61F939D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803267-175B-4586-A120-09F386B97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E8F8B0E-DAEF-C408-7D07-7CD26B7D79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861393"/>
              </p:ext>
            </p:extLst>
          </p:nvPr>
        </p:nvGraphicFramePr>
        <p:xfrm>
          <a:off x="1120477" y="1123527"/>
          <a:ext cx="9951041" cy="460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DB8B9B71-4E39-4AF4-9D54-80B3EA953CA0}"/>
              </a:ext>
            </a:extLst>
          </p:cNvPr>
          <p:cNvSpPr/>
          <p:nvPr/>
        </p:nvSpPr>
        <p:spPr>
          <a:xfrm>
            <a:off x="6183984" y="5326144"/>
            <a:ext cx="763571" cy="48076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14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272A67F-DF31-4EED-B3FE-70094384310A}"/>
              </a:ext>
            </a:extLst>
          </p:cNvPr>
          <p:cNvSpPr txBox="1"/>
          <p:nvPr/>
        </p:nvSpPr>
        <p:spPr>
          <a:xfrm>
            <a:off x="846908" y="536826"/>
            <a:ext cx="6225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El Área de Don Benito-Villanueva de la Serena, alcanza 27% en revisión por FAP y un 35% en revisión por MAP, </a:t>
            </a:r>
            <a:r>
              <a:rPr lang="es-ES" b="1" u="sng" dirty="0"/>
              <a:t>superior a la media SES.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C15F307-9B83-4CA7-A55C-B6FC693A5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016632"/>
              </p:ext>
            </p:extLst>
          </p:nvPr>
        </p:nvGraphicFramePr>
        <p:xfrm>
          <a:off x="2997724" y="1359777"/>
          <a:ext cx="2460396" cy="5132350"/>
        </p:xfrm>
        <a:graphic>
          <a:graphicData uri="http://schemas.openxmlformats.org/drawingml/2006/table">
            <a:tbl>
              <a:tblPr/>
              <a:tblGrid>
                <a:gridCol w="1172229">
                  <a:extLst>
                    <a:ext uri="{9D8B030D-6E8A-4147-A177-3AD203B41FA5}">
                      <a16:colId xmlns:a16="http://schemas.microsoft.com/office/drawing/2014/main" val="203533978"/>
                    </a:ext>
                  </a:extLst>
                </a:gridCol>
                <a:gridCol w="1288167">
                  <a:extLst>
                    <a:ext uri="{9D8B030D-6E8A-4147-A177-3AD203B41FA5}">
                      <a16:colId xmlns:a16="http://schemas.microsoft.com/office/drawing/2014/main" val="3076019812"/>
                    </a:ext>
                  </a:extLst>
                </a:gridCol>
              </a:tblGrid>
              <a:tr h="530547">
                <a:tc>
                  <a:txBody>
                    <a:bodyPr/>
                    <a:lstStyle/>
                    <a:p>
                      <a:br>
                        <a:rPr lang="es-ES" sz="1200" b="0" dirty="0">
                          <a:effectLst/>
                        </a:rPr>
                      </a:b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pacientes revisados 2022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28293"/>
                  </a:ext>
                </a:extLst>
              </a:tr>
              <a:tr h="307125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Cabeza del Buey</a:t>
                      </a:r>
                      <a:endParaRPr lang="es-ES" sz="1200" b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es-ES" sz="1200" b="0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402318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Campanario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795468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Castuera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17891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Don Benito Este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903911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Don Benito Oeste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198495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Herrera del Duque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2508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Navalvillar de Pela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27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47588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Orellana La Vieja</a:t>
                      </a:r>
                      <a:endParaRPr lang="es-ES" sz="1200" b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s-ES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059410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Santa Amalia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65845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Siruela</a:t>
                      </a:r>
                      <a:endParaRPr lang="es-ES" sz="1200" b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s-ES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162336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>
                          <a:effectLst/>
                          <a:latin typeface="Calibri" panose="020F0502020204030204" pitchFamily="34" charset="0"/>
                        </a:rPr>
                        <a:t>Talarrubias</a:t>
                      </a:r>
                      <a:endParaRPr lang="es-ES" sz="1200" b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46625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Villanueva Norte</a:t>
                      </a:r>
                      <a:endParaRPr lang="es-ES" sz="1200" b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s-ES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849698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Villanueva Sur</a:t>
                      </a:r>
                      <a:endParaRPr lang="es-ES" sz="1200" b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es-ES" sz="1200" b="0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472095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Zalamea de la Serena</a:t>
                      </a:r>
                      <a:endParaRPr lang="es-ES" sz="1200" b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es-ES" sz="1200" b="0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30316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6559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A56BB70-401C-44D0-8CFF-03B6C4FF4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699794"/>
              </p:ext>
            </p:extLst>
          </p:nvPr>
        </p:nvGraphicFramePr>
        <p:xfrm>
          <a:off x="5445715" y="1359777"/>
          <a:ext cx="1288167" cy="5122317"/>
        </p:xfrm>
        <a:graphic>
          <a:graphicData uri="http://schemas.openxmlformats.org/drawingml/2006/table">
            <a:tbl>
              <a:tblPr/>
              <a:tblGrid>
                <a:gridCol w="1288167">
                  <a:extLst>
                    <a:ext uri="{9D8B030D-6E8A-4147-A177-3AD203B41FA5}">
                      <a16:colId xmlns:a16="http://schemas.microsoft.com/office/drawing/2014/main" val="4032879610"/>
                    </a:ext>
                  </a:extLst>
                </a:gridCol>
              </a:tblGrid>
              <a:tr h="530547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pacientes revisados 2022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842018"/>
                  </a:ext>
                </a:extLst>
              </a:tr>
              <a:tr h="307125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  <a:endParaRPr lang="es-ES" sz="1200" b="0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716316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32%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996595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32%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474416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29%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62842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20%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90430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29%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48154"/>
                  </a:ext>
                </a:extLst>
              </a:tr>
              <a:tr h="43363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25%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939146"/>
                  </a:ext>
                </a:extLst>
              </a:tr>
              <a:tr h="339365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s-ES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392645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858794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s-ES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578687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effectLst/>
                          <a:latin typeface="Arial" panose="020B0604020202020204" pitchFamily="34" charset="0"/>
                        </a:rPr>
                        <a:t>19%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49153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s-ES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726406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  <a:endParaRPr lang="es-ES" sz="1200" b="0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932157"/>
                  </a:ext>
                </a:extLst>
              </a:tr>
              <a:tr h="421048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  <a:endParaRPr lang="es-ES" sz="1200" b="0" dirty="0">
                        <a:solidFill>
                          <a:srgbClr val="009900"/>
                        </a:solidFill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58998"/>
                  </a:ext>
                </a:extLst>
              </a:tr>
              <a:tr h="20211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  <a:endParaRPr lang="es-ES" sz="1200" b="0" dirty="0">
                        <a:effectLst/>
                      </a:endParaRPr>
                    </a:p>
                  </a:txBody>
                  <a:tcPr marL="33102" marR="33102" marT="34048" marB="340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008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49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1094F1-DA35-442D-96BE-DA16F898D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86153"/>
              </p:ext>
            </p:extLst>
          </p:nvPr>
        </p:nvGraphicFramePr>
        <p:xfrm>
          <a:off x="324969" y="1657165"/>
          <a:ext cx="8842170" cy="3543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032">
                  <a:extLst>
                    <a:ext uri="{9D8B030D-6E8A-4147-A177-3AD203B41FA5}">
                      <a16:colId xmlns:a16="http://schemas.microsoft.com/office/drawing/2014/main" val="716648647"/>
                    </a:ext>
                  </a:extLst>
                </a:gridCol>
                <a:gridCol w="1098090">
                  <a:extLst>
                    <a:ext uri="{9D8B030D-6E8A-4147-A177-3AD203B41FA5}">
                      <a16:colId xmlns:a16="http://schemas.microsoft.com/office/drawing/2014/main" val="3123580735"/>
                    </a:ext>
                  </a:extLst>
                </a:gridCol>
                <a:gridCol w="933254">
                  <a:extLst>
                    <a:ext uri="{9D8B030D-6E8A-4147-A177-3AD203B41FA5}">
                      <a16:colId xmlns:a16="http://schemas.microsoft.com/office/drawing/2014/main" val="3444558351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251007530"/>
                    </a:ext>
                  </a:extLst>
                </a:gridCol>
                <a:gridCol w="1159497">
                  <a:extLst>
                    <a:ext uri="{9D8B030D-6E8A-4147-A177-3AD203B41FA5}">
                      <a16:colId xmlns:a16="http://schemas.microsoft.com/office/drawing/2014/main" val="2887658792"/>
                    </a:ext>
                  </a:extLst>
                </a:gridCol>
                <a:gridCol w="810705">
                  <a:extLst>
                    <a:ext uri="{9D8B030D-6E8A-4147-A177-3AD203B41FA5}">
                      <a16:colId xmlns:a16="http://schemas.microsoft.com/office/drawing/2014/main" val="1996143711"/>
                    </a:ext>
                  </a:extLst>
                </a:gridCol>
                <a:gridCol w="763571">
                  <a:extLst>
                    <a:ext uri="{9D8B030D-6E8A-4147-A177-3AD203B41FA5}">
                      <a16:colId xmlns:a16="http://schemas.microsoft.com/office/drawing/2014/main" val="580280361"/>
                    </a:ext>
                  </a:extLst>
                </a:gridCol>
                <a:gridCol w="978308">
                  <a:extLst>
                    <a:ext uri="{9D8B030D-6E8A-4147-A177-3AD203B41FA5}">
                      <a16:colId xmlns:a16="http://schemas.microsoft.com/office/drawing/2014/main" val="844795547"/>
                    </a:ext>
                  </a:extLst>
                </a:gridCol>
                <a:gridCol w="703948">
                  <a:extLst>
                    <a:ext uri="{9D8B030D-6E8A-4147-A177-3AD203B41FA5}">
                      <a16:colId xmlns:a16="http://schemas.microsoft.com/office/drawing/2014/main" val="3377060460"/>
                    </a:ext>
                  </a:extLst>
                </a:gridCol>
              </a:tblGrid>
              <a:tr h="11332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SES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Duplicidad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% Duplicidad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Interacciones 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% Interacciones 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err="1">
                          <a:effectLst/>
                        </a:rPr>
                        <a:t>Ttos</a:t>
                      </a:r>
                      <a:r>
                        <a:rPr lang="es-ES" sz="1300" dirty="0">
                          <a:effectLst/>
                        </a:rPr>
                        <a:t>. de duración excesiva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% Tratamientos duración excesiva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Otras recomendaciones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Otras recomendaciones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ctr"/>
                </a:tc>
                <a:extLst>
                  <a:ext uri="{0D108BD9-81ED-4DB2-BD59-A6C34878D82A}">
                    <a16:rowId xmlns:a16="http://schemas.microsoft.com/office/drawing/2014/main" val="311779876"/>
                  </a:ext>
                </a:extLst>
              </a:tr>
              <a:tr h="769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Detectadas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1.336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S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3.836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S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1.635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S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1.975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S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983408213"/>
                  </a:ext>
                </a:extLst>
              </a:tr>
              <a:tr h="677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effectLst/>
                        </a:rPr>
                        <a:t>Atendidas (Disminución)</a:t>
                      </a:r>
                      <a:endParaRPr lang="es-E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377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28%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698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475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425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0000"/>
                          </a:solidFill>
                          <a:effectLst/>
                        </a:rPr>
                        <a:t>22%</a:t>
                      </a:r>
                      <a:endParaRPr lang="es-ES" sz="1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698737574"/>
                  </a:ext>
                </a:extLst>
              </a:tr>
              <a:tr h="5039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Justificadas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190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14%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487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13%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209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13%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295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15%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105941911"/>
                  </a:ext>
                </a:extLst>
              </a:tr>
              <a:tr h="4593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Finales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959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72%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3.138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82%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1.160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71%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1.550</a:t>
                      </a:r>
                      <a:endParaRPr lang="es-E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78%</a:t>
                      </a:r>
                      <a:endParaRPr lang="es-E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02" marR="40002" marT="0" marB="0" anchor="b"/>
                </a:tc>
                <a:extLst>
                  <a:ext uri="{0D108BD9-81ED-4DB2-BD59-A6C34878D82A}">
                    <a16:rowId xmlns:a16="http://schemas.microsoft.com/office/drawing/2014/main" val="353130279"/>
                  </a:ext>
                </a:extLst>
              </a:tr>
            </a:tbl>
          </a:graphicData>
        </a:graphic>
      </p:graphicFrame>
      <p:sp>
        <p:nvSpPr>
          <p:cNvPr id="33856" name="CuadroTexto 2">
            <a:extLst>
              <a:ext uri="{FF2B5EF4-FFF2-40B4-BE49-F238E27FC236}">
                <a16:creationId xmlns:a16="http://schemas.microsoft.com/office/drawing/2014/main" id="{D987D7EB-4B9A-44A4-AA9C-55F1F6325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353" y="707232"/>
            <a:ext cx="5019199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160"/>
              <a:t>Grado de aceptación SES de las consideraciones propuestas: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41C154-242D-413D-9648-8CB347EE1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73985"/>
              </p:ext>
            </p:extLst>
          </p:nvPr>
        </p:nvGraphicFramePr>
        <p:xfrm>
          <a:off x="1715678" y="1857080"/>
          <a:ext cx="7513164" cy="360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266">
                  <a:extLst>
                    <a:ext uri="{9D8B030D-6E8A-4147-A177-3AD203B41FA5}">
                      <a16:colId xmlns:a16="http://schemas.microsoft.com/office/drawing/2014/main" val="3805390494"/>
                    </a:ext>
                  </a:extLst>
                </a:gridCol>
                <a:gridCol w="521373">
                  <a:extLst>
                    <a:ext uri="{9D8B030D-6E8A-4147-A177-3AD203B41FA5}">
                      <a16:colId xmlns:a16="http://schemas.microsoft.com/office/drawing/2014/main" val="736340175"/>
                    </a:ext>
                  </a:extLst>
                </a:gridCol>
                <a:gridCol w="694320">
                  <a:extLst>
                    <a:ext uri="{9D8B030D-6E8A-4147-A177-3AD203B41FA5}">
                      <a16:colId xmlns:a16="http://schemas.microsoft.com/office/drawing/2014/main" val="452236975"/>
                    </a:ext>
                  </a:extLst>
                </a:gridCol>
                <a:gridCol w="735772">
                  <a:extLst>
                    <a:ext uri="{9D8B030D-6E8A-4147-A177-3AD203B41FA5}">
                      <a16:colId xmlns:a16="http://schemas.microsoft.com/office/drawing/2014/main" val="4071017366"/>
                    </a:ext>
                  </a:extLst>
                </a:gridCol>
                <a:gridCol w="735772">
                  <a:extLst>
                    <a:ext uri="{9D8B030D-6E8A-4147-A177-3AD203B41FA5}">
                      <a16:colId xmlns:a16="http://schemas.microsoft.com/office/drawing/2014/main" val="2357779395"/>
                    </a:ext>
                  </a:extLst>
                </a:gridCol>
                <a:gridCol w="777224">
                  <a:extLst>
                    <a:ext uri="{9D8B030D-6E8A-4147-A177-3AD203B41FA5}">
                      <a16:colId xmlns:a16="http://schemas.microsoft.com/office/drawing/2014/main" val="3398611282"/>
                    </a:ext>
                  </a:extLst>
                </a:gridCol>
                <a:gridCol w="963758">
                  <a:extLst>
                    <a:ext uri="{9D8B030D-6E8A-4147-A177-3AD203B41FA5}">
                      <a16:colId xmlns:a16="http://schemas.microsoft.com/office/drawing/2014/main" val="4255354693"/>
                    </a:ext>
                  </a:extLst>
                </a:gridCol>
                <a:gridCol w="715047">
                  <a:extLst>
                    <a:ext uri="{9D8B030D-6E8A-4147-A177-3AD203B41FA5}">
                      <a16:colId xmlns:a16="http://schemas.microsoft.com/office/drawing/2014/main" val="3023760944"/>
                    </a:ext>
                  </a:extLst>
                </a:gridCol>
                <a:gridCol w="1502632">
                  <a:extLst>
                    <a:ext uri="{9D8B030D-6E8A-4147-A177-3AD203B41FA5}">
                      <a16:colId xmlns:a16="http://schemas.microsoft.com/office/drawing/2014/main" val="1716392597"/>
                    </a:ext>
                  </a:extLst>
                </a:gridCol>
              </a:tblGrid>
              <a:tr h="1603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Don Benito- Villanueva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Duplicidades detectadas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% Duplicidades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Interacciones detectadas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% Interacciones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Tratamientos de duración excesiva detectados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% Tratamientos duración excesiva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Otras recomendaciones efectuadas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% Otras recomendaciones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83216656"/>
                  </a:ext>
                </a:extLst>
              </a:tr>
              <a:tr h="526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Detectadas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143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436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240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30352293"/>
                  </a:ext>
                </a:extLst>
              </a:tr>
              <a:tr h="68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Atendidas (Disminución)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23%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14%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1975413"/>
                  </a:ext>
                </a:extLst>
              </a:tr>
              <a:tr h="526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Justificadas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2%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10%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70574665"/>
                  </a:ext>
                </a:extLst>
              </a:tr>
              <a:tr h="256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Finales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105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73%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416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95%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80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77%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207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86%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25029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0B74CA1-C0A4-4E9F-A8D3-83BB387A4A9E}"/>
              </a:ext>
            </a:extLst>
          </p:cNvPr>
          <p:cNvSpPr txBox="1"/>
          <p:nvPr/>
        </p:nvSpPr>
        <p:spPr>
          <a:xfrm>
            <a:off x="2626468" y="583660"/>
            <a:ext cx="3642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El grado de aceptación REGISTRADO en nuestra Área es </a:t>
            </a:r>
            <a:r>
              <a:rPr lang="es-ES" b="1" u="sng" dirty="0"/>
              <a:t>algo inferior a la media SES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28739031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1113</Words>
  <Application>Microsoft Office PowerPoint</Application>
  <PresentationFormat>Panorámica</PresentationFormat>
  <Paragraphs>513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Alef</vt:lpstr>
      <vt:lpstr>Arial</vt:lpstr>
      <vt:lpstr>Calibri</vt:lpstr>
      <vt:lpstr>Times New Roman</vt:lpstr>
      <vt:lpstr>Trebuchet MS</vt:lpstr>
      <vt:lpstr>Wingdings 3</vt:lpstr>
      <vt:lpstr>Faceta</vt:lpstr>
      <vt:lpstr>PACIENTE MUY POLIMEDICADO Resultados 2022 Estrategia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PACIENTE MUY POLIMEDICADO Resultados 2022 Estrategia 2023</dc:title>
  <dc:creator>AURELIA MARIA GARCIA MARTINEZ</dc:creator>
  <cp:lastModifiedBy>AURELIA MARIA GARCIA MARTINEZ</cp:lastModifiedBy>
  <cp:revision>4</cp:revision>
  <dcterms:created xsi:type="dcterms:W3CDTF">2023-03-20T12:39:26Z</dcterms:created>
  <dcterms:modified xsi:type="dcterms:W3CDTF">2023-03-20T13:03:44Z</dcterms:modified>
</cp:coreProperties>
</file>