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56" r:id="rId2"/>
    <p:sldId id="342" r:id="rId3"/>
    <p:sldId id="258" r:id="rId4"/>
    <p:sldId id="259" r:id="rId5"/>
    <p:sldId id="343" r:id="rId6"/>
    <p:sldId id="260" r:id="rId7"/>
    <p:sldId id="261" r:id="rId8"/>
    <p:sldId id="262" r:id="rId9"/>
    <p:sldId id="263" r:id="rId10"/>
    <p:sldId id="264" r:id="rId11"/>
    <p:sldId id="266" r:id="rId12"/>
    <p:sldId id="265" r:id="rId13"/>
    <p:sldId id="267" r:id="rId14"/>
    <p:sldId id="268" r:id="rId15"/>
    <p:sldId id="269" r:id="rId16"/>
    <p:sldId id="270" r:id="rId17"/>
    <p:sldId id="272" r:id="rId18"/>
    <p:sldId id="273" r:id="rId19"/>
    <p:sldId id="275" r:id="rId20"/>
    <p:sldId id="276" r:id="rId21"/>
    <p:sldId id="277" r:id="rId22"/>
    <p:sldId id="278" r:id="rId23"/>
    <p:sldId id="279" r:id="rId24"/>
    <p:sldId id="344" r:id="rId25"/>
    <p:sldId id="274" r:id="rId26"/>
    <p:sldId id="280" r:id="rId27"/>
    <p:sldId id="345" r:id="rId28"/>
    <p:sldId id="346" r:id="rId29"/>
    <p:sldId id="347" r:id="rId30"/>
    <p:sldId id="282" r:id="rId31"/>
    <p:sldId id="283" r:id="rId32"/>
    <p:sldId id="284" r:id="rId33"/>
    <p:sldId id="285" r:id="rId34"/>
    <p:sldId id="286" r:id="rId35"/>
    <p:sldId id="287" r:id="rId36"/>
    <p:sldId id="288" r:id="rId37"/>
    <p:sldId id="289" r:id="rId38"/>
    <p:sldId id="290" r:id="rId39"/>
    <p:sldId id="291" r:id="rId40"/>
    <p:sldId id="292" r:id="rId41"/>
    <p:sldId id="338" r:id="rId42"/>
    <p:sldId id="326" r:id="rId43"/>
    <p:sldId id="294" r:id="rId44"/>
    <p:sldId id="296" r:id="rId45"/>
    <p:sldId id="295" r:id="rId46"/>
    <p:sldId id="301" r:id="rId47"/>
    <p:sldId id="302" r:id="rId48"/>
    <p:sldId id="303" r:id="rId49"/>
    <p:sldId id="297" r:id="rId50"/>
    <p:sldId id="298" r:id="rId51"/>
    <p:sldId id="299" r:id="rId52"/>
    <p:sldId id="300" r:id="rId53"/>
    <p:sldId id="304" r:id="rId54"/>
    <p:sldId id="332" r:id="rId55"/>
    <p:sldId id="308" r:id="rId56"/>
    <p:sldId id="310" r:id="rId57"/>
    <p:sldId id="311" r:id="rId58"/>
    <p:sldId id="312" r:id="rId59"/>
    <p:sldId id="313" r:id="rId60"/>
    <p:sldId id="318" r:id="rId61"/>
    <p:sldId id="348" r:id="rId62"/>
    <p:sldId id="321" r:id="rId63"/>
    <p:sldId id="322" r:id="rId64"/>
    <p:sldId id="316" r:id="rId65"/>
    <p:sldId id="317" r:id="rId66"/>
    <p:sldId id="333" r:id="rId67"/>
    <p:sldId id="340" r:id="rId68"/>
    <p:sldId id="341" r:id="rId69"/>
    <p:sldId id="328" r:id="rId70"/>
    <p:sldId id="337" r:id="rId71"/>
    <p:sldId id="349" r:id="rId72"/>
    <p:sldId id="350" r:id="rId7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 CECILIA PUERTO HERNANDEZ" initials="MCPH" lastIdx="2" clrIdx="0">
    <p:extLst>
      <p:ext uri="{19B8F6BF-5375-455C-9EA6-DF929625EA0E}">
        <p15:presenceInfo xmlns:p15="http://schemas.microsoft.com/office/powerpoint/2012/main" userId="S::cecilia.puerto@salud-juntaex.es::cb7e02ba-1416-45c2-977d-f7655afe94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9" autoAdjust="0"/>
    <p:restoredTop sz="94601" autoAdjust="0"/>
  </p:normalViewPr>
  <p:slideViewPr>
    <p:cSldViewPr snapToGrid="0">
      <p:cViewPr varScale="1">
        <p:scale>
          <a:sx n="108" d="100"/>
          <a:sy n="108" d="100"/>
        </p:scale>
        <p:origin x="426" y="96"/>
      </p:cViewPr>
      <p:guideLst/>
    </p:cSldViewPr>
  </p:slideViewPr>
  <p:notesTextViewPr>
    <p:cViewPr>
      <p:scale>
        <a:sx n="1" d="1"/>
        <a:sy n="1" d="1"/>
      </p:scale>
      <p:origin x="0" y="0"/>
    </p:cViewPr>
  </p:notesTextViewPr>
  <p:sorterViewPr>
    <p:cViewPr>
      <p:scale>
        <a:sx n="100" d="100"/>
        <a:sy n="100" d="100"/>
      </p:scale>
      <p:origin x="0" y="-1039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41F96C-8D59-4E87-9CB9-1305141722C9}" type="datetimeFigureOut">
              <a:rPr lang="es-ES" smtClean="0"/>
              <a:t>22/10/2021</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A4AC80-A6DC-41A5-BCE3-E2A11243E245}" type="slidenum">
              <a:rPr lang="es-ES" smtClean="0"/>
              <a:t>‹Nº›</a:t>
            </a:fld>
            <a:endParaRPr lang="es-ES"/>
          </a:p>
        </p:txBody>
      </p:sp>
    </p:spTree>
    <p:extLst>
      <p:ext uri="{BB962C8B-B14F-4D97-AF65-F5344CB8AC3E}">
        <p14:creationId xmlns:p14="http://schemas.microsoft.com/office/powerpoint/2010/main" val="139067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70C0"/>
                </a:solidFill>
              </a:rPr>
              <a:t>NOTA. Esta presentación tiene el objetivo de ilustrar al profesorado  la importancia de a práctica de ejercicio físico en la lucha frente a la obesidad. Si se consideran útiles, algunas de las diapositivas, podrán ser utilizadas, una vez adaptadas a la edad, en una presentación dirigida los estudiantes. En ningún caso esta presentación está pensada para su exposición directa a los estudiantes.</a:t>
            </a:r>
          </a:p>
          <a:p>
            <a:endParaRPr lang="es-ES" dirty="0"/>
          </a:p>
        </p:txBody>
      </p:sp>
      <p:sp>
        <p:nvSpPr>
          <p:cNvPr id="4" name="Marcador de número de diapositiva 3"/>
          <p:cNvSpPr>
            <a:spLocks noGrp="1"/>
          </p:cNvSpPr>
          <p:nvPr>
            <p:ph type="sldNum" sz="quarter" idx="5"/>
          </p:nvPr>
        </p:nvSpPr>
        <p:spPr/>
        <p:txBody>
          <a:bodyPr/>
          <a:lstStyle/>
          <a:p>
            <a:fld id="{7DA4AC80-A6DC-41A5-BCE3-E2A11243E245}" type="slidenum">
              <a:rPr lang="es-ES" smtClean="0"/>
              <a:t>1</a:t>
            </a:fld>
            <a:endParaRPr lang="es-ES"/>
          </a:p>
        </p:txBody>
      </p:sp>
    </p:spTree>
    <p:extLst>
      <p:ext uri="{BB962C8B-B14F-4D97-AF65-F5344CB8AC3E}">
        <p14:creationId xmlns:p14="http://schemas.microsoft.com/office/powerpoint/2010/main" val="2077684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7DA4AC80-A6DC-41A5-BCE3-E2A11243E245}" type="slidenum">
              <a:rPr lang="es-ES" smtClean="0"/>
              <a:t>4</a:t>
            </a:fld>
            <a:endParaRPr lang="es-ES"/>
          </a:p>
        </p:txBody>
      </p:sp>
    </p:spTree>
    <p:extLst>
      <p:ext uri="{BB962C8B-B14F-4D97-AF65-F5344CB8AC3E}">
        <p14:creationId xmlns:p14="http://schemas.microsoft.com/office/powerpoint/2010/main" val="2025152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7DA4AC80-A6DC-41A5-BCE3-E2A11243E245}" type="slidenum">
              <a:rPr lang="es-ES" smtClean="0"/>
              <a:t>10</a:t>
            </a:fld>
            <a:endParaRPr lang="es-ES"/>
          </a:p>
        </p:txBody>
      </p:sp>
    </p:spTree>
    <p:extLst>
      <p:ext uri="{BB962C8B-B14F-4D97-AF65-F5344CB8AC3E}">
        <p14:creationId xmlns:p14="http://schemas.microsoft.com/office/powerpoint/2010/main" val="3928591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06E421-8048-492F-81D7-47AF393E7E0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A45A87-50F9-4D09-9FB8-4AAEFC8D1A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A19915-0CA4-4381-9BAA-0D53AA77FBE8}"/>
              </a:ext>
            </a:extLst>
          </p:cNvPr>
          <p:cNvSpPr>
            <a:spLocks noGrp="1"/>
          </p:cNvSpPr>
          <p:nvPr>
            <p:ph type="dt" sz="half" idx="10"/>
          </p:nvPr>
        </p:nvSpPr>
        <p:spPr/>
        <p:txBody>
          <a:bodyPr/>
          <a:lstStyle/>
          <a:p>
            <a:fld id="{A3165137-D985-4535-9C44-E21C361C204C}" type="datetimeFigureOut">
              <a:rPr lang="es-ES" smtClean="0"/>
              <a:t>22/10/2021</a:t>
            </a:fld>
            <a:endParaRPr lang="es-ES"/>
          </a:p>
        </p:txBody>
      </p:sp>
      <p:sp>
        <p:nvSpPr>
          <p:cNvPr id="5" name="Marcador de pie de página 4">
            <a:extLst>
              <a:ext uri="{FF2B5EF4-FFF2-40B4-BE49-F238E27FC236}">
                <a16:creationId xmlns:a16="http://schemas.microsoft.com/office/drawing/2014/main" id="{12E9C07A-5939-49A2-85D6-65112C63390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DFC8CCB-440C-49A9-8380-843DC1F7F7C2}"/>
              </a:ext>
            </a:extLst>
          </p:cNvPr>
          <p:cNvSpPr>
            <a:spLocks noGrp="1"/>
          </p:cNvSpPr>
          <p:nvPr>
            <p:ph type="sldNum" sz="quarter" idx="12"/>
          </p:nvPr>
        </p:nvSpPr>
        <p:spPr/>
        <p:txBody>
          <a:bodyPr/>
          <a:lstStyle/>
          <a:p>
            <a:fld id="{24762F2F-B1A6-48E1-A356-BC18F2989199}" type="slidenum">
              <a:rPr lang="es-ES" smtClean="0"/>
              <a:t>‹Nº›</a:t>
            </a:fld>
            <a:endParaRPr lang="es-ES"/>
          </a:p>
        </p:txBody>
      </p:sp>
    </p:spTree>
    <p:extLst>
      <p:ext uri="{BB962C8B-B14F-4D97-AF65-F5344CB8AC3E}">
        <p14:creationId xmlns:p14="http://schemas.microsoft.com/office/powerpoint/2010/main" val="2742270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4FEADA-1CE1-4667-90A3-CE8E0E00E61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AA6ADCA-C80A-4150-92A1-48D83EC5FC0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29F4598-54D4-4DBA-B12F-54DB1663019C}"/>
              </a:ext>
            </a:extLst>
          </p:cNvPr>
          <p:cNvSpPr>
            <a:spLocks noGrp="1"/>
          </p:cNvSpPr>
          <p:nvPr>
            <p:ph type="dt" sz="half" idx="10"/>
          </p:nvPr>
        </p:nvSpPr>
        <p:spPr/>
        <p:txBody>
          <a:bodyPr/>
          <a:lstStyle/>
          <a:p>
            <a:fld id="{A3165137-D985-4535-9C44-E21C361C204C}" type="datetimeFigureOut">
              <a:rPr lang="es-ES" smtClean="0"/>
              <a:t>22/10/2021</a:t>
            </a:fld>
            <a:endParaRPr lang="es-ES"/>
          </a:p>
        </p:txBody>
      </p:sp>
      <p:sp>
        <p:nvSpPr>
          <p:cNvPr id="5" name="Marcador de pie de página 4">
            <a:extLst>
              <a:ext uri="{FF2B5EF4-FFF2-40B4-BE49-F238E27FC236}">
                <a16:creationId xmlns:a16="http://schemas.microsoft.com/office/drawing/2014/main" id="{4EE11E8B-A528-423C-92A6-BFCF5449E01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BA6AAB4-4268-431A-93B8-61FA8D2B621A}"/>
              </a:ext>
            </a:extLst>
          </p:cNvPr>
          <p:cNvSpPr>
            <a:spLocks noGrp="1"/>
          </p:cNvSpPr>
          <p:nvPr>
            <p:ph type="sldNum" sz="quarter" idx="12"/>
          </p:nvPr>
        </p:nvSpPr>
        <p:spPr/>
        <p:txBody>
          <a:bodyPr/>
          <a:lstStyle/>
          <a:p>
            <a:fld id="{24762F2F-B1A6-48E1-A356-BC18F2989199}" type="slidenum">
              <a:rPr lang="es-ES" smtClean="0"/>
              <a:t>‹Nº›</a:t>
            </a:fld>
            <a:endParaRPr lang="es-ES"/>
          </a:p>
        </p:txBody>
      </p:sp>
    </p:spTree>
    <p:extLst>
      <p:ext uri="{BB962C8B-B14F-4D97-AF65-F5344CB8AC3E}">
        <p14:creationId xmlns:p14="http://schemas.microsoft.com/office/powerpoint/2010/main" val="4073985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7420216-E6FC-4DD3-8511-F64730828A4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61BFBE9-CF7A-45FE-818D-408300AA7D1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AAE229E-CC2E-4F32-8E19-5573D8D65A68}"/>
              </a:ext>
            </a:extLst>
          </p:cNvPr>
          <p:cNvSpPr>
            <a:spLocks noGrp="1"/>
          </p:cNvSpPr>
          <p:nvPr>
            <p:ph type="dt" sz="half" idx="10"/>
          </p:nvPr>
        </p:nvSpPr>
        <p:spPr/>
        <p:txBody>
          <a:bodyPr/>
          <a:lstStyle/>
          <a:p>
            <a:fld id="{A3165137-D985-4535-9C44-E21C361C204C}" type="datetimeFigureOut">
              <a:rPr lang="es-ES" smtClean="0"/>
              <a:t>22/10/2021</a:t>
            </a:fld>
            <a:endParaRPr lang="es-ES"/>
          </a:p>
        </p:txBody>
      </p:sp>
      <p:sp>
        <p:nvSpPr>
          <p:cNvPr id="5" name="Marcador de pie de página 4">
            <a:extLst>
              <a:ext uri="{FF2B5EF4-FFF2-40B4-BE49-F238E27FC236}">
                <a16:creationId xmlns:a16="http://schemas.microsoft.com/office/drawing/2014/main" id="{BD338BD3-39C6-4096-B2A9-FD10CD0F71E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8DACBCB-6372-4592-88AD-AD1BAD65660F}"/>
              </a:ext>
            </a:extLst>
          </p:cNvPr>
          <p:cNvSpPr>
            <a:spLocks noGrp="1"/>
          </p:cNvSpPr>
          <p:nvPr>
            <p:ph type="sldNum" sz="quarter" idx="12"/>
          </p:nvPr>
        </p:nvSpPr>
        <p:spPr/>
        <p:txBody>
          <a:bodyPr/>
          <a:lstStyle/>
          <a:p>
            <a:fld id="{24762F2F-B1A6-48E1-A356-BC18F2989199}" type="slidenum">
              <a:rPr lang="es-ES" smtClean="0"/>
              <a:t>‹Nº›</a:t>
            </a:fld>
            <a:endParaRPr lang="es-ES"/>
          </a:p>
        </p:txBody>
      </p:sp>
    </p:spTree>
    <p:extLst>
      <p:ext uri="{BB962C8B-B14F-4D97-AF65-F5344CB8AC3E}">
        <p14:creationId xmlns:p14="http://schemas.microsoft.com/office/powerpoint/2010/main" val="225227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13F16F-5104-47FB-8E1E-C13EC7ED54B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10D8CC-2CA4-41F4-8682-DE4240662CD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A7AB392-683A-4E9A-974E-15F54D6DF7FE}"/>
              </a:ext>
            </a:extLst>
          </p:cNvPr>
          <p:cNvSpPr>
            <a:spLocks noGrp="1"/>
          </p:cNvSpPr>
          <p:nvPr>
            <p:ph type="dt" sz="half" idx="10"/>
          </p:nvPr>
        </p:nvSpPr>
        <p:spPr/>
        <p:txBody>
          <a:bodyPr/>
          <a:lstStyle/>
          <a:p>
            <a:fld id="{A3165137-D985-4535-9C44-E21C361C204C}" type="datetimeFigureOut">
              <a:rPr lang="es-ES" smtClean="0"/>
              <a:t>22/10/2021</a:t>
            </a:fld>
            <a:endParaRPr lang="es-ES"/>
          </a:p>
        </p:txBody>
      </p:sp>
      <p:sp>
        <p:nvSpPr>
          <p:cNvPr id="5" name="Marcador de pie de página 4">
            <a:extLst>
              <a:ext uri="{FF2B5EF4-FFF2-40B4-BE49-F238E27FC236}">
                <a16:creationId xmlns:a16="http://schemas.microsoft.com/office/drawing/2014/main" id="{8282DFDA-6623-4EAF-8DD6-CB5D5368C9E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798907F-C550-435D-A1FF-A10B5AD458F1}"/>
              </a:ext>
            </a:extLst>
          </p:cNvPr>
          <p:cNvSpPr>
            <a:spLocks noGrp="1"/>
          </p:cNvSpPr>
          <p:nvPr>
            <p:ph type="sldNum" sz="quarter" idx="12"/>
          </p:nvPr>
        </p:nvSpPr>
        <p:spPr/>
        <p:txBody>
          <a:bodyPr/>
          <a:lstStyle/>
          <a:p>
            <a:fld id="{24762F2F-B1A6-48E1-A356-BC18F2989199}" type="slidenum">
              <a:rPr lang="es-ES" smtClean="0"/>
              <a:t>‹Nº›</a:t>
            </a:fld>
            <a:endParaRPr lang="es-ES"/>
          </a:p>
        </p:txBody>
      </p:sp>
    </p:spTree>
    <p:extLst>
      <p:ext uri="{BB962C8B-B14F-4D97-AF65-F5344CB8AC3E}">
        <p14:creationId xmlns:p14="http://schemas.microsoft.com/office/powerpoint/2010/main" val="2934657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93561D-A0CB-485A-9A75-0A5500AC396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849B8B-A6CA-49A3-8DA3-A5C78C5B2B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1375B62-22B2-4DCB-A83D-62825F3F2706}"/>
              </a:ext>
            </a:extLst>
          </p:cNvPr>
          <p:cNvSpPr>
            <a:spLocks noGrp="1"/>
          </p:cNvSpPr>
          <p:nvPr>
            <p:ph type="dt" sz="half" idx="10"/>
          </p:nvPr>
        </p:nvSpPr>
        <p:spPr/>
        <p:txBody>
          <a:bodyPr/>
          <a:lstStyle/>
          <a:p>
            <a:fld id="{A3165137-D985-4535-9C44-E21C361C204C}" type="datetimeFigureOut">
              <a:rPr lang="es-ES" smtClean="0"/>
              <a:t>22/10/2021</a:t>
            </a:fld>
            <a:endParaRPr lang="es-ES"/>
          </a:p>
        </p:txBody>
      </p:sp>
      <p:sp>
        <p:nvSpPr>
          <p:cNvPr id="5" name="Marcador de pie de página 4">
            <a:extLst>
              <a:ext uri="{FF2B5EF4-FFF2-40B4-BE49-F238E27FC236}">
                <a16:creationId xmlns:a16="http://schemas.microsoft.com/office/drawing/2014/main" id="{11FBE0F6-72B7-4F29-82D3-B7062E6490A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7B7CBE9-9763-412E-86E0-196E88870985}"/>
              </a:ext>
            </a:extLst>
          </p:cNvPr>
          <p:cNvSpPr>
            <a:spLocks noGrp="1"/>
          </p:cNvSpPr>
          <p:nvPr>
            <p:ph type="sldNum" sz="quarter" idx="12"/>
          </p:nvPr>
        </p:nvSpPr>
        <p:spPr/>
        <p:txBody>
          <a:bodyPr/>
          <a:lstStyle/>
          <a:p>
            <a:fld id="{24762F2F-B1A6-48E1-A356-BC18F2989199}" type="slidenum">
              <a:rPr lang="es-ES" smtClean="0"/>
              <a:t>‹Nº›</a:t>
            </a:fld>
            <a:endParaRPr lang="es-ES"/>
          </a:p>
        </p:txBody>
      </p:sp>
    </p:spTree>
    <p:extLst>
      <p:ext uri="{BB962C8B-B14F-4D97-AF65-F5344CB8AC3E}">
        <p14:creationId xmlns:p14="http://schemas.microsoft.com/office/powerpoint/2010/main" val="2639950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F328E3-5204-4D34-B38D-D968A1A5283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694A3A4-AA71-4CD3-ACEC-660C9A6B827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83DEDC4-8A57-4B63-A17F-0EACAC43F72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D5D8B60-D953-4EF1-A8A7-00F2B57DB979}"/>
              </a:ext>
            </a:extLst>
          </p:cNvPr>
          <p:cNvSpPr>
            <a:spLocks noGrp="1"/>
          </p:cNvSpPr>
          <p:nvPr>
            <p:ph type="dt" sz="half" idx="10"/>
          </p:nvPr>
        </p:nvSpPr>
        <p:spPr/>
        <p:txBody>
          <a:bodyPr/>
          <a:lstStyle/>
          <a:p>
            <a:fld id="{A3165137-D985-4535-9C44-E21C361C204C}" type="datetimeFigureOut">
              <a:rPr lang="es-ES" smtClean="0"/>
              <a:t>22/10/2021</a:t>
            </a:fld>
            <a:endParaRPr lang="es-ES"/>
          </a:p>
        </p:txBody>
      </p:sp>
      <p:sp>
        <p:nvSpPr>
          <p:cNvPr id="6" name="Marcador de pie de página 5">
            <a:extLst>
              <a:ext uri="{FF2B5EF4-FFF2-40B4-BE49-F238E27FC236}">
                <a16:creationId xmlns:a16="http://schemas.microsoft.com/office/drawing/2014/main" id="{9CC0A578-1C89-4252-89F1-0D8F3120906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89376EB-BB20-4C02-9152-8CD10A842619}"/>
              </a:ext>
            </a:extLst>
          </p:cNvPr>
          <p:cNvSpPr>
            <a:spLocks noGrp="1"/>
          </p:cNvSpPr>
          <p:nvPr>
            <p:ph type="sldNum" sz="quarter" idx="12"/>
          </p:nvPr>
        </p:nvSpPr>
        <p:spPr/>
        <p:txBody>
          <a:bodyPr/>
          <a:lstStyle/>
          <a:p>
            <a:fld id="{24762F2F-B1A6-48E1-A356-BC18F2989199}" type="slidenum">
              <a:rPr lang="es-ES" smtClean="0"/>
              <a:t>‹Nº›</a:t>
            </a:fld>
            <a:endParaRPr lang="es-ES"/>
          </a:p>
        </p:txBody>
      </p:sp>
    </p:spTree>
    <p:extLst>
      <p:ext uri="{BB962C8B-B14F-4D97-AF65-F5344CB8AC3E}">
        <p14:creationId xmlns:p14="http://schemas.microsoft.com/office/powerpoint/2010/main" val="1348946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9A740D-AF0F-482C-A98F-BC6C46F97F5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206E845-5F84-4277-8411-F38DDE0DF8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5317DE2-0B1B-4502-B1F1-1FC5C0FF605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94C861A-8C85-47EF-9B76-0600DEC320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08ED634-6009-49C7-A201-EA270960E01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A951C01B-57F7-4F0B-8DE6-06FDF2A77C39}"/>
              </a:ext>
            </a:extLst>
          </p:cNvPr>
          <p:cNvSpPr>
            <a:spLocks noGrp="1"/>
          </p:cNvSpPr>
          <p:nvPr>
            <p:ph type="dt" sz="half" idx="10"/>
          </p:nvPr>
        </p:nvSpPr>
        <p:spPr/>
        <p:txBody>
          <a:bodyPr/>
          <a:lstStyle/>
          <a:p>
            <a:fld id="{A3165137-D985-4535-9C44-E21C361C204C}" type="datetimeFigureOut">
              <a:rPr lang="es-ES" smtClean="0"/>
              <a:t>22/10/2021</a:t>
            </a:fld>
            <a:endParaRPr lang="es-ES"/>
          </a:p>
        </p:txBody>
      </p:sp>
      <p:sp>
        <p:nvSpPr>
          <p:cNvPr id="8" name="Marcador de pie de página 7">
            <a:extLst>
              <a:ext uri="{FF2B5EF4-FFF2-40B4-BE49-F238E27FC236}">
                <a16:creationId xmlns:a16="http://schemas.microsoft.com/office/drawing/2014/main" id="{F40C1E0F-E6C9-48A0-B4FD-8FEDC3370FA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09B1DE6-9C58-40E8-92A1-60C4750C5D01}"/>
              </a:ext>
            </a:extLst>
          </p:cNvPr>
          <p:cNvSpPr>
            <a:spLocks noGrp="1"/>
          </p:cNvSpPr>
          <p:nvPr>
            <p:ph type="sldNum" sz="quarter" idx="12"/>
          </p:nvPr>
        </p:nvSpPr>
        <p:spPr/>
        <p:txBody>
          <a:bodyPr/>
          <a:lstStyle/>
          <a:p>
            <a:fld id="{24762F2F-B1A6-48E1-A356-BC18F2989199}" type="slidenum">
              <a:rPr lang="es-ES" smtClean="0"/>
              <a:t>‹Nº›</a:t>
            </a:fld>
            <a:endParaRPr lang="es-ES"/>
          </a:p>
        </p:txBody>
      </p:sp>
    </p:spTree>
    <p:extLst>
      <p:ext uri="{BB962C8B-B14F-4D97-AF65-F5344CB8AC3E}">
        <p14:creationId xmlns:p14="http://schemas.microsoft.com/office/powerpoint/2010/main" val="2309058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6D7795-3C45-49A2-8BEE-D03CE14C65CD}"/>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CA921F-9CF8-4939-98CA-F9454F420F06}"/>
              </a:ext>
            </a:extLst>
          </p:cNvPr>
          <p:cNvSpPr>
            <a:spLocks noGrp="1"/>
          </p:cNvSpPr>
          <p:nvPr>
            <p:ph type="dt" sz="half" idx="10"/>
          </p:nvPr>
        </p:nvSpPr>
        <p:spPr/>
        <p:txBody>
          <a:bodyPr/>
          <a:lstStyle/>
          <a:p>
            <a:fld id="{A3165137-D985-4535-9C44-E21C361C204C}" type="datetimeFigureOut">
              <a:rPr lang="es-ES" smtClean="0"/>
              <a:t>22/10/2021</a:t>
            </a:fld>
            <a:endParaRPr lang="es-ES"/>
          </a:p>
        </p:txBody>
      </p:sp>
      <p:sp>
        <p:nvSpPr>
          <p:cNvPr id="4" name="Marcador de pie de página 3">
            <a:extLst>
              <a:ext uri="{FF2B5EF4-FFF2-40B4-BE49-F238E27FC236}">
                <a16:creationId xmlns:a16="http://schemas.microsoft.com/office/drawing/2014/main" id="{F17BEE8F-A596-4AB5-8BE7-237C4AA6F0E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2576C4B-0918-43B6-B6E9-76146BB66394}"/>
              </a:ext>
            </a:extLst>
          </p:cNvPr>
          <p:cNvSpPr>
            <a:spLocks noGrp="1"/>
          </p:cNvSpPr>
          <p:nvPr>
            <p:ph type="sldNum" sz="quarter" idx="12"/>
          </p:nvPr>
        </p:nvSpPr>
        <p:spPr/>
        <p:txBody>
          <a:bodyPr/>
          <a:lstStyle/>
          <a:p>
            <a:fld id="{24762F2F-B1A6-48E1-A356-BC18F2989199}" type="slidenum">
              <a:rPr lang="es-ES" smtClean="0"/>
              <a:t>‹Nº›</a:t>
            </a:fld>
            <a:endParaRPr lang="es-ES"/>
          </a:p>
        </p:txBody>
      </p:sp>
    </p:spTree>
    <p:extLst>
      <p:ext uri="{BB962C8B-B14F-4D97-AF65-F5344CB8AC3E}">
        <p14:creationId xmlns:p14="http://schemas.microsoft.com/office/powerpoint/2010/main" val="3927124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BA98E7B-A3FB-410E-9EB0-0F27127BF796}"/>
              </a:ext>
            </a:extLst>
          </p:cNvPr>
          <p:cNvSpPr>
            <a:spLocks noGrp="1"/>
          </p:cNvSpPr>
          <p:nvPr>
            <p:ph type="dt" sz="half" idx="10"/>
          </p:nvPr>
        </p:nvSpPr>
        <p:spPr/>
        <p:txBody>
          <a:bodyPr/>
          <a:lstStyle/>
          <a:p>
            <a:fld id="{A3165137-D985-4535-9C44-E21C361C204C}" type="datetimeFigureOut">
              <a:rPr lang="es-ES" smtClean="0"/>
              <a:t>22/10/2021</a:t>
            </a:fld>
            <a:endParaRPr lang="es-ES"/>
          </a:p>
        </p:txBody>
      </p:sp>
      <p:sp>
        <p:nvSpPr>
          <p:cNvPr id="3" name="Marcador de pie de página 2">
            <a:extLst>
              <a:ext uri="{FF2B5EF4-FFF2-40B4-BE49-F238E27FC236}">
                <a16:creationId xmlns:a16="http://schemas.microsoft.com/office/drawing/2014/main" id="{CA8FD3AD-F623-40DD-8EE8-F53A0B39796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5BE4F78-2C17-422D-8BCB-9DC7BF38C865}"/>
              </a:ext>
            </a:extLst>
          </p:cNvPr>
          <p:cNvSpPr>
            <a:spLocks noGrp="1"/>
          </p:cNvSpPr>
          <p:nvPr>
            <p:ph type="sldNum" sz="quarter" idx="12"/>
          </p:nvPr>
        </p:nvSpPr>
        <p:spPr/>
        <p:txBody>
          <a:bodyPr/>
          <a:lstStyle/>
          <a:p>
            <a:fld id="{24762F2F-B1A6-48E1-A356-BC18F2989199}" type="slidenum">
              <a:rPr lang="es-ES" smtClean="0"/>
              <a:t>‹Nº›</a:t>
            </a:fld>
            <a:endParaRPr lang="es-ES"/>
          </a:p>
        </p:txBody>
      </p:sp>
    </p:spTree>
    <p:extLst>
      <p:ext uri="{BB962C8B-B14F-4D97-AF65-F5344CB8AC3E}">
        <p14:creationId xmlns:p14="http://schemas.microsoft.com/office/powerpoint/2010/main" val="1245691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BE2511-D97D-41BF-8815-8BF3D0FF56C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C9A0BE4-B8C5-4756-AD26-D300A58F07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7FE6235-CD36-4494-A64B-F376B25E32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DEFABCD-C551-41C8-A734-5CB882843591}"/>
              </a:ext>
            </a:extLst>
          </p:cNvPr>
          <p:cNvSpPr>
            <a:spLocks noGrp="1"/>
          </p:cNvSpPr>
          <p:nvPr>
            <p:ph type="dt" sz="half" idx="10"/>
          </p:nvPr>
        </p:nvSpPr>
        <p:spPr/>
        <p:txBody>
          <a:bodyPr/>
          <a:lstStyle/>
          <a:p>
            <a:fld id="{A3165137-D985-4535-9C44-E21C361C204C}" type="datetimeFigureOut">
              <a:rPr lang="es-ES" smtClean="0"/>
              <a:t>22/10/2021</a:t>
            </a:fld>
            <a:endParaRPr lang="es-ES"/>
          </a:p>
        </p:txBody>
      </p:sp>
      <p:sp>
        <p:nvSpPr>
          <p:cNvPr id="6" name="Marcador de pie de página 5">
            <a:extLst>
              <a:ext uri="{FF2B5EF4-FFF2-40B4-BE49-F238E27FC236}">
                <a16:creationId xmlns:a16="http://schemas.microsoft.com/office/drawing/2014/main" id="{DFCD87C4-439C-4449-8B13-878974487C6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5CB1DDE-7C6F-44F3-A41E-D046591168B7}"/>
              </a:ext>
            </a:extLst>
          </p:cNvPr>
          <p:cNvSpPr>
            <a:spLocks noGrp="1"/>
          </p:cNvSpPr>
          <p:nvPr>
            <p:ph type="sldNum" sz="quarter" idx="12"/>
          </p:nvPr>
        </p:nvSpPr>
        <p:spPr/>
        <p:txBody>
          <a:bodyPr/>
          <a:lstStyle/>
          <a:p>
            <a:fld id="{24762F2F-B1A6-48E1-A356-BC18F2989199}" type="slidenum">
              <a:rPr lang="es-ES" smtClean="0"/>
              <a:t>‹Nº›</a:t>
            </a:fld>
            <a:endParaRPr lang="es-ES"/>
          </a:p>
        </p:txBody>
      </p:sp>
    </p:spTree>
    <p:extLst>
      <p:ext uri="{BB962C8B-B14F-4D97-AF65-F5344CB8AC3E}">
        <p14:creationId xmlns:p14="http://schemas.microsoft.com/office/powerpoint/2010/main" val="3827201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FEC908-530E-4F75-885A-B98AD9E69E3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FA7B9CD-1434-476C-88C2-4F196961EA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1E5095F-BAB7-4349-ADF1-B962D1E157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CFF3162-A80F-4A49-B8DA-4E61217EFA53}"/>
              </a:ext>
            </a:extLst>
          </p:cNvPr>
          <p:cNvSpPr>
            <a:spLocks noGrp="1"/>
          </p:cNvSpPr>
          <p:nvPr>
            <p:ph type="dt" sz="half" idx="10"/>
          </p:nvPr>
        </p:nvSpPr>
        <p:spPr/>
        <p:txBody>
          <a:bodyPr/>
          <a:lstStyle/>
          <a:p>
            <a:fld id="{A3165137-D985-4535-9C44-E21C361C204C}" type="datetimeFigureOut">
              <a:rPr lang="es-ES" smtClean="0"/>
              <a:t>22/10/2021</a:t>
            </a:fld>
            <a:endParaRPr lang="es-ES"/>
          </a:p>
        </p:txBody>
      </p:sp>
      <p:sp>
        <p:nvSpPr>
          <p:cNvPr id="6" name="Marcador de pie de página 5">
            <a:extLst>
              <a:ext uri="{FF2B5EF4-FFF2-40B4-BE49-F238E27FC236}">
                <a16:creationId xmlns:a16="http://schemas.microsoft.com/office/drawing/2014/main" id="{C11C79B6-A4D1-49F0-8D57-125527A3214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F2E6AE9-3A8F-4F0A-9512-A09342345BF6}"/>
              </a:ext>
            </a:extLst>
          </p:cNvPr>
          <p:cNvSpPr>
            <a:spLocks noGrp="1"/>
          </p:cNvSpPr>
          <p:nvPr>
            <p:ph type="sldNum" sz="quarter" idx="12"/>
          </p:nvPr>
        </p:nvSpPr>
        <p:spPr/>
        <p:txBody>
          <a:bodyPr/>
          <a:lstStyle/>
          <a:p>
            <a:fld id="{24762F2F-B1A6-48E1-A356-BC18F2989199}" type="slidenum">
              <a:rPr lang="es-ES" smtClean="0"/>
              <a:t>‹Nº›</a:t>
            </a:fld>
            <a:endParaRPr lang="es-ES"/>
          </a:p>
        </p:txBody>
      </p:sp>
    </p:spTree>
    <p:extLst>
      <p:ext uri="{BB962C8B-B14F-4D97-AF65-F5344CB8AC3E}">
        <p14:creationId xmlns:p14="http://schemas.microsoft.com/office/powerpoint/2010/main" val="4012602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54C632C-7676-4866-8FA8-C872995CD4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9F39024-6CE9-424C-9692-D334C320D9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0568A14-27AA-4FA4-AFB1-761D93E422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165137-D985-4535-9C44-E21C361C204C}" type="datetimeFigureOut">
              <a:rPr lang="es-ES" smtClean="0"/>
              <a:t>22/10/2021</a:t>
            </a:fld>
            <a:endParaRPr lang="es-ES"/>
          </a:p>
        </p:txBody>
      </p:sp>
      <p:sp>
        <p:nvSpPr>
          <p:cNvPr id="5" name="Marcador de pie de página 4">
            <a:extLst>
              <a:ext uri="{FF2B5EF4-FFF2-40B4-BE49-F238E27FC236}">
                <a16:creationId xmlns:a16="http://schemas.microsoft.com/office/drawing/2014/main" id="{134C7D47-636B-44B1-AA74-B6C1CF6144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5F57BDC0-C255-4536-9DEB-082AA3FB50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762F2F-B1A6-48E1-A356-BC18F2989199}" type="slidenum">
              <a:rPr lang="es-ES" smtClean="0"/>
              <a:t>‹Nº›</a:t>
            </a:fld>
            <a:endParaRPr lang="es-ES"/>
          </a:p>
        </p:txBody>
      </p:sp>
    </p:spTree>
    <p:extLst>
      <p:ext uri="{BB962C8B-B14F-4D97-AF65-F5344CB8AC3E}">
        <p14:creationId xmlns:p14="http://schemas.microsoft.com/office/powerpoint/2010/main" val="3449068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faros.hsjdbcn.org/"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faros.hsjdbcn.org/" TargetMode="External"/><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https://faros.hsjdbcn.org/"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faros.hsjdbcn.org/" TargetMode="External"/><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s://faros.hsjdbcn.org/"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https://faros.hsjdbcn.org/"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s://faros.hsjdbcn.org/"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faros.hsjdbcn.org/" TargetMode="External"/><Relationship Id="rId2" Type="http://schemas.openxmlformats.org/officeDocument/2006/relationships/image" Target="../media/image6.emf"/><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hyperlink" Target="https://faros.hsjdbcn.org/"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7.xml"/><Relationship Id="rId4" Type="http://schemas.openxmlformats.org/officeDocument/2006/relationships/hyperlink" Target="https://faros.hsjdbcn.or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hyperlink" Target="https://faros.hsjdbcn.org/"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hyperlink" Target="https://faros.hsjdbcn.org/"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hyperlink" Target="https://faros.hsjdbcn.org/"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faros.hsjdbcn.org/" TargetMode="External"/><Relationship Id="rId2" Type="http://schemas.openxmlformats.org/officeDocument/2006/relationships/hyperlink" Target="https://www.mscbs.gob.es/profesionales/saludPublica/prevPromocion/Estrategia/DAME10.htm"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watch?v=EKcyzOrLPxk"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hyperlink" Target="https://faros.hsjdbcn.org/"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hyperlink" Target="https://faros.hsjdbcn.org/"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hyperlink" Target="https://faros.hsjdbcn.org/"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faros.hsjdbcn.org/"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faros.hsjdbcn.org/"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faros.hsjdbcn.org/" TargetMode="External"/><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faros.hsjdbcn.org/" TargetMode="Externa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hyperlink" Target="https://faros.hsjdbcn.org/"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hyperlink" Target="https://faros.hsjdbcn.org/"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hyperlink" Target="https://faros.hsjdbcn.org/"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hyperlink" Target="https://faros.hsjdbcn.org/"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hyperlink" Target="https://faros.hsjdbcn.org/"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hyperlink" Target="https://faros.hsjdbcn.org/"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faros.hsjdbcn.org/"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hyperlink" Target="https://faros.hsjdbcn.org/"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faros.hsjdbcn.org/"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watch?v=EKcyzOrLPxk" TargetMode="External"/><Relationship Id="rId1" Type="http://schemas.openxmlformats.org/officeDocument/2006/relationships/slideLayout" Target="../slideLayouts/slideLayout7.xml"/><Relationship Id="rId4" Type="http://schemas.openxmlformats.org/officeDocument/2006/relationships/hyperlink" Target="https://faros.hsjdbcn.org/" TargetMode="External"/></Relationships>
</file>

<file path=ppt/slides/_rels/slide44.xml.rels><?xml version="1.0" encoding="UTF-8" standalone="yes"?>
<Relationships xmlns="http://schemas.openxmlformats.org/package/2006/relationships"><Relationship Id="rId2" Type="http://schemas.openxmlformats.org/officeDocument/2006/relationships/hyperlink" Target="https://faros.hsjdbcn.org/"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faros.hsjdbcn.org/" TargetMode="External"/><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hyperlink" Target="https://faros.hsjdbcn.org/"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hyperlink" Target="https://faros.hsjdbcn.org/"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hyperlink" Target="https://faros.hsjdbcn.org/" TargetMode="External"/></Relationships>
</file>

<file path=ppt/slides/_rels/slide49.xml.rels><?xml version="1.0" encoding="UTF-8" standalone="yes"?>
<Relationships xmlns="http://schemas.openxmlformats.org/package/2006/relationships"><Relationship Id="rId2" Type="http://schemas.openxmlformats.org/officeDocument/2006/relationships/hyperlink" Target="https://faros.hsjdbcn.org/"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s://fundaciondelcorazon.com/ejercicio/conceptos-generales/3150-que-son-la-actividad-fisica-el-ejercicio-y-el-deporte.html" TargetMode="Externa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faros.hsjdbcn.org/"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hyperlink" Target="https://faros.hsjdbcn.org/"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hyperlink" Target="https://faros.hsjdbcn.org/"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hyperlink" Target="https://faros.hsjdbcn.org/"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hyperlink" Target="https://faros.hsjdbcn.org/"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hyperlink" Target="https://faros.hsjdbcn.org/" TargetMode="Externa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hyperlink" Target="https://faros.hsjdbcn.org/"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hyperlink" Target="https://faros.hsjdbcn.org/"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hyperlink" Target="https://faros.hsjdbcn.org/"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hyperlink" Target="https://faros.hsjdbcn.org/" TargetMode="Externa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hyperlink" Target="https://faros.hsjdbcn.org/" TargetMode="Externa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hyperlink" Target="https://faros.hsjdbcn.org/" TargetMode="Externa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hyperlink" Target="https://faros.hsjdbcn.org/"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hyperlink" Target="https://faros.hsjdbcn.org/" TargetMode="Externa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hyperlink" Target="https://faros.hsjdbcn.org/" TargetMode="Externa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hyperlink" Target="https://faros.hsjdbcn.org/" TargetMode="External"/><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s://faros.hsjdbcn.org/" TargetMode="Externa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2" Type="http://schemas.openxmlformats.org/officeDocument/2006/relationships/hyperlink" Target="https://faros.hsjdbcn.org/"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faros.hsjdbcn.org/" TargetMode="External"/><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ítulo 1">
            <a:extLst>
              <a:ext uri="{FF2B5EF4-FFF2-40B4-BE49-F238E27FC236}">
                <a16:creationId xmlns:a16="http://schemas.microsoft.com/office/drawing/2014/main" id="{57ECEB15-BE48-4B8F-B654-DCC4783BABCF}"/>
              </a:ext>
            </a:extLst>
          </p:cNvPr>
          <p:cNvSpPr>
            <a:spLocks noGrp="1"/>
          </p:cNvSpPr>
          <p:nvPr>
            <p:ph type="ctrTitle"/>
          </p:nvPr>
        </p:nvSpPr>
        <p:spPr>
          <a:xfrm>
            <a:off x="3315031" y="1380754"/>
            <a:ext cx="5561938" cy="2513516"/>
          </a:xfrm>
        </p:spPr>
        <p:txBody>
          <a:bodyPr>
            <a:normAutofit/>
          </a:bodyPr>
          <a:lstStyle/>
          <a:p>
            <a:r>
              <a:rPr lang="es-ES" sz="4800" dirty="0"/>
              <a:t> </a:t>
            </a:r>
            <a:r>
              <a:rPr lang="es-ES" sz="4800" b="1" dirty="0"/>
              <a:t>EJERCICIO FISICO Y OBESIDAD EN EDAD ESCOLAR</a:t>
            </a:r>
          </a:p>
        </p:txBody>
      </p:sp>
      <p:sp>
        <p:nvSpPr>
          <p:cNvPr id="3" name="Subtítulo 2">
            <a:extLst>
              <a:ext uri="{FF2B5EF4-FFF2-40B4-BE49-F238E27FC236}">
                <a16:creationId xmlns:a16="http://schemas.microsoft.com/office/drawing/2014/main" id="{9AD2B546-0A98-4507-A02D-141C1F946CCA}"/>
              </a:ext>
            </a:extLst>
          </p:cNvPr>
          <p:cNvSpPr>
            <a:spLocks noGrp="1"/>
          </p:cNvSpPr>
          <p:nvPr>
            <p:ph type="subTitle" idx="1"/>
          </p:nvPr>
        </p:nvSpPr>
        <p:spPr>
          <a:xfrm>
            <a:off x="3315031" y="4189477"/>
            <a:ext cx="5561938" cy="1421912"/>
          </a:xfrm>
        </p:spPr>
        <p:txBody>
          <a:bodyPr>
            <a:normAutofit/>
          </a:bodyPr>
          <a:lstStyle/>
          <a:p>
            <a:r>
              <a:rPr lang="es-ES" sz="3200" dirty="0">
                <a:solidFill>
                  <a:srgbClr val="0070C0"/>
                </a:solidFill>
              </a:rPr>
              <a:t>RECOMENDACIONES</a:t>
            </a:r>
          </a:p>
        </p:txBody>
      </p:sp>
      <p:sp>
        <p:nvSpPr>
          <p:cNvPr id="25"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adroTexto 3">
            <a:extLst>
              <a:ext uri="{FF2B5EF4-FFF2-40B4-BE49-F238E27FC236}">
                <a16:creationId xmlns:a16="http://schemas.microsoft.com/office/drawing/2014/main" id="{F03899AA-23A4-4977-A13E-AA17E44295CB}"/>
              </a:ext>
            </a:extLst>
          </p:cNvPr>
          <p:cNvSpPr txBox="1"/>
          <p:nvPr/>
        </p:nvSpPr>
        <p:spPr>
          <a:xfrm>
            <a:off x="9123472" y="0"/>
            <a:ext cx="3065480" cy="4893647"/>
          </a:xfrm>
          <a:prstGeom prst="rect">
            <a:avLst/>
          </a:prstGeom>
          <a:noFill/>
        </p:spPr>
        <p:txBody>
          <a:bodyPr wrap="square" rtlCol="0">
            <a:spAutoFit/>
          </a:bodyPr>
          <a:lstStyle/>
          <a:p>
            <a:r>
              <a:rPr lang="es-ES" dirty="0">
                <a:solidFill>
                  <a:srgbClr val="0070C0"/>
                </a:solidFill>
              </a:rPr>
              <a:t>NOTA. Esta presentación tiene el objetivo de ilustrar al profesorado  la importancia de  la práctica de ejercicio físico en la lucha frente a la obesidad. Si se consideran útiles, algunas de las diapositivas, podrán ser utilizadas, una vez adaptadas a la edad, en una presentación dirigida a los estudiantes. En ningún caso esta presentación está pensada para su exposición directa a los estudiantes.</a:t>
            </a:r>
          </a:p>
          <a:p>
            <a:r>
              <a:rPr lang="es-ES" sz="1400" dirty="0">
                <a:solidFill>
                  <a:srgbClr val="0070C0"/>
                </a:solidFill>
              </a:rPr>
              <a:t>Este texto deberá ser eliminado si se utiliza esta diapositiva en una presentación.</a:t>
            </a:r>
          </a:p>
        </p:txBody>
      </p:sp>
    </p:spTree>
    <p:extLst>
      <p:ext uri="{BB962C8B-B14F-4D97-AF65-F5344CB8AC3E}">
        <p14:creationId xmlns:p14="http://schemas.microsoft.com/office/powerpoint/2010/main" val="2494594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8067ED1-045F-4CB3-8C1B-90327FA042F2}"/>
              </a:ext>
            </a:extLst>
          </p:cNvPr>
          <p:cNvSpPr txBox="1"/>
          <p:nvPr/>
        </p:nvSpPr>
        <p:spPr>
          <a:xfrm>
            <a:off x="790832" y="790831"/>
            <a:ext cx="10615105" cy="4893647"/>
          </a:xfrm>
          <a:prstGeom prst="rect">
            <a:avLst/>
          </a:prstGeom>
          <a:noFill/>
        </p:spPr>
        <p:txBody>
          <a:bodyPr wrap="square" rtlCol="0">
            <a:spAutoFit/>
          </a:bodyPr>
          <a:lstStyle/>
          <a:p>
            <a:r>
              <a:rPr lang="es-ES" sz="2400" dirty="0">
                <a:solidFill>
                  <a:srgbClr val="00B0F0"/>
                </a:solidFill>
                <a:latin typeface="Verdana" panose="020B0604030504040204" pitchFamily="34" charset="0"/>
                <a:ea typeface="Verdana" panose="020B0604030504040204" pitchFamily="34" charset="0"/>
              </a:rPr>
              <a:t>La práctica deportiva bien orientada:</a:t>
            </a:r>
          </a:p>
          <a:p>
            <a:endParaRPr lang="es-ES" sz="2400" dirty="0">
              <a:solidFill>
                <a:srgbClr val="00B0F0"/>
              </a:solidFill>
              <a:latin typeface="Verdana" panose="020B0604030504040204" pitchFamily="34" charset="0"/>
              <a:ea typeface="Verdana" panose="020B0604030504040204" pitchFamily="34" charset="0"/>
            </a:endParaRPr>
          </a:p>
          <a:p>
            <a:pPr marL="342900" indent="-342900">
              <a:buFont typeface="Arial" panose="020B0604020202020204" pitchFamily="34" charset="0"/>
              <a:buChar char="•"/>
            </a:pPr>
            <a:r>
              <a:rPr lang="es-ES" sz="2400" dirty="0">
                <a:latin typeface="Verdana" panose="020B0604030504040204" pitchFamily="34" charset="0"/>
                <a:ea typeface="Verdana" panose="020B0604030504040204" pitchFamily="34" charset="0"/>
              </a:rPr>
              <a:t>Ayudará a los niños/as a aprender que es la tolerancia, la adaptación a los demás, la resistencia al dolor y a los desengaños.</a:t>
            </a:r>
          </a:p>
          <a:p>
            <a:pPr marL="342900" indent="-342900">
              <a:buFont typeface="Arial" panose="020B0604020202020204" pitchFamily="34" charset="0"/>
              <a:buChar char="•"/>
            </a:pPr>
            <a:r>
              <a:rPr lang="es-ES" sz="2400" dirty="0">
                <a:latin typeface="Verdana" panose="020B0604030504040204" pitchFamily="34" charset="0"/>
                <a:ea typeface="Verdana" panose="020B0604030504040204" pitchFamily="34" charset="0"/>
              </a:rPr>
              <a:t>Les facilitará entender y soportar la derrota, así como saber ganar.</a:t>
            </a:r>
          </a:p>
          <a:p>
            <a:pPr marL="342900" indent="-342900">
              <a:buFont typeface="Arial" panose="020B0604020202020204" pitchFamily="34" charset="0"/>
              <a:buChar char="•"/>
            </a:pPr>
            <a:r>
              <a:rPr lang="es-ES" sz="2400" dirty="0">
                <a:latin typeface="Verdana" panose="020B0604030504040204" pitchFamily="34" charset="0"/>
                <a:ea typeface="Verdana" panose="020B0604030504040204" pitchFamily="34" charset="0"/>
              </a:rPr>
              <a:t>A través del juego con compañeros/as, pueden apreciar y comparar sus habilidades y autoimagen. </a:t>
            </a:r>
          </a:p>
          <a:p>
            <a:endParaRPr lang="es-ES" sz="2400" dirty="0">
              <a:solidFill>
                <a:schemeClr val="accent2"/>
              </a:solidFill>
              <a:latin typeface="Verdana" panose="020B0604030504040204" pitchFamily="34" charset="0"/>
              <a:ea typeface="Verdana" panose="020B0604030504040204" pitchFamily="34" charset="0"/>
            </a:endParaRPr>
          </a:p>
          <a:p>
            <a:r>
              <a:rPr lang="es-ES" sz="2400" dirty="0">
                <a:solidFill>
                  <a:schemeClr val="accent2"/>
                </a:solidFill>
                <a:latin typeface="Verdana" panose="020B0604030504040204" pitchFamily="34" charset="0"/>
                <a:ea typeface="Verdana" panose="020B0604030504040204" pitchFamily="34" charset="0"/>
              </a:rPr>
              <a:t>El juego, les ofrece algunas realidades de la vida con la que tendrán que convivir en el futuro.</a:t>
            </a:r>
          </a:p>
          <a:p>
            <a:endParaRPr lang="es-ES" sz="2400" dirty="0">
              <a:solidFill>
                <a:schemeClr val="accent2"/>
              </a:solidFill>
              <a:latin typeface="Verdana" panose="020B0604030504040204" pitchFamily="34" charset="0"/>
              <a:ea typeface="Verdana" panose="020B0604030504040204" pitchFamily="34" charset="0"/>
            </a:endParaRPr>
          </a:p>
        </p:txBody>
      </p:sp>
      <p:sp>
        <p:nvSpPr>
          <p:cNvPr id="4" name="CuadroTexto 3">
            <a:extLst>
              <a:ext uri="{FF2B5EF4-FFF2-40B4-BE49-F238E27FC236}">
                <a16:creationId xmlns:a16="http://schemas.microsoft.com/office/drawing/2014/main" id="{FA887D89-8DBA-41D8-8707-6F971EF951EB}"/>
              </a:ext>
            </a:extLst>
          </p:cNvPr>
          <p:cNvSpPr txBox="1"/>
          <p:nvPr/>
        </p:nvSpPr>
        <p:spPr>
          <a:xfrm>
            <a:off x="5877018" y="6551720"/>
            <a:ext cx="6098960" cy="230832"/>
          </a:xfrm>
          <a:prstGeom prst="rect">
            <a:avLst/>
          </a:prstGeom>
          <a:noFill/>
        </p:spPr>
        <p:txBody>
          <a:bodyPr wrap="square" rtlCol="0">
            <a:spAutoFit/>
          </a:bodyPr>
          <a:lstStyle/>
          <a:p>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endParaRPr lang="es-ES" sz="900" dirty="0"/>
          </a:p>
        </p:txBody>
      </p:sp>
    </p:spTree>
    <p:extLst>
      <p:ext uri="{BB962C8B-B14F-4D97-AF65-F5344CB8AC3E}">
        <p14:creationId xmlns:p14="http://schemas.microsoft.com/office/powerpoint/2010/main" val="290370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4801FB7-576B-43AE-9D19-E521D0D62E6D}"/>
              </a:ext>
            </a:extLst>
          </p:cNvPr>
          <p:cNvPicPr>
            <a:picLocks noChangeAspect="1"/>
          </p:cNvPicPr>
          <p:nvPr/>
        </p:nvPicPr>
        <p:blipFill>
          <a:blip r:embed="rId2"/>
          <a:stretch>
            <a:fillRect/>
          </a:stretch>
        </p:blipFill>
        <p:spPr>
          <a:xfrm>
            <a:off x="3169327" y="2472052"/>
            <a:ext cx="4483224" cy="3367148"/>
          </a:xfrm>
          <a:prstGeom prst="rect">
            <a:avLst/>
          </a:prstGeom>
        </p:spPr>
      </p:pic>
      <p:sp>
        <p:nvSpPr>
          <p:cNvPr id="4" name="CuadroTexto 3">
            <a:extLst>
              <a:ext uri="{FF2B5EF4-FFF2-40B4-BE49-F238E27FC236}">
                <a16:creationId xmlns:a16="http://schemas.microsoft.com/office/drawing/2014/main" id="{E4EDE1B8-DFAC-4DB9-BD69-62BD34998324}"/>
              </a:ext>
            </a:extLst>
          </p:cNvPr>
          <p:cNvSpPr txBox="1"/>
          <p:nvPr/>
        </p:nvSpPr>
        <p:spPr>
          <a:xfrm>
            <a:off x="606392" y="781235"/>
            <a:ext cx="1086692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dirty="0">
                <a:solidFill>
                  <a:srgbClr val="00B0F0"/>
                </a:solidFill>
                <a:latin typeface="Verdana" panose="020B0604030504040204" pitchFamily="34" charset="0"/>
                <a:ea typeface="Verdana" panose="020B0604030504040204" pitchFamily="34" charset="0"/>
              </a:rPr>
              <a:t>La actividad física debiera ser establecida como una necesidad y cuando se integra en ella el juego es habilitación y, según qué ocasiones, también terapia.</a:t>
            </a:r>
            <a:endParaRPr kumimoji="0" lang="es-ES" sz="2400" u="none" strike="noStrike" kern="1200" cap="none" spc="0" normalizeH="0" baseline="0" noProof="0" dirty="0">
              <a:ln>
                <a:noFill/>
              </a:ln>
              <a:solidFill>
                <a:srgbClr val="00B0F0"/>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2400" dirty="0">
              <a:solidFill>
                <a:srgbClr val="00B0F0"/>
              </a:solidFill>
              <a:latin typeface="Verdana" panose="020B0604030504040204" pitchFamily="34" charset="0"/>
              <a:ea typeface="Verdana" panose="020B0604030504040204" pitchFamily="34" charset="0"/>
            </a:endParaRPr>
          </a:p>
        </p:txBody>
      </p:sp>
      <p:sp>
        <p:nvSpPr>
          <p:cNvPr id="5" name="CuadroTexto 4">
            <a:extLst>
              <a:ext uri="{FF2B5EF4-FFF2-40B4-BE49-F238E27FC236}">
                <a16:creationId xmlns:a16="http://schemas.microsoft.com/office/drawing/2014/main" id="{93354D01-F815-4261-9C52-DED2149ADD9D}"/>
              </a:ext>
            </a:extLst>
          </p:cNvPr>
          <p:cNvSpPr txBox="1"/>
          <p:nvPr/>
        </p:nvSpPr>
        <p:spPr>
          <a:xfrm>
            <a:off x="4758428" y="6620196"/>
            <a:ext cx="7433569" cy="2308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r>
              <a:rPr lang="es-ES" sz="900" i="1" dirty="0"/>
              <a:t>.</a:t>
            </a:r>
          </a:p>
        </p:txBody>
      </p:sp>
      <p:sp>
        <p:nvSpPr>
          <p:cNvPr id="2" name="CuadroTexto 1">
            <a:extLst>
              <a:ext uri="{FF2B5EF4-FFF2-40B4-BE49-F238E27FC236}">
                <a16:creationId xmlns:a16="http://schemas.microsoft.com/office/drawing/2014/main" id="{7A6FB270-2F76-4FEE-AF89-C7F3F03E2AC6}"/>
              </a:ext>
            </a:extLst>
          </p:cNvPr>
          <p:cNvSpPr txBox="1"/>
          <p:nvPr/>
        </p:nvSpPr>
        <p:spPr>
          <a:xfrm>
            <a:off x="606392" y="6250864"/>
            <a:ext cx="4610502" cy="369332"/>
          </a:xfrm>
          <a:prstGeom prst="rect">
            <a:avLst/>
          </a:prstGeom>
          <a:noFill/>
        </p:spPr>
        <p:txBody>
          <a:bodyPr wrap="square" rtlCol="0">
            <a:spAutoFit/>
          </a:bodyPr>
          <a:lstStyle/>
          <a:p>
            <a:r>
              <a:rPr lang="es-ES" sz="1000" dirty="0">
                <a:solidFill>
                  <a:srgbClr val="00B0F0"/>
                </a:solidFill>
              </a:rPr>
              <a:t>Actividad física</a:t>
            </a:r>
            <a:r>
              <a:rPr lang="es-ES" sz="1000" dirty="0"/>
              <a:t>, cuando conceptualmente estamos hablando de ejercicio físico</a:t>
            </a:r>
            <a:r>
              <a:rPr lang="es-ES" dirty="0"/>
              <a:t>.</a:t>
            </a:r>
          </a:p>
        </p:txBody>
      </p:sp>
    </p:spTree>
    <p:extLst>
      <p:ext uri="{BB962C8B-B14F-4D97-AF65-F5344CB8AC3E}">
        <p14:creationId xmlns:p14="http://schemas.microsoft.com/office/powerpoint/2010/main" val="2849056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4EF5458-B30A-454A-ACD4-7864B9D9735A}"/>
              </a:ext>
            </a:extLst>
          </p:cNvPr>
          <p:cNvSpPr txBox="1"/>
          <p:nvPr/>
        </p:nvSpPr>
        <p:spPr>
          <a:xfrm>
            <a:off x="646671" y="797509"/>
            <a:ext cx="11153902" cy="5016758"/>
          </a:xfrm>
          <a:prstGeom prst="rect">
            <a:avLst/>
          </a:prstGeom>
          <a:noFill/>
        </p:spPr>
        <p:txBody>
          <a:bodyPr wrap="square" rtlCol="0">
            <a:spAutoFit/>
          </a:bodyPr>
          <a:lstStyle/>
          <a:p>
            <a:r>
              <a:rPr lang="es-ES" sz="2800" b="1" dirty="0">
                <a:solidFill>
                  <a:srgbClr val="00B0F0"/>
                </a:solidFill>
                <a:latin typeface="Verdana" panose="020B0604030504040204" pitchFamily="34" charset="0"/>
                <a:ea typeface="Verdana" panose="020B0604030504040204" pitchFamily="34" charset="0"/>
              </a:rPr>
              <a:t>2. ¿Cómo el ejercicio físico influye en el cerebro en desarrollo?</a:t>
            </a:r>
          </a:p>
          <a:p>
            <a:endParaRPr lang="es-ES" sz="2400" b="1" dirty="0">
              <a:latin typeface="Verdana" panose="020B0604030504040204" pitchFamily="34" charset="0"/>
              <a:ea typeface="Verdana" panose="020B0604030504040204" pitchFamily="34" charset="0"/>
            </a:endParaRPr>
          </a:p>
          <a:p>
            <a:endParaRPr lang="es-ES" sz="2400" b="1" dirty="0">
              <a:latin typeface="Verdana" panose="020B0604030504040204" pitchFamily="34" charset="0"/>
              <a:ea typeface="Verdana" panose="020B0604030504040204" pitchFamily="34" charset="0"/>
            </a:endParaRPr>
          </a:p>
          <a:p>
            <a:pPr algn="l"/>
            <a:r>
              <a:rPr lang="es-ES" sz="2400" dirty="0">
                <a:latin typeface="Verdana" panose="020B0604030504040204" pitchFamily="34" charset="0"/>
                <a:ea typeface="Verdana" panose="020B0604030504040204" pitchFamily="34" charset="0"/>
              </a:rPr>
              <a:t>Además de los efectos bien documentados sobre la salud física, los resultados de un creciente número de estudios </a:t>
            </a:r>
            <a:r>
              <a:rPr lang="es-ES" sz="2400">
                <a:latin typeface="Verdana" panose="020B0604030504040204" pitchFamily="34" charset="0"/>
                <a:ea typeface="Verdana" panose="020B0604030504040204" pitchFamily="34" charset="0"/>
              </a:rPr>
              <a:t>indican que:</a:t>
            </a:r>
            <a:endParaRPr lang="es-ES" sz="2400" dirty="0">
              <a:latin typeface="Verdana" panose="020B0604030504040204" pitchFamily="34" charset="0"/>
              <a:ea typeface="Verdana" panose="020B0604030504040204" pitchFamily="34" charset="0"/>
            </a:endParaRPr>
          </a:p>
          <a:p>
            <a:pPr algn="l"/>
            <a:endParaRPr lang="es-ES" sz="2400" dirty="0">
              <a:latin typeface="Verdana" panose="020B0604030504040204" pitchFamily="34" charset="0"/>
              <a:ea typeface="Verdana" panose="020B0604030504040204" pitchFamily="34" charset="0"/>
            </a:endParaRPr>
          </a:p>
          <a:p>
            <a:pPr algn="ctr"/>
            <a:endParaRPr lang="es-ES" sz="2400" i="1" dirty="0">
              <a:solidFill>
                <a:srgbClr val="00B0F0"/>
              </a:solidFill>
              <a:latin typeface="Verdana" panose="020B0604030504040204" pitchFamily="34" charset="0"/>
              <a:ea typeface="Verdana" panose="020B0604030504040204" pitchFamily="34" charset="0"/>
            </a:endParaRPr>
          </a:p>
          <a:p>
            <a:pPr algn="ctr"/>
            <a:endParaRPr lang="es-ES" sz="2400" i="1" dirty="0">
              <a:solidFill>
                <a:srgbClr val="00B0F0"/>
              </a:solidFill>
              <a:latin typeface="Verdana" panose="020B0604030504040204" pitchFamily="34" charset="0"/>
              <a:ea typeface="Verdana" panose="020B0604030504040204" pitchFamily="34" charset="0"/>
            </a:endParaRPr>
          </a:p>
          <a:p>
            <a:pPr algn="ctr"/>
            <a:r>
              <a:rPr lang="es-ES" sz="2400" i="1" dirty="0">
                <a:solidFill>
                  <a:srgbClr val="00B0F0"/>
                </a:solidFill>
                <a:latin typeface="Verdana" panose="020B0604030504040204" pitchFamily="34" charset="0"/>
                <a:ea typeface="Verdana" panose="020B0604030504040204" pitchFamily="34" charset="0"/>
              </a:rPr>
              <a:t>La actividad física contribuye a mantener, e incluso mejorar, aspectos relacionados con el rendimiento cognitivo y la salud mental.</a:t>
            </a:r>
          </a:p>
          <a:p>
            <a:pPr lvl="5" algn="ctr"/>
            <a:endParaRPr lang="es-ES" sz="2400" b="1" i="1" dirty="0">
              <a:solidFill>
                <a:srgbClr val="1F94D2"/>
              </a:solidFill>
              <a:latin typeface="Verdana" panose="020B0604030504040204" pitchFamily="34" charset="0"/>
              <a:ea typeface="Verdana" panose="020B0604030504040204" pitchFamily="34" charset="0"/>
            </a:endParaRPr>
          </a:p>
          <a:p>
            <a:pPr lvl="5"/>
            <a:endParaRPr lang="es-ES" sz="2400" dirty="0">
              <a:latin typeface="Verdana" panose="020B0604030504040204" pitchFamily="34" charset="0"/>
              <a:ea typeface="Verdana" panose="020B0604030504040204" pitchFamily="34" charset="0"/>
            </a:endParaRPr>
          </a:p>
        </p:txBody>
      </p:sp>
      <p:sp>
        <p:nvSpPr>
          <p:cNvPr id="3" name="CuadroTexto 2">
            <a:extLst>
              <a:ext uri="{FF2B5EF4-FFF2-40B4-BE49-F238E27FC236}">
                <a16:creationId xmlns:a16="http://schemas.microsoft.com/office/drawing/2014/main" id="{F0966FFC-7B32-4EB9-8F55-F1CD4B04C8DC}"/>
              </a:ext>
            </a:extLst>
          </p:cNvPr>
          <p:cNvSpPr txBox="1"/>
          <p:nvPr/>
        </p:nvSpPr>
        <p:spPr>
          <a:xfrm>
            <a:off x="4758428" y="6620196"/>
            <a:ext cx="7433569" cy="2308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r>
              <a:rPr lang="es-ES" sz="900" i="1" dirty="0"/>
              <a:t>.</a:t>
            </a:r>
          </a:p>
        </p:txBody>
      </p:sp>
    </p:spTree>
    <p:extLst>
      <p:ext uri="{BB962C8B-B14F-4D97-AF65-F5344CB8AC3E}">
        <p14:creationId xmlns:p14="http://schemas.microsoft.com/office/powerpoint/2010/main" val="1604860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4ECC6DA-6195-4E52-9B5E-5D3EBAD9C3B2}"/>
              </a:ext>
            </a:extLst>
          </p:cNvPr>
          <p:cNvSpPr txBox="1"/>
          <p:nvPr/>
        </p:nvSpPr>
        <p:spPr>
          <a:xfrm>
            <a:off x="815547" y="790832"/>
            <a:ext cx="10157254" cy="954107"/>
          </a:xfrm>
          <a:prstGeom prst="rect">
            <a:avLst/>
          </a:prstGeom>
          <a:noFill/>
        </p:spPr>
        <p:txBody>
          <a:bodyPr wrap="square">
            <a:spAutoFit/>
          </a:bodyPr>
          <a:lstStyle/>
          <a:p>
            <a:pPr algn="l"/>
            <a:r>
              <a:rPr lang="es-ES" sz="2800" b="1" i="1" u="none" strike="noStrike" baseline="0" dirty="0">
                <a:solidFill>
                  <a:srgbClr val="1F94D2"/>
                </a:solidFill>
                <a:latin typeface="Verdana,BoldItalic"/>
              </a:rPr>
              <a:t>«Los niños con un nivel de condición física alto</a:t>
            </a:r>
          </a:p>
          <a:p>
            <a:pPr algn="l"/>
            <a:r>
              <a:rPr lang="es-ES" sz="2800" b="1" i="1" u="none" strike="noStrike" baseline="0" dirty="0">
                <a:solidFill>
                  <a:srgbClr val="1F94D2"/>
                </a:solidFill>
                <a:latin typeface="Verdana,BoldItalic"/>
              </a:rPr>
              <a:t>obtienen mejores resultados académicos»</a:t>
            </a:r>
            <a:endParaRPr lang="es-ES" sz="2800" dirty="0"/>
          </a:p>
        </p:txBody>
      </p:sp>
      <p:pic>
        <p:nvPicPr>
          <p:cNvPr id="5" name="Imagen 4">
            <a:extLst>
              <a:ext uri="{FF2B5EF4-FFF2-40B4-BE49-F238E27FC236}">
                <a16:creationId xmlns:a16="http://schemas.microsoft.com/office/drawing/2014/main" id="{1B9EC549-CF0A-425E-806D-B08C68E7C632}"/>
              </a:ext>
            </a:extLst>
          </p:cNvPr>
          <p:cNvPicPr>
            <a:picLocks noChangeAspect="1"/>
          </p:cNvPicPr>
          <p:nvPr/>
        </p:nvPicPr>
        <p:blipFill>
          <a:blip r:embed="rId2"/>
          <a:stretch>
            <a:fillRect/>
          </a:stretch>
        </p:blipFill>
        <p:spPr>
          <a:xfrm>
            <a:off x="4077729" y="2225234"/>
            <a:ext cx="7665257" cy="3841933"/>
          </a:xfrm>
          <a:prstGeom prst="rect">
            <a:avLst/>
          </a:prstGeom>
        </p:spPr>
      </p:pic>
      <p:sp>
        <p:nvSpPr>
          <p:cNvPr id="4" name="CuadroTexto 3">
            <a:extLst>
              <a:ext uri="{FF2B5EF4-FFF2-40B4-BE49-F238E27FC236}">
                <a16:creationId xmlns:a16="http://schemas.microsoft.com/office/drawing/2014/main" id="{3977BA26-3EB9-4898-9A0C-877511736FE1}"/>
              </a:ext>
            </a:extLst>
          </p:cNvPr>
          <p:cNvSpPr txBox="1"/>
          <p:nvPr/>
        </p:nvSpPr>
        <p:spPr>
          <a:xfrm>
            <a:off x="4758428" y="6620196"/>
            <a:ext cx="7433569" cy="2308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endParaRPr lang="es-ES" sz="900" i="1" dirty="0"/>
          </a:p>
        </p:txBody>
      </p:sp>
    </p:spTree>
    <p:extLst>
      <p:ext uri="{BB962C8B-B14F-4D97-AF65-F5344CB8AC3E}">
        <p14:creationId xmlns:p14="http://schemas.microsoft.com/office/powerpoint/2010/main" val="2343317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11FBE65-EC33-492E-A26F-2CC8214086BE}"/>
              </a:ext>
            </a:extLst>
          </p:cNvPr>
          <p:cNvSpPr txBox="1"/>
          <p:nvPr/>
        </p:nvSpPr>
        <p:spPr>
          <a:xfrm>
            <a:off x="482534" y="627505"/>
            <a:ext cx="11106283" cy="3046988"/>
          </a:xfrm>
          <a:prstGeom prst="rect">
            <a:avLst/>
          </a:prstGeom>
          <a:noFill/>
        </p:spPr>
        <p:txBody>
          <a:bodyPr wrap="square">
            <a:spAutoFit/>
          </a:bodyPr>
          <a:lstStyle/>
          <a:p>
            <a:pPr algn="l"/>
            <a:r>
              <a:rPr lang="es-ES" sz="2400" b="1" i="1" u="none" strike="noStrike" baseline="0" dirty="0">
                <a:solidFill>
                  <a:srgbClr val="1F94D2"/>
                </a:solidFill>
                <a:latin typeface="Verdana,BoldItalic"/>
              </a:rPr>
              <a:t>«Existen dos grandes tipos de ejercicio físico:</a:t>
            </a:r>
          </a:p>
          <a:p>
            <a:pPr algn="l"/>
            <a:r>
              <a:rPr lang="es-ES" sz="2400" b="1" i="1" u="none" strike="noStrike" baseline="0" dirty="0">
                <a:solidFill>
                  <a:srgbClr val="1F94D2"/>
                </a:solidFill>
                <a:latin typeface="Verdana,BoldItalic"/>
              </a:rPr>
              <a:t>el cardiovascular o aeróbico y el de fuerza o</a:t>
            </a:r>
          </a:p>
          <a:p>
            <a:pPr algn="l"/>
            <a:r>
              <a:rPr lang="es-ES" sz="2400" b="1" i="1" u="none" strike="noStrike" baseline="0" dirty="0">
                <a:solidFill>
                  <a:srgbClr val="1F94D2"/>
                </a:solidFill>
                <a:latin typeface="Verdana,BoldItalic"/>
              </a:rPr>
              <a:t>resistencia muscular»</a:t>
            </a:r>
          </a:p>
          <a:p>
            <a:pPr algn="l"/>
            <a:endParaRPr lang="es-ES" sz="2400" b="1" i="1" dirty="0">
              <a:solidFill>
                <a:srgbClr val="1F94D2"/>
              </a:solidFill>
              <a:latin typeface="Verdana,BoldItalic"/>
            </a:endParaRPr>
          </a:p>
          <a:p>
            <a:pPr algn="l"/>
            <a:r>
              <a:rPr lang="es-ES" sz="2400" dirty="0">
                <a:latin typeface="Verdana,BoldItalic"/>
              </a:rPr>
              <a:t>Otras modalidades de ejercicio físico que deberían formar parte de un programa integral de actividad física son la flexibilidad, el equilibrio y la coordinación. Y otras como el entrenamiento en circuito que combina el ejercicio cardiovascular y el de fuerza.</a:t>
            </a:r>
            <a:endParaRPr lang="es-ES" sz="2400" dirty="0"/>
          </a:p>
        </p:txBody>
      </p:sp>
      <p:sp>
        <p:nvSpPr>
          <p:cNvPr id="4" name="CuadroTexto 3">
            <a:extLst>
              <a:ext uri="{FF2B5EF4-FFF2-40B4-BE49-F238E27FC236}">
                <a16:creationId xmlns:a16="http://schemas.microsoft.com/office/drawing/2014/main" id="{EF124A82-0BE5-455C-AC6D-417ABFC02E45}"/>
              </a:ext>
            </a:extLst>
          </p:cNvPr>
          <p:cNvSpPr txBox="1"/>
          <p:nvPr/>
        </p:nvSpPr>
        <p:spPr>
          <a:xfrm>
            <a:off x="4758428" y="6620196"/>
            <a:ext cx="7433569" cy="2308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r>
              <a:rPr lang="es-ES" sz="900" i="1" dirty="0"/>
              <a:t>.</a:t>
            </a:r>
          </a:p>
        </p:txBody>
      </p:sp>
    </p:spTree>
    <p:extLst>
      <p:ext uri="{BB962C8B-B14F-4D97-AF65-F5344CB8AC3E}">
        <p14:creationId xmlns:p14="http://schemas.microsoft.com/office/powerpoint/2010/main" val="4128555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A1CF1B2-F504-4646-B466-0602F142D88F}"/>
              </a:ext>
            </a:extLst>
          </p:cNvPr>
          <p:cNvSpPr txBox="1"/>
          <p:nvPr/>
        </p:nvSpPr>
        <p:spPr>
          <a:xfrm>
            <a:off x="782595" y="691977"/>
            <a:ext cx="10613718" cy="4339650"/>
          </a:xfrm>
          <a:prstGeom prst="rect">
            <a:avLst/>
          </a:prstGeom>
          <a:noFill/>
        </p:spPr>
        <p:txBody>
          <a:bodyPr wrap="square">
            <a:spAutoFit/>
          </a:bodyPr>
          <a:lstStyle/>
          <a:p>
            <a:pPr algn="l"/>
            <a:r>
              <a:rPr lang="es-ES" sz="2800" b="1" dirty="0">
                <a:latin typeface="Verdana" panose="020B0604030504040204" pitchFamily="34" charset="0"/>
              </a:rPr>
              <a:t>R</a:t>
            </a:r>
            <a:r>
              <a:rPr lang="es-ES" sz="2800" b="1" i="0" u="none" strike="noStrike" baseline="0" dirty="0">
                <a:latin typeface="Verdana" panose="020B0604030504040204" pitchFamily="34" charset="0"/>
              </a:rPr>
              <a:t>ecientes investigaciones han</a:t>
            </a:r>
            <a:r>
              <a:rPr lang="es-ES" sz="2800" b="1" dirty="0">
                <a:latin typeface="Verdana" panose="020B0604030504040204" pitchFamily="34" charset="0"/>
              </a:rPr>
              <a:t> </a:t>
            </a:r>
            <a:r>
              <a:rPr lang="es-ES" sz="2800" b="1" i="0" u="none" strike="noStrike" baseline="0" dirty="0">
                <a:latin typeface="Verdana" panose="020B0604030504040204" pitchFamily="34" charset="0"/>
              </a:rPr>
              <a:t>analizado los efectos de diferentes tipos de ejercicio sobre: </a:t>
            </a:r>
          </a:p>
          <a:p>
            <a:pPr algn="l"/>
            <a:endParaRPr lang="es-ES" sz="2800" dirty="0">
              <a:latin typeface="Verdana" panose="020B0604030504040204" pitchFamily="34" charset="0"/>
            </a:endParaRPr>
          </a:p>
          <a:p>
            <a:pPr marL="457200" indent="-457200" algn="l">
              <a:buFont typeface="Arial" panose="020B0604020202020204" pitchFamily="34" charset="0"/>
              <a:buChar char="•"/>
            </a:pPr>
            <a:r>
              <a:rPr lang="es-ES" sz="2400" b="0" u="none" strike="noStrike" baseline="0" dirty="0">
                <a:solidFill>
                  <a:srgbClr val="00B0F0"/>
                </a:solidFill>
                <a:latin typeface="Verdana" panose="020B0604030504040204" pitchFamily="34" charset="0"/>
              </a:rPr>
              <a:t>la función ejecutiva </a:t>
            </a:r>
            <a:r>
              <a:rPr lang="es-ES" sz="2400" b="0" u="none" strike="noStrike" baseline="0" dirty="0">
                <a:latin typeface="Verdana" panose="020B0604030504040204" pitchFamily="34" charset="0"/>
              </a:rPr>
              <a:t>(</a:t>
            </a:r>
            <a:r>
              <a:rPr lang="es-ES" sz="2400" dirty="0">
                <a:latin typeface="Verdana" panose="020B0604030504040204" pitchFamily="34" charset="0"/>
              </a:rPr>
              <a:t>tiene </a:t>
            </a:r>
            <a:r>
              <a:rPr lang="es-ES" sz="2400" b="0" u="none" strike="noStrike" baseline="0" dirty="0">
                <a:latin typeface="Verdana" panose="020B0604030504040204" pitchFamily="34" charset="0"/>
              </a:rPr>
              <a:t>como objetivo la selección, planificación y coordinación de tareas mentales relacionadas con la percepción, la memoria y la acción).</a:t>
            </a:r>
          </a:p>
          <a:p>
            <a:pPr marL="457200" indent="-457200" algn="l">
              <a:buFont typeface="Arial" panose="020B0604020202020204" pitchFamily="34" charset="0"/>
              <a:buChar char="•"/>
            </a:pPr>
            <a:r>
              <a:rPr lang="es-ES" sz="2400" b="0" u="none" strike="noStrike" baseline="0" dirty="0">
                <a:solidFill>
                  <a:srgbClr val="00B0F0"/>
                </a:solidFill>
                <a:latin typeface="Verdana" panose="020B0604030504040204" pitchFamily="34" charset="0"/>
              </a:rPr>
              <a:t>la memoria. </a:t>
            </a:r>
          </a:p>
          <a:p>
            <a:pPr marL="457200" indent="-457200" algn="l">
              <a:buFont typeface="Arial" panose="020B0604020202020204" pitchFamily="34" charset="0"/>
              <a:buChar char="•"/>
            </a:pPr>
            <a:r>
              <a:rPr lang="es-ES" sz="2400" b="0" u="none" strike="noStrike" baseline="0" dirty="0">
                <a:solidFill>
                  <a:srgbClr val="00B0F0"/>
                </a:solidFill>
                <a:latin typeface="Verdana" panose="020B0604030504040204" pitchFamily="34" charset="0"/>
              </a:rPr>
              <a:t>el aprendizaje en niños de diferentes edades</a:t>
            </a:r>
            <a:r>
              <a:rPr lang="es-ES" sz="2400" dirty="0">
                <a:solidFill>
                  <a:srgbClr val="00B0F0"/>
                </a:solidFill>
                <a:latin typeface="Verdana" panose="020B0604030504040204" pitchFamily="34" charset="0"/>
              </a:rPr>
              <a:t>.</a:t>
            </a:r>
            <a:r>
              <a:rPr lang="es-ES" sz="2400" b="0" u="none" strike="noStrike" baseline="0" dirty="0">
                <a:latin typeface="Verdana" panose="020B0604030504040204" pitchFamily="34" charset="0"/>
              </a:rPr>
              <a:t> </a:t>
            </a:r>
            <a:endParaRPr lang="es-ES" sz="2400" dirty="0">
              <a:latin typeface="Verdana" panose="020B0604030504040204" pitchFamily="34" charset="0"/>
            </a:endParaRPr>
          </a:p>
          <a:p>
            <a:pPr marL="457200" indent="-457200" algn="l">
              <a:buFont typeface="Arial" panose="020B0604020202020204" pitchFamily="34" charset="0"/>
              <a:buChar char="•"/>
            </a:pPr>
            <a:r>
              <a:rPr lang="es-ES" sz="2400" b="0" u="none" strike="noStrike" baseline="0" dirty="0">
                <a:solidFill>
                  <a:srgbClr val="00B0F0"/>
                </a:solidFill>
                <a:latin typeface="Verdana" panose="020B0604030504040204" pitchFamily="34" charset="0"/>
              </a:rPr>
              <a:t>el rendimiento académico y la inteligencia en niños.</a:t>
            </a:r>
          </a:p>
          <a:p>
            <a:pPr marL="457200" indent="-457200" algn="l">
              <a:buFont typeface="Arial" panose="020B0604020202020204" pitchFamily="34" charset="0"/>
              <a:buChar char="•"/>
            </a:pPr>
            <a:r>
              <a:rPr lang="es-ES" sz="2400" b="0" u="none" strike="noStrike" baseline="0" dirty="0">
                <a:solidFill>
                  <a:srgbClr val="00B0F0"/>
                </a:solidFill>
                <a:latin typeface="Verdana" panose="020B0604030504040204" pitchFamily="34" charset="0"/>
              </a:rPr>
              <a:t>prevención y mejora de alteraciones psicológicas </a:t>
            </a:r>
            <a:r>
              <a:rPr lang="es-ES" sz="2400" b="0" u="none" strike="noStrike" baseline="0" dirty="0">
                <a:latin typeface="Verdana" panose="020B0604030504040204" pitchFamily="34" charset="0"/>
              </a:rPr>
              <a:t>como la depresión, la ansiedad y un nivel bajo de autoestima.</a:t>
            </a:r>
            <a:endParaRPr lang="es-ES" sz="2400" dirty="0"/>
          </a:p>
        </p:txBody>
      </p:sp>
      <p:sp>
        <p:nvSpPr>
          <p:cNvPr id="4" name="CuadroTexto 3">
            <a:extLst>
              <a:ext uri="{FF2B5EF4-FFF2-40B4-BE49-F238E27FC236}">
                <a16:creationId xmlns:a16="http://schemas.microsoft.com/office/drawing/2014/main" id="{5DFE9526-1C4D-41AF-85A4-E9EB5395A39D}"/>
              </a:ext>
            </a:extLst>
          </p:cNvPr>
          <p:cNvSpPr txBox="1"/>
          <p:nvPr/>
        </p:nvSpPr>
        <p:spPr>
          <a:xfrm>
            <a:off x="4758428" y="6620196"/>
            <a:ext cx="7433569" cy="3693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endParaRPr lang="es-ES" sz="900" i="1" dirty="0"/>
          </a:p>
          <a:p>
            <a:pPr algn="r"/>
            <a:r>
              <a:rPr lang="es-ES" sz="900" i="1" dirty="0"/>
              <a:t>.</a:t>
            </a:r>
          </a:p>
        </p:txBody>
      </p:sp>
    </p:spTree>
    <p:extLst>
      <p:ext uri="{BB962C8B-B14F-4D97-AF65-F5344CB8AC3E}">
        <p14:creationId xmlns:p14="http://schemas.microsoft.com/office/powerpoint/2010/main" val="1535003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A31EE525-8AE4-4223-BB37-AEA7A310B886}"/>
              </a:ext>
            </a:extLst>
          </p:cNvPr>
          <p:cNvSpPr txBox="1"/>
          <p:nvPr/>
        </p:nvSpPr>
        <p:spPr>
          <a:xfrm>
            <a:off x="642551" y="766119"/>
            <a:ext cx="10948087" cy="1200329"/>
          </a:xfrm>
          <a:prstGeom prst="rect">
            <a:avLst/>
          </a:prstGeom>
          <a:noFill/>
        </p:spPr>
        <p:txBody>
          <a:bodyPr wrap="square" rtlCol="0">
            <a:spAutoFit/>
          </a:bodyPr>
          <a:lstStyle/>
          <a:p>
            <a:pPr algn="l"/>
            <a:r>
              <a:rPr lang="es-ES" sz="2400" b="1" i="1" u="none" strike="noStrike" baseline="0" dirty="0">
                <a:solidFill>
                  <a:srgbClr val="1F94D2"/>
                </a:solidFill>
                <a:latin typeface="Verdana,BoldItalic"/>
              </a:rPr>
              <a:t>«La mayor reducción de actividad física a lo largo de</a:t>
            </a:r>
          </a:p>
          <a:p>
            <a:pPr algn="l"/>
            <a:r>
              <a:rPr lang="es-ES" sz="2400" b="1" i="1" u="none" strike="noStrike" baseline="0" dirty="0">
                <a:solidFill>
                  <a:srgbClr val="1F94D2"/>
                </a:solidFill>
                <a:latin typeface="Verdana,BoldItalic"/>
              </a:rPr>
              <a:t>la vida se produce ya en la edad prepuberal debido a</a:t>
            </a:r>
          </a:p>
          <a:p>
            <a:pPr algn="l"/>
            <a:r>
              <a:rPr lang="es-ES" sz="2400" b="1" i="1" u="none" strike="noStrike" baseline="0" dirty="0">
                <a:solidFill>
                  <a:srgbClr val="1F94D2"/>
                </a:solidFill>
                <a:latin typeface="Verdana,BoldItalic"/>
              </a:rPr>
              <a:t>factores biológicos y socio-culturales»</a:t>
            </a:r>
            <a:endParaRPr lang="es-ES" sz="2400" dirty="0"/>
          </a:p>
        </p:txBody>
      </p:sp>
      <p:sp>
        <p:nvSpPr>
          <p:cNvPr id="10" name="CuadroTexto 9">
            <a:extLst>
              <a:ext uri="{FF2B5EF4-FFF2-40B4-BE49-F238E27FC236}">
                <a16:creationId xmlns:a16="http://schemas.microsoft.com/office/drawing/2014/main" id="{FF62D39E-E549-4E9F-A4B6-CD8B9EB22F8F}"/>
              </a:ext>
            </a:extLst>
          </p:cNvPr>
          <p:cNvSpPr txBox="1"/>
          <p:nvPr/>
        </p:nvSpPr>
        <p:spPr>
          <a:xfrm>
            <a:off x="642552" y="2325469"/>
            <a:ext cx="10869263" cy="4154984"/>
          </a:xfrm>
          <a:prstGeom prst="rect">
            <a:avLst/>
          </a:prstGeom>
          <a:noFill/>
        </p:spPr>
        <p:txBody>
          <a:bodyPr wrap="square" rtlCol="0">
            <a:spAutoFit/>
          </a:bodyPr>
          <a:lstStyle/>
          <a:p>
            <a:r>
              <a:rPr lang="es-ES" sz="2400" dirty="0">
                <a:latin typeface="Verdana" panose="020B0604030504040204" pitchFamily="34" charset="0"/>
                <a:ea typeface="Verdana" panose="020B0604030504040204" pitchFamily="34" charset="0"/>
              </a:rPr>
              <a:t>En el periodo previo a la pubertad, los niños, y aún más las niñas, se vuelven más sedentarios/as y su nivel de actividad física disminuye agravada por factores como:</a:t>
            </a:r>
          </a:p>
          <a:p>
            <a:pPr marL="342900" indent="-342900">
              <a:buFont typeface="Arial" panose="020B0604020202020204" pitchFamily="34" charset="0"/>
              <a:buChar char="•"/>
            </a:pPr>
            <a:r>
              <a:rPr lang="es-ES" sz="2400" dirty="0">
                <a:latin typeface="Verdana" panose="020B0604030504040204" pitchFamily="34" charset="0"/>
                <a:ea typeface="Verdana" panose="020B0604030504040204" pitchFamily="34" charset="0"/>
              </a:rPr>
              <a:t>los relativos al avance tecnológico (televisión, ordenadores, móviles…) </a:t>
            </a:r>
          </a:p>
          <a:p>
            <a:pPr marL="342900" indent="-342900">
              <a:buFont typeface="Arial" panose="020B0604020202020204" pitchFamily="34" charset="0"/>
              <a:buChar char="•"/>
            </a:pPr>
            <a:r>
              <a:rPr lang="es-ES" sz="2400" dirty="0">
                <a:latin typeface="Verdana" panose="020B0604030504040204" pitchFamily="34" charset="0"/>
                <a:ea typeface="Verdana" panose="020B0604030504040204" pitchFamily="34" charset="0"/>
              </a:rPr>
              <a:t>El aumento de la presión y competitividad académica ya en edades muy tempranas. En muchos casos se da la </a:t>
            </a:r>
            <a:r>
              <a:rPr lang="es-ES" sz="2400" dirty="0">
                <a:solidFill>
                  <a:schemeClr val="accent2"/>
                </a:solidFill>
                <a:latin typeface="Verdana" panose="020B0604030504040204" pitchFamily="34" charset="0"/>
                <a:ea typeface="Verdana" panose="020B0604030504040204" pitchFamily="34" charset="0"/>
              </a:rPr>
              <a:t>sustitución de clases de actividad física escolares o deportivas </a:t>
            </a:r>
            <a:r>
              <a:rPr lang="es-ES" sz="2400" dirty="0" err="1">
                <a:solidFill>
                  <a:schemeClr val="accent2"/>
                </a:solidFill>
                <a:latin typeface="Verdana" panose="020B0604030504040204" pitchFamily="34" charset="0"/>
                <a:ea typeface="Verdana" panose="020B0604030504040204" pitchFamily="34" charset="0"/>
              </a:rPr>
              <a:t>extra-curriculares</a:t>
            </a:r>
            <a:r>
              <a:rPr lang="es-ES" sz="2400" dirty="0">
                <a:solidFill>
                  <a:schemeClr val="accent2"/>
                </a:solidFill>
                <a:latin typeface="Verdana" panose="020B0604030504040204" pitchFamily="34" charset="0"/>
                <a:ea typeface="Verdana" panose="020B0604030504040204" pitchFamily="34" charset="0"/>
              </a:rPr>
              <a:t> por clases puramente académicas.</a:t>
            </a:r>
            <a:r>
              <a:rPr lang="es-ES" sz="2400" dirty="0">
                <a:latin typeface="Verdana" panose="020B0604030504040204" pitchFamily="34" charset="0"/>
                <a:ea typeface="Verdana" panose="020B0604030504040204" pitchFamily="34" charset="0"/>
              </a:rPr>
              <a:t> Esta sustitución podría tener, paradójicamente, </a:t>
            </a:r>
            <a:r>
              <a:rPr lang="es-ES" sz="2400" b="1" dirty="0">
                <a:solidFill>
                  <a:schemeClr val="accent2"/>
                </a:solidFill>
                <a:latin typeface="Verdana" panose="020B0604030504040204" pitchFamily="34" charset="0"/>
                <a:ea typeface="Verdana" panose="020B0604030504040204" pitchFamily="34" charset="0"/>
              </a:rPr>
              <a:t>efectos contraproducentes</a:t>
            </a:r>
            <a:r>
              <a:rPr lang="es-ES" sz="2400" dirty="0">
                <a:latin typeface="Verdana" panose="020B0604030504040204" pitchFamily="34" charset="0"/>
                <a:ea typeface="Verdana" panose="020B0604030504040204" pitchFamily="34" charset="0"/>
              </a:rPr>
              <a:t> sobre el propio rendimiento escolar.</a:t>
            </a:r>
          </a:p>
        </p:txBody>
      </p:sp>
      <p:sp>
        <p:nvSpPr>
          <p:cNvPr id="4" name="CuadroTexto 3">
            <a:extLst>
              <a:ext uri="{FF2B5EF4-FFF2-40B4-BE49-F238E27FC236}">
                <a16:creationId xmlns:a16="http://schemas.microsoft.com/office/drawing/2014/main" id="{EDBAC363-DC20-4048-9CDB-513E8F8263EC}"/>
              </a:ext>
            </a:extLst>
          </p:cNvPr>
          <p:cNvSpPr txBox="1"/>
          <p:nvPr/>
        </p:nvSpPr>
        <p:spPr>
          <a:xfrm>
            <a:off x="4758428" y="6620196"/>
            <a:ext cx="7433569" cy="3693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endParaRPr lang="es-ES" sz="900" i="1" dirty="0"/>
          </a:p>
          <a:p>
            <a:pPr algn="r"/>
            <a:r>
              <a:rPr lang="es-ES" sz="900" i="1" dirty="0"/>
              <a:t>.</a:t>
            </a:r>
          </a:p>
        </p:txBody>
      </p:sp>
    </p:spTree>
    <p:extLst>
      <p:ext uri="{BB962C8B-B14F-4D97-AF65-F5344CB8AC3E}">
        <p14:creationId xmlns:p14="http://schemas.microsoft.com/office/powerpoint/2010/main" val="1497563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63F258-240C-467C-9332-90C18951DB56}"/>
              </a:ext>
            </a:extLst>
          </p:cNvPr>
          <p:cNvSpPr>
            <a:spLocks noGrp="1"/>
          </p:cNvSpPr>
          <p:nvPr>
            <p:ph type="title"/>
          </p:nvPr>
        </p:nvSpPr>
        <p:spPr/>
        <p:txBody>
          <a:bodyPr>
            <a:normAutofit fontScale="90000"/>
          </a:bodyPr>
          <a:lstStyle/>
          <a:p>
            <a:r>
              <a:rPr lang="es-ES" sz="2400" b="0" i="1" u="none" strike="noStrike" baseline="0" dirty="0">
                <a:solidFill>
                  <a:srgbClr val="00B0F0"/>
                </a:solidFill>
                <a:latin typeface="Verdana,Italic"/>
              </a:rPr>
              <a:t>El ejercicio físico libera un gran número de sustancias que regulan cambios estructurales y funcionales en el cerebro</a:t>
            </a:r>
            <a:r>
              <a:rPr lang="es-ES" sz="2400" i="1" dirty="0">
                <a:solidFill>
                  <a:srgbClr val="00B0F0"/>
                </a:solidFill>
                <a:latin typeface="Verdana,Italic"/>
              </a:rPr>
              <a:t>.</a:t>
            </a:r>
            <a:endParaRPr lang="es-ES" sz="2400" i="1" dirty="0"/>
          </a:p>
        </p:txBody>
      </p:sp>
      <p:pic>
        <p:nvPicPr>
          <p:cNvPr id="6" name="Marcador de posición de imagen 5">
            <a:extLst>
              <a:ext uri="{FF2B5EF4-FFF2-40B4-BE49-F238E27FC236}">
                <a16:creationId xmlns:a16="http://schemas.microsoft.com/office/drawing/2014/main" id="{D5D527B0-823D-42BE-94ED-298313594DC8}"/>
              </a:ext>
            </a:extLst>
          </p:cNvPr>
          <p:cNvPicPr>
            <a:picLocks noGrp="1" noChangeAspect="1"/>
          </p:cNvPicPr>
          <p:nvPr>
            <p:ph type="pic" idx="1"/>
          </p:nvPr>
        </p:nvPicPr>
        <p:blipFill rotWithShape="1">
          <a:blip r:embed="rId2"/>
          <a:srcRect t="13015" b="13015"/>
          <a:stretch/>
        </p:blipFill>
        <p:spPr/>
      </p:pic>
      <p:sp>
        <p:nvSpPr>
          <p:cNvPr id="4" name="Marcador de texto 3">
            <a:extLst>
              <a:ext uri="{FF2B5EF4-FFF2-40B4-BE49-F238E27FC236}">
                <a16:creationId xmlns:a16="http://schemas.microsoft.com/office/drawing/2014/main" id="{65A2DCB0-5ED0-42A9-A572-7BC220E8FB89}"/>
              </a:ext>
            </a:extLst>
          </p:cNvPr>
          <p:cNvSpPr>
            <a:spLocks noGrp="1"/>
          </p:cNvSpPr>
          <p:nvPr>
            <p:ph type="body" sz="half" idx="2"/>
          </p:nvPr>
        </p:nvSpPr>
        <p:spPr>
          <a:xfrm>
            <a:off x="839788" y="2057399"/>
            <a:ext cx="4069563" cy="3952783"/>
          </a:xfrm>
        </p:spPr>
        <p:txBody>
          <a:bodyPr>
            <a:normAutofit/>
          </a:bodyPr>
          <a:lstStyle/>
          <a:p>
            <a:endParaRPr lang="es-ES" dirty="0"/>
          </a:p>
          <a:p>
            <a:r>
              <a:rPr lang="es-ES" sz="2000" dirty="0">
                <a:latin typeface="Verdana" panose="020B0604030504040204" pitchFamily="34" charset="0"/>
                <a:ea typeface="Verdana" panose="020B0604030504040204" pitchFamily="34" charset="0"/>
              </a:rPr>
              <a:t>El ejercicio intenso aumenta la concentración de neurotransmisores (serotonina, dopamina, adrenalina y noradrenalina) y factores neurotróficos.</a:t>
            </a:r>
          </a:p>
          <a:p>
            <a:pPr algn="l"/>
            <a:r>
              <a:rPr lang="es-ES" sz="1800" b="1" i="1" u="none" strike="noStrike" baseline="0" dirty="0">
                <a:solidFill>
                  <a:srgbClr val="1F94D2"/>
                </a:solidFill>
                <a:latin typeface="Verdana,BoldItalic"/>
              </a:rPr>
              <a:t>«Individuos que mostraban concentraciones más altas de ciertas sustancias después del ejercicio eran capaces de retener mejor el aprendizaje adquirido»</a:t>
            </a:r>
            <a:endParaRPr lang="es-ES" sz="2000" dirty="0">
              <a:latin typeface="Verdana" panose="020B0604030504040204" pitchFamily="34" charset="0"/>
              <a:ea typeface="Verdana" panose="020B0604030504040204" pitchFamily="34" charset="0"/>
            </a:endParaRPr>
          </a:p>
        </p:txBody>
      </p:sp>
      <p:sp>
        <p:nvSpPr>
          <p:cNvPr id="5" name="CuadroTexto 4">
            <a:extLst>
              <a:ext uri="{FF2B5EF4-FFF2-40B4-BE49-F238E27FC236}">
                <a16:creationId xmlns:a16="http://schemas.microsoft.com/office/drawing/2014/main" id="{EC1D360B-8590-4E6C-BFD0-EF02C075378F}"/>
              </a:ext>
            </a:extLst>
          </p:cNvPr>
          <p:cNvSpPr txBox="1"/>
          <p:nvPr/>
        </p:nvSpPr>
        <p:spPr>
          <a:xfrm>
            <a:off x="4758428" y="6620196"/>
            <a:ext cx="7433569" cy="2308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endParaRPr lang="es-ES" sz="900" i="1" dirty="0"/>
          </a:p>
        </p:txBody>
      </p:sp>
    </p:spTree>
    <p:extLst>
      <p:ext uri="{BB962C8B-B14F-4D97-AF65-F5344CB8AC3E}">
        <p14:creationId xmlns:p14="http://schemas.microsoft.com/office/powerpoint/2010/main" val="1891053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5EEFFCE-3D78-4298-9688-C7B9359651A0}"/>
              </a:ext>
            </a:extLst>
          </p:cNvPr>
          <p:cNvSpPr txBox="1"/>
          <p:nvPr/>
        </p:nvSpPr>
        <p:spPr>
          <a:xfrm>
            <a:off x="864973" y="889686"/>
            <a:ext cx="10626811" cy="1200329"/>
          </a:xfrm>
          <a:prstGeom prst="rect">
            <a:avLst/>
          </a:prstGeom>
          <a:noFill/>
        </p:spPr>
        <p:txBody>
          <a:bodyPr wrap="square" rtlCol="0">
            <a:spAutoFit/>
          </a:bodyPr>
          <a:lstStyle/>
          <a:p>
            <a:pPr algn="l"/>
            <a:r>
              <a:rPr lang="es-ES" sz="2400" b="1" i="1" u="none" strike="noStrike" baseline="0" dirty="0">
                <a:solidFill>
                  <a:srgbClr val="1F94D2"/>
                </a:solidFill>
                <a:latin typeface="Verdana,BoldItalic"/>
              </a:rPr>
              <a:t>Existe suficiente evidencia para recomendar la práctica de</a:t>
            </a:r>
          </a:p>
          <a:p>
            <a:pPr algn="l"/>
            <a:r>
              <a:rPr lang="es-ES" sz="2400" b="1" i="1" u="none" strike="noStrike" baseline="0" dirty="0">
                <a:solidFill>
                  <a:srgbClr val="1F94D2"/>
                </a:solidFill>
                <a:latin typeface="Verdana,BoldItalic"/>
              </a:rPr>
              <a:t>actividad física para optimizar el rendimiento escolar en niños y niñas.</a:t>
            </a:r>
            <a:endParaRPr lang="es-ES" sz="2400" dirty="0">
              <a:latin typeface="Verdana" panose="020B0604030504040204" pitchFamily="34" charset="0"/>
              <a:ea typeface="Verdana" panose="020B0604030504040204" pitchFamily="34" charset="0"/>
            </a:endParaRPr>
          </a:p>
        </p:txBody>
      </p:sp>
      <p:sp>
        <p:nvSpPr>
          <p:cNvPr id="7" name="CuadroTexto 6">
            <a:extLst>
              <a:ext uri="{FF2B5EF4-FFF2-40B4-BE49-F238E27FC236}">
                <a16:creationId xmlns:a16="http://schemas.microsoft.com/office/drawing/2014/main" id="{0F301AC6-EF8C-4E0E-81BF-AC44CB3E1CDD}"/>
              </a:ext>
            </a:extLst>
          </p:cNvPr>
          <p:cNvSpPr txBox="1"/>
          <p:nvPr/>
        </p:nvSpPr>
        <p:spPr>
          <a:xfrm>
            <a:off x="914400" y="2351782"/>
            <a:ext cx="10885993" cy="2246769"/>
          </a:xfrm>
          <a:prstGeom prst="rect">
            <a:avLst/>
          </a:prstGeom>
          <a:noFill/>
        </p:spPr>
        <p:txBody>
          <a:bodyPr wrap="none" rtlCol="0">
            <a:spAutoFit/>
          </a:bodyPr>
          <a:lstStyle/>
          <a:p>
            <a:r>
              <a:rPr lang="es-ES" sz="2000" dirty="0">
                <a:latin typeface="Verdana" panose="020B0604030504040204" pitchFamily="34" charset="0"/>
                <a:ea typeface="Verdana" panose="020B0604030504040204" pitchFamily="34" charset="0"/>
              </a:rPr>
              <a:t>En un estudio se analizó el impacto del ejercicio físico intenso en la </a:t>
            </a:r>
          </a:p>
          <a:p>
            <a:r>
              <a:rPr lang="es-ES" sz="2000" dirty="0">
                <a:latin typeface="Verdana" panose="020B0604030504040204" pitchFamily="34" charset="0"/>
                <a:ea typeface="Verdana" panose="020B0604030504040204" pitchFamily="34" charset="0"/>
              </a:rPr>
              <a:t>adquisición y retención de una tarea motora en jóvenes y se halló que </a:t>
            </a:r>
            <a:r>
              <a:rPr lang="es-ES" sz="2000" dirty="0">
                <a:solidFill>
                  <a:schemeClr val="accent2"/>
                </a:solidFill>
                <a:latin typeface="Verdana" panose="020B0604030504040204" pitchFamily="34" charset="0"/>
                <a:ea typeface="Verdana" panose="020B0604030504040204" pitchFamily="34" charset="0"/>
              </a:rPr>
              <a:t>15 minutos </a:t>
            </a:r>
          </a:p>
          <a:p>
            <a:r>
              <a:rPr lang="es-ES" sz="2000" dirty="0">
                <a:solidFill>
                  <a:schemeClr val="accent2"/>
                </a:solidFill>
                <a:latin typeface="Verdana" panose="020B0604030504040204" pitchFamily="34" charset="0"/>
                <a:ea typeface="Verdana" panose="020B0604030504040204" pitchFamily="34" charset="0"/>
              </a:rPr>
              <a:t>de ejercicio físico intenso</a:t>
            </a:r>
            <a:r>
              <a:rPr lang="es-ES" sz="2000" dirty="0">
                <a:latin typeface="Verdana" panose="020B0604030504040204" pitchFamily="34" charset="0"/>
                <a:ea typeface="Verdana" panose="020B0604030504040204" pitchFamily="34" charset="0"/>
              </a:rPr>
              <a:t> fueron suficientes para mejorar la memoria motora.</a:t>
            </a:r>
          </a:p>
          <a:p>
            <a:endParaRPr lang="es-ES" sz="2000" dirty="0">
              <a:latin typeface="Verdana" panose="020B0604030504040204" pitchFamily="34" charset="0"/>
              <a:ea typeface="Verdana" panose="020B0604030504040204" pitchFamily="34" charset="0"/>
            </a:endParaRPr>
          </a:p>
          <a:p>
            <a:pPr algn="l"/>
            <a:r>
              <a:rPr lang="es-ES" sz="2000" b="0" i="0" u="none" strike="noStrike" baseline="0" dirty="0">
                <a:latin typeface="Verdana" panose="020B0604030504040204" pitchFamily="34" charset="0"/>
                <a:ea typeface="Verdana" panose="020B0604030504040204" pitchFamily="34" charset="0"/>
              </a:rPr>
              <a:t>En un estudio muy similar, Winter </a:t>
            </a:r>
            <a:r>
              <a:rPr lang="es-ES" sz="2000" b="0" i="1" u="none" strike="noStrike" baseline="0" dirty="0">
                <a:latin typeface="Verdana" panose="020B0604030504040204" pitchFamily="34" charset="0"/>
                <a:ea typeface="Verdana" panose="020B0604030504040204" pitchFamily="34" charset="0"/>
              </a:rPr>
              <a:t>et al. </a:t>
            </a:r>
            <a:r>
              <a:rPr lang="es-ES" sz="2000" b="0" i="0" u="none" strike="noStrike" baseline="0" dirty="0">
                <a:latin typeface="Verdana" panose="020B0604030504040204" pitchFamily="34" charset="0"/>
                <a:ea typeface="Verdana" panose="020B0604030504040204" pitchFamily="34" charset="0"/>
              </a:rPr>
              <a:t>observaron que la realización de </a:t>
            </a:r>
            <a:r>
              <a:rPr lang="es-ES" sz="2000" b="0" i="0" u="none" strike="noStrike" baseline="0" dirty="0">
                <a:solidFill>
                  <a:schemeClr val="accent2"/>
                </a:solidFill>
                <a:latin typeface="Verdana" panose="020B0604030504040204" pitchFamily="34" charset="0"/>
                <a:ea typeface="Verdana" panose="020B0604030504040204" pitchFamily="34" charset="0"/>
              </a:rPr>
              <a:t>dos </a:t>
            </a:r>
          </a:p>
          <a:p>
            <a:pPr algn="l"/>
            <a:r>
              <a:rPr lang="es-ES" sz="2000" b="0" i="0" u="none" strike="noStrike" baseline="0" dirty="0">
                <a:solidFill>
                  <a:schemeClr val="accent2"/>
                </a:solidFill>
                <a:latin typeface="Verdana" panose="020B0604030504040204" pitchFamily="34" charset="0"/>
                <a:ea typeface="Verdana" panose="020B0604030504040204" pitchFamily="34" charset="0"/>
              </a:rPr>
              <a:t>carreras de 3 minutos a una alta intensidad</a:t>
            </a:r>
            <a:r>
              <a:rPr lang="es-ES" sz="2000" b="0" i="0" u="none" strike="noStrike" baseline="0" dirty="0">
                <a:latin typeface="Verdana" panose="020B0604030504040204" pitchFamily="34" charset="0"/>
                <a:ea typeface="Verdana" panose="020B0604030504040204" pitchFamily="34" charset="0"/>
              </a:rPr>
              <a:t> aceleraba el aprendizaje verbal y </a:t>
            </a:r>
          </a:p>
          <a:p>
            <a:pPr algn="l"/>
            <a:r>
              <a:rPr lang="es-ES" sz="2000" b="0" i="0" u="none" strike="noStrike" baseline="0" dirty="0">
                <a:latin typeface="Verdana" panose="020B0604030504040204" pitchFamily="34" charset="0"/>
                <a:ea typeface="Verdana" panose="020B0604030504040204" pitchFamily="34" charset="0"/>
              </a:rPr>
              <a:t>mejoraba la retención de vocabulario a largo plazo.</a:t>
            </a:r>
          </a:p>
        </p:txBody>
      </p:sp>
      <p:sp>
        <p:nvSpPr>
          <p:cNvPr id="8" name="CuadroTexto 7">
            <a:extLst>
              <a:ext uri="{FF2B5EF4-FFF2-40B4-BE49-F238E27FC236}">
                <a16:creationId xmlns:a16="http://schemas.microsoft.com/office/drawing/2014/main" id="{EB7E551A-055C-4BBE-A2D9-76129FA13299}"/>
              </a:ext>
            </a:extLst>
          </p:cNvPr>
          <p:cNvSpPr txBox="1"/>
          <p:nvPr/>
        </p:nvSpPr>
        <p:spPr>
          <a:xfrm>
            <a:off x="914400" y="4953232"/>
            <a:ext cx="10008973" cy="1200329"/>
          </a:xfrm>
          <a:prstGeom prst="rect">
            <a:avLst/>
          </a:prstGeom>
          <a:noFill/>
        </p:spPr>
        <p:txBody>
          <a:bodyPr wrap="square" rtlCol="0">
            <a:spAutoFit/>
          </a:bodyPr>
          <a:lstStyle/>
          <a:p>
            <a:pPr algn="l"/>
            <a:r>
              <a:rPr lang="es-ES" sz="2400" b="1" i="1" u="none" strike="noStrike" baseline="0" dirty="0">
                <a:solidFill>
                  <a:srgbClr val="1F94D2"/>
                </a:solidFill>
                <a:latin typeface="Verdana,BoldItalic"/>
              </a:rPr>
              <a:t>«Distintos estudios sugieren que la actividad física modula la relación entre la estructura y función del cerebro en desarrollo»</a:t>
            </a:r>
            <a:endParaRPr lang="es-ES" sz="2400" dirty="0">
              <a:latin typeface="Verdana" panose="020B0604030504040204" pitchFamily="34" charset="0"/>
              <a:ea typeface="Verdana" panose="020B0604030504040204" pitchFamily="34" charset="0"/>
            </a:endParaRPr>
          </a:p>
        </p:txBody>
      </p:sp>
      <p:sp>
        <p:nvSpPr>
          <p:cNvPr id="6" name="CuadroTexto 5">
            <a:extLst>
              <a:ext uri="{FF2B5EF4-FFF2-40B4-BE49-F238E27FC236}">
                <a16:creationId xmlns:a16="http://schemas.microsoft.com/office/drawing/2014/main" id="{4529875B-5EE3-4A1C-B15B-72D2B632EBEE}"/>
              </a:ext>
            </a:extLst>
          </p:cNvPr>
          <p:cNvSpPr txBox="1"/>
          <p:nvPr/>
        </p:nvSpPr>
        <p:spPr>
          <a:xfrm>
            <a:off x="3968320" y="6508242"/>
            <a:ext cx="8223680" cy="369332"/>
          </a:xfrm>
          <a:prstGeom prst="rect">
            <a:avLst/>
          </a:prstGeom>
          <a:noFill/>
        </p:spPr>
        <p:txBody>
          <a:bodyPr wrap="square" rtlCol="0">
            <a:spAutoFit/>
          </a:bodyPr>
          <a:lstStyle/>
          <a:p>
            <a:pPr algn="r"/>
            <a:r>
              <a:rPr lang="es-ES" sz="900" i="1" dirty="0"/>
              <a:t>Winter B, Breitenstein C, </a:t>
            </a:r>
            <a:r>
              <a:rPr lang="es-ES" sz="900" i="1" dirty="0" err="1"/>
              <a:t>Mooren</a:t>
            </a:r>
            <a:r>
              <a:rPr lang="es-ES" sz="900" i="1" dirty="0"/>
              <a:t> FC, </a:t>
            </a:r>
            <a:r>
              <a:rPr lang="es-ES" sz="900" i="1" dirty="0" err="1"/>
              <a:t>Voelker</a:t>
            </a:r>
            <a:r>
              <a:rPr lang="es-ES" sz="900" i="1" dirty="0"/>
              <a:t> K, </a:t>
            </a:r>
            <a:r>
              <a:rPr lang="es-ES" sz="900" i="1" dirty="0" err="1"/>
              <a:t>Fobker</a:t>
            </a:r>
            <a:r>
              <a:rPr lang="es-ES" sz="900" i="1" dirty="0"/>
              <a:t> M, et al. (2007) High </a:t>
            </a:r>
            <a:r>
              <a:rPr lang="es-ES" sz="900" i="1" dirty="0" err="1"/>
              <a:t>impact</a:t>
            </a:r>
            <a:r>
              <a:rPr lang="es-ES" sz="900" i="1" dirty="0"/>
              <a:t> </a:t>
            </a:r>
            <a:r>
              <a:rPr lang="es-ES" sz="900" i="1" dirty="0" err="1"/>
              <a:t>runningimproves</a:t>
            </a:r>
            <a:r>
              <a:rPr lang="es-ES" sz="900" i="1" dirty="0"/>
              <a:t> </a:t>
            </a:r>
            <a:r>
              <a:rPr lang="es-ES" sz="900" i="1" dirty="0" err="1"/>
              <a:t>learning</a:t>
            </a:r>
            <a:r>
              <a:rPr lang="es-ES" sz="900" i="1" dirty="0"/>
              <a:t>. </a:t>
            </a:r>
            <a:r>
              <a:rPr lang="es-ES" sz="900" i="1" dirty="0" err="1"/>
              <a:t>Neurobiol</a:t>
            </a:r>
            <a:r>
              <a:rPr lang="es-ES" sz="900" i="1" dirty="0"/>
              <a:t> </a:t>
            </a:r>
            <a:r>
              <a:rPr lang="es-ES" sz="900" i="1" dirty="0" err="1"/>
              <a:t>Learn</a:t>
            </a:r>
            <a:r>
              <a:rPr lang="es-ES" sz="900" i="1" dirty="0"/>
              <a:t> </a:t>
            </a:r>
            <a:r>
              <a:rPr lang="es-ES" sz="900" i="1" dirty="0" err="1"/>
              <a:t>Mem</a:t>
            </a:r>
            <a:r>
              <a:rPr lang="es-ES" sz="900" i="1" dirty="0"/>
              <a:t> 87: 597-609.</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2"/>
              </a:rPr>
              <a:t> 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a:t>
            </a:r>
          </a:p>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D. Gral. de Salud Pública. Unidad de Educación para la Salud. Extremaduraseptiembre-octubre2021</a:t>
            </a:r>
            <a:r>
              <a:rPr lang="es-ES" sz="900" i="1" dirty="0"/>
              <a:t>.</a:t>
            </a:r>
          </a:p>
        </p:txBody>
      </p:sp>
    </p:spTree>
    <p:extLst>
      <p:ext uri="{BB962C8B-B14F-4D97-AF65-F5344CB8AC3E}">
        <p14:creationId xmlns:p14="http://schemas.microsoft.com/office/powerpoint/2010/main" val="2081273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4504714-4EE0-45FB-80B6-E18605D311B4}"/>
              </a:ext>
            </a:extLst>
          </p:cNvPr>
          <p:cNvSpPr txBox="1"/>
          <p:nvPr/>
        </p:nvSpPr>
        <p:spPr>
          <a:xfrm>
            <a:off x="720810" y="790831"/>
            <a:ext cx="10750379" cy="1569660"/>
          </a:xfrm>
          <a:prstGeom prst="rect">
            <a:avLst/>
          </a:prstGeom>
          <a:noFill/>
        </p:spPr>
        <p:txBody>
          <a:bodyPr wrap="square" rtlCol="0">
            <a:spAutoFit/>
          </a:bodyPr>
          <a:lstStyle/>
          <a:p>
            <a:pPr algn="l"/>
            <a:r>
              <a:rPr lang="es-ES" sz="2400" b="1" i="1" u="none" strike="noStrike" baseline="0" dirty="0">
                <a:solidFill>
                  <a:srgbClr val="1F94D2"/>
                </a:solidFill>
                <a:latin typeface="Verdana,BoldItalic"/>
              </a:rPr>
              <a:t>«La actividad física en edades tempranas asegura una</a:t>
            </a:r>
          </a:p>
          <a:p>
            <a:pPr algn="l"/>
            <a:r>
              <a:rPr lang="es-ES" sz="2400" b="1" i="1" u="none" strike="noStrike" baseline="0" dirty="0">
                <a:solidFill>
                  <a:srgbClr val="1F94D2"/>
                </a:solidFill>
                <a:latin typeface="Verdana,BoldItalic"/>
              </a:rPr>
              <a:t>buena salud cognitiva en etapas posteriores de la vida y reduce el riesgo de padecer enfermedades mentales</a:t>
            </a:r>
          </a:p>
          <a:p>
            <a:pPr algn="l"/>
            <a:r>
              <a:rPr lang="es-ES" sz="2400" b="1" i="1" u="none" strike="noStrike" baseline="0" dirty="0">
                <a:solidFill>
                  <a:srgbClr val="1F94D2"/>
                </a:solidFill>
                <a:latin typeface="Verdana,BoldItalic"/>
              </a:rPr>
              <a:t>como la depresión o la ansiedad»  </a:t>
            </a:r>
            <a:endParaRPr lang="es-ES" sz="2400" dirty="0">
              <a:latin typeface="Verdana" panose="020B0604030504040204" pitchFamily="34" charset="0"/>
              <a:ea typeface="Verdana" panose="020B0604030504040204" pitchFamily="34" charset="0"/>
            </a:endParaRPr>
          </a:p>
        </p:txBody>
      </p:sp>
      <p:pic>
        <p:nvPicPr>
          <p:cNvPr id="4" name="Imagen 3">
            <a:extLst>
              <a:ext uri="{FF2B5EF4-FFF2-40B4-BE49-F238E27FC236}">
                <a16:creationId xmlns:a16="http://schemas.microsoft.com/office/drawing/2014/main" id="{803969FE-3966-4D8F-AD1E-795B68333DD1}"/>
              </a:ext>
            </a:extLst>
          </p:cNvPr>
          <p:cNvPicPr>
            <a:picLocks noChangeAspect="1"/>
          </p:cNvPicPr>
          <p:nvPr/>
        </p:nvPicPr>
        <p:blipFill>
          <a:blip r:embed="rId2"/>
          <a:stretch>
            <a:fillRect/>
          </a:stretch>
        </p:blipFill>
        <p:spPr>
          <a:xfrm>
            <a:off x="6987624" y="2508072"/>
            <a:ext cx="3406588" cy="3792071"/>
          </a:xfrm>
          <a:prstGeom prst="rect">
            <a:avLst/>
          </a:prstGeom>
          <a:noFill/>
        </p:spPr>
      </p:pic>
      <p:pic>
        <p:nvPicPr>
          <p:cNvPr id="6" name="Imagen 5">
            <a:extLst>
              <a:ext uri="{FF2B5EF4-FFF2-40B4-BE49-F238E27FC236}">
                <a16:creationId xmlns:a16="http://schemas.microsoft.com/office/drawing/2014/main" id="{51CA6C32-A165-4F43-A082-E4D189702DEC}"/>
              </a:ext>
            </a:extLst>
          </p:cNvPr>
          <p:cNvPicPr>
            <a:picLocks noChangeAspect="1"/>
          </p:cNvPicPr>
          <p:nvPr/>
        </p:nvPicPr>
        <p:blipFill>
          <a:blip r:embed="rId3"/>
          <a:stretch>
            <a:fillRect/>
          </a:stretch>
        </p:blipFill>
        <p:spPr>
          <a:xfrm>
            <a:off x="1208199" y="2508072"/>
            <a:ext cx="2933233" cy="3978876"/>
          </a:xfrm>
          <a:prstGeom prst="rect">
            <a:avLst/>
          </a:prstGeom>
        </p:spPr>
      </p:pic>
      <p:sp>
        <p:nvSpPr>
          <p:cNvPr id="8" name="Flecha: a la derecha con bandas 7">
            <a:extLst>
              <a:ext uri="{FF2B5EF4-FFF2-40B4-BE49-F238E27FC236}">
                <a16:creationId xmlns:a16="http://schemas.microsoft.com/office/drawing/2014/main" id="{B95B7DB0-CEAE-4CEF-9478-EA007D51720D}"/>
              </a:ext>
            </a:extLst>
          </p:cNvPr>
          <p:cNvSpPr/>
          <p:nvPr/>
        </p:nvSpPr>
        <p:spPr>
          <a:xfrm>
            <a:off x="4956823" y="4255194"/>
            <a:ext cx="978408" cy="484632"/>
          </a:xfrm>
          <a:prstGeom prst="striped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12D5E97A-4EEE-4F60-BFB9-2CE7139F767F}"/>
              </a:ext>
            </a:extLst>
          </p:cNvPr>
          <p:cNvSpPr txBox="1"/>
          <p:nvPr/>
        </p:nvSpPr>
        <p:spPr>
          <a:xfrm>
            <a:off x="4758428" y="6620196"/>
            <a:ext cx="7433569" cy="2308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endParaRPr lang="es-ES" sz="900" i="1" dirty="0"/>
          </a:p>
        </p:txBody>
      </p:sp>
    </p:spTree>
    <p:extLst>
      <p:ext uri="{BB962C8B-B14F-4D97-AF65-F5344CB8AC3E}">
        <p14:creationId xmlns:p14="http://schemas.microsoft.com/office/powerpoint/2010/main" val="2554152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1A7D9A4-237D-4E18-83BC-0E869AECAABB}"/>
              </a:ext>
            </a:extLst>
          </p:cNvPr>
          <p:cNvSpPr txBox="1"/>
          <p:nvPr/>
        </p:nvSpPr>
        <p:spPr>
          <a:xfrm>
            <a:off x="729575" y="583660"/>
            <a:ext cx="10573966" cy="10587514"/>
          </a:xfrm>
          <a:prstGeom prst="rect">
            <a:avLst/>
          </a:prstGeom>
          <a:noFill/>
        </p:spPr>
        <p:txBody>
          <a:bodyPr wrap="square" rtlCol="0">
            <a:spAutoFit/>
          </a:bodyPr>
          <a:lstStyle/>
          <a:p>
            <a:r>
              <a:rPr lang="es-ES" sz="2400" b="1" dirty="0">
                <a:solidFill>
                  <a:srgbClr val="00B0F0"/>
                </a:solidFill>
                <a:latin typeface="Verdana" panose="020B0604030504040204" pitchFamily="34" charset="0"/>
                <a:ea typeface="Verdana" panose="020B0604030504040204" pitchFamily="34" charset="0"/>
              </a:rPr>
              <a:t>Contenidos</a:t>
            </a:r>
          </a:p>
          <a:p>
            <a:endParaRPr lang="es-ES" sz="2000" dirty="0">
              <a:solidFill>
                <a:srgbClr val="00B0F0"/>
              </a:solidFill>
              <a:latin typeface="Verdana" panose="020B0604030504040204" pitchFamily="34" charset="0"/>
              <a:ea typeface="Verdana" panose="020B0604030504040204" pitchFamily="34" charset="0"/>
            </a:endParaRPr>
          </a:p>
          <a:p>
            <a:pPr marL="457200" indent="-457200">
              <a:buFont typeface="+mj-lt"/>
              <a:buAutoNum type="arabicPeriod"/>
            </a:pPr>
            <a:r>
              <a:rPr lang="es-ES" dirty="0">
                <a:latin typeface="Verdana" panose="020B0604030504040204" pitchFamily="34" charset="0"/>
                <a:ea typeface="Verdana" panose="020B0604030504040204" pitchFamily="34" charset="0"/>
              </a:rPr>
              <a:t>Nuestro papel como cuidadores.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s-ES"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rPr>
              <a:t>¿Cómo el ejercicio físico influye en el cerebro en desarrollo?</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s-ES" b="0" i="0" u="none" strike="noStrike" kern="1200" cap="none" spc="0" normalizeH="0" baseline="0" noProof="0" dirty="0">
                <a:ln>
                  <a:noFill/>
                </a:ln>
                <a:effectLst/>
                <a:uLnTx/>
                <a:uFillTx/>
                <a:latin typeface="Verdana,Bold"/>
                <a:ea typeface="+mn-ea"/>
                <a:cs typeface="+mn-cs"/>
              </a:rPr>
              <a:t>Actividad física y salud en niños/as y adolescentes, ¿lo estamos haciendo bien?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s-ES" i="0" u="none" strike="noStrike" kern="1200" cap="none" spc="0" normalizeH="0" baseline="0" noProof="0" dirty="0">
                <a:ln>
                  <a:noFill/>
                </a:ln>
                <a:effectLst/>
                <a:uLnTx/>
                <a:uFillTx/>
                <a:latin typeface="Verdana,Bold"/>
                <a:ea typeface="+mn-ea"/>
                <a:cs typeface="+mn-cs"/>
              </a:rPr>
              <a:t>¿Por qué es importante que niños/as y adolescentes practiquen actividad física?</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s-ES" b="0" i="0" u="none" strike="noStrike" kern="1200" cap="none" spc="0" normalizeH="0" baseline="0" noProof="0" dirty="0">
                <a:ln>
                  <a:noFill/>
                </a:ln>
                <a:effectLst/>
                <a:uLnTx/>
                <a:uFillTx/>
                <a:latin typeface="Verdana" panose="020B0604030504040204" pitchFamily="34" charset="0"/>
                <a:ea typeface="+mn-ea"/>
                <a:cs typeface="+mn-cs"/>
              </a:rPr>
              <a:t>¿Cuánta actividad física es necesaria para obtener esos beneficios?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s-ES" i="0" u="none" strike="noStrike" kern="1200" cap="none" spc="0" normalizeH="0" baseline="0" noProof="0" dirty="0">
                <a:ln>
                  <a:noFill/>
                </a:ln>
                <a:effectLst/>
                <a:uLnTx/>
                <a:uFillTx/>
                <a:latin typeface="Verdana" panose="020B0604030504040204" pitchFamily="34" charset="0"/>
                <a:ea typeface="Verdana" panose="020B0604030504040204" pitchFamily="34" charset="0"/>
              </a:rPr>
              <a:t>El sedentarismo… un enemigo invisible.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s-ES" i="0" u="none" strike="noStrike" kern="1200" cap="none" spc="0" normalizeH="0" baseline="0" noProof="0" dirty="0">
                <a:ln>
                  <a:noFill/>
                </a:ln>
                <a:effectLst/>
                <a:uLnTx/>
                <a:uFillTx/>
                <a:latin typeface="Verdana,Bold"/>
                <a:ea typeface="+mn-ea"/>
                <a:cs typeface="+mn-cs"/>
              </a:rPr>
              <a:t>¿Qué se está haciendo para invertir esta situación?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s-ES" i="0" u="none" strike="noStrike" kern="1200" cap="none" spc="0" normalizeH="0" baseline="0" noProof="0" dirty="0">
                <a:ln>
                  <a:noFill/>
                </a:ln>
                <a:effectLst/>
                <a:uLnTx/>
                <a:uFillTx/>
                <a:latin typeface="Verdana,Bold"/>
                <a:ea typeface="+mn-ea"/>
                <a:cs typeface="+mn-cs"/>
              </a:rPr>
              <a:t>Actividad física y obesidad infantil.</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s-ES" dirty="0">
                <a:latin typeface="Verdana,Italic"/>
              </a:rPr>
              <a:t>Actividad física en la prevención de la obesidad.</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s-ES" dirty="0">
                <a:latin typeface="Verdana,Italic"/>
              </a:rPr>
              <a:t>Actividad física en el abordaje de la obesidad.</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s-ES" b="0" u="none" strike="noStrike" kern="1200" cap="none" spc="0" normalizeH="0" baseline="0" noProof="0" dirty="0">
                <a:ln>
                  <a:noFill/>
                </a:ln>
                <a:effectLst/>
                <a:uLnTx/>
                <a:uFillTx/>
                <a:latin typeface="Verdana,Italic"/>
                <a:ea typeface="+mn-ea"/>
                <a:cs typeface="+mn-cs"/>
              </a:rPr>
              <a:t>Motivos de algunos niños/as para no querer practicar actividad física.</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s-ES"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rPr>
              <a:t>Decálogo de consejos que pueden ayudar a aumentar la actividad física que realizan niños y niñas.</a:t>
            </a:r>
          </a:p>
          <a:p>
            <a:pPr marL="457200" indent="-457200">
              <a:buFont typeface="+mj-lt"/>
              <a:buAutoNum type="arabicPeriod"/>
              <a:defRPr/>
            </a:pPr>
            <a:r>
              <a:rPr kumimoji="0" lang="es-ES"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rPr>
              <a:t>¿Qué alimentos hay que evitar?</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s-ES"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rPr>
              <a:t> </a:t>
            </a:r>
            <a:r>
              <a:rPr kumimoji="0" lang="es-ES" i="0" u="none" strike="noStrike" kern="1200" cap="none" spc="0" normalizeH="0" baseline="0" noProof="0" dirty="0" err="1">
                <a:ln>
                  <a:noFill/>
                </a:ln>
                <a:effectLst/>
                <a:uLnTx/>
                <a:uFillTx/>
                <a:latin typeface="Verdana" panose="020B0604030504040204" pitchFamily="34" charset="0"/>
                <a:ea typeface="Verdana" panose="020B0604030504040204" pitchFamily="34" charset="0"/>
                <a:cs typeface="+mn-cs"/>
              </a:rPr>
              <a:t>Pir</a:t>
            </a:r>
            <a:r>
              <a:rPr lang="es-ES" dirty="0">
                <a:latin typeface="Verdana" panose="020B0604030504040204" pitchFamily="34" charset="0"/>
                <a:ea typeface="Verdana" panose="020B0604030504040204" pitchFamily="34" charset="0"/>
              </a:rPr>
              <a:t>á</a:t>
            </a:r>
            <a:r>
              <a:rPr kumimoji="0" lang="es-ES"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rPr>
              <a:t>mide NAOS. </a:t>
            </a:r>
          </a:p>
          <a:p>
            <a:pPr marR="0" lvl="0" algn="l" defTabSz="914400" rtl="0" eaLnBrk="1" fontAlgn="auto" latinLnBrk="0" hangingPunct="1">
              <a:lnSpc>
                <a:spcPct val="100000"/>
              </a:lnSpc>
              <a:spcBef>
                <a:spcPts val="0"/>
              </a:spcBef>
              <a:spcAft>
                <a:spcPts val="0"/>
              </a:spcAft>
              <a:buClrTx/>
              <a:buSzTx/>
              <a:tabLst/>
              <a:defRPr/>
            </a:pPr>
            <a:endParaRPr kumimoji="0" lang="es-ES" sz="200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s-ES" sz="200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s-ES" sz="2000" b="0" i="1" u="none" strike="noStrike" kern="1200" cap="none" spc="0" normalizeH="0" baseline="0" noProof="0" dirty="0">
              <a:ln>
                <a:noFill/>
              </a:ln>
              <a:effectLst/>
              <a:uLnTx/>
              <a:uFillTx/>
              <a:latin typeface="Verdana,Ital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s-ES" sz="2000" b="0" i="1" u="none" strike="noStrike" kern="1200" cap="none" spc="0" normalizeH="0" baseline="0" noProof="0" dirty="0">
              <a:ln>
                <a:noFill/>
              </a:ln>
              <a:effectLst/>
              <a:uLnTx/>
              <a:uFillTx/>
              <a:latin typeface="Verdana,Ital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s-ES" sz="2400" i="0" u="none" strike="noStrike" kern="1200" cap="none" spc="0" normalizeH="0" baseline="0" noProof="0" dirty="0">
              <a:ln>
                <a:noFill/>
              </a:ln>
              <a:solidFill>
                <a:prstClr val="black"/>
              </a:solidFill>
              <a:effectLst/>
              <a:uLnTx/>
              <a:uFillTx/>
              <a:latin typeface="Verdana,Bold"/>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s-ES" sz="2400" i="0" u="none" strike="noStrike" kern="1200" cap="none" spc="0" normalizeH="0" baseline="0" noProof="0" dirty="0">
              <a:ln>
                <a:noFill/>
              </a:ln>
              <a:effectLst/>
              <a:uLnTx/>
              <a:uFillTx/>
              <a:latin typeface="Verdana,Bold"/>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s-ES" sz="2400" i="0" u="none" strike="noStrike" kern="1200" cap="none" spc="0" normalizeH="0" baseline="0" noProof="0" dirty="0">
              <a:ln>
                <a:noFill/>
              </a:ln>
              <a:solidFill>
                <a:prstClr val="black"/>
              </a:solidFill>
              <a:effectLst/>
              <a:uLnTx/>
              <a:uFillTx/>
              <a:latin typeface="Verdana,Bold"/>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s-ES" sz="24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s-ES" sz="2400" b="0" i="0" u="none" strike="noStrike" kern="1200" cap="none" spc="0" normalizeH="0" baseline="0" noProof="0" dirty="0">
              <a:ln>
                <a:noFill/>
              </a:ln>
              <a:effectLst/>
              <a:uLnTx/>
              <a:uFillTx/>
              <a:latin typeface="Verdana" panose="020B060403050404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s-ES" sz="2400" b="0" i="0" u="none" strike="noStrike" kern="1200" cap="none" spc="0" normalizeH="0" baseline="0" noProof="0" dirty="0">
              <a:ln>
                <a:noFill/>
              </a:ln>
              <a:effectLst/>
              <a:uLnTx/>
              <a:uFillTx/>
              <a:latin typeface="Verdana" panose="020B060403050404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s-ES" sz="2400" i="0" u="none" strike="noStrike" kern="1200" cap="none" spc="0" normalizeH="0" baseline="0" noProof="0" dirty="0">
              <a:ln>
                <a:noFill/>
              </a:ln>
              <a:effectLst/>
              <a:uLnTx/>
              <a:uFillTx/>
              <a:latin typeface="Verdana,Bold"/>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s-ES" sz="2400" b="0" i="0" u="none" strike="noStrike" kern="1200" cap="none" spc="0" normalizeH="0" baseline="0" noProof="0" dirty="0">
              <a:ln>
                <a:noFill/>
              </a:ln>
              <a:effectLst/>
              <a:uLnTx/>
              <a:uFillTx/>
              <a:latin typeface="Verdana,Bold"/>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s-ES" sz="2400" b="0" i="0" u="none" strike="noStrike" kern="1200" cap="none" spc="0" normalizeH="0" baseline="0" noProof="0" dirty="0">
              <a:ln>
                <a:noFill/>
              </a:ln>
              <a:effectLst/>
              <a:uLnTx/>
              <a:uFillTx/>
              <a:latin typeface="Verdana,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4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endParaRPr lang="es-ES" sz="2400" dirty="0">
              <a:latin typeface="Verdana" panose="020B0604030504040204" pitchFamily="34" charset="0"/>
              <a:ea typeface="Verdana" panose="020B0604030504040204" pitchFamily="34" charset="0"/>
            </a:endParaRPr>
          </a:p>
          <a:p>
            <a:endParaRPr lang="es-ES" sz="2400" dirty="0">
              <a:latin typeface="Verdana" panose="020B0604030504040204" pitchFamily="34" charset="0"/>
              <a:ea typeface="Verdana" panose="020B0604030504040204" pitchFamily="34" charset="0"/>
            </a:endParaRPr>
          </a:p>
        </p:txBody>
      </p:sp>
      <p:sp>
        <p:nvSpPr>
          <p:cNvPr id="3" name="CuadroTexto 2">
            <a:extLst>
              <a:ext uri="{FF2B5EF4-FFF2-40B4-BE49-F238E27FC236}">
                <a16:creationId xmlns:a16="http://schemas.microsoft.com/office/drawing/2014/main" id="{73EAD06E-4C0D-4910-8999-03FE56CA9B75}"/>
              </a:ext>
            </a:extLst>
          </p:cNvPr>
          <p:cNvSpPr txBox="1"/>
          <p:nvPr/>
        </p:nvSpPr>
        <p:spPr>
          <a:xfrm>
            <a:off x="4758428" y="6620196"/>
            <a:ext cx="7433569" cy="230832"/>
          </a:xfrm>
          <a:prstGeom prst="rect">
            <a:avLst/>
          </a:prstGeom>
          <a:noFill/>
        </p:spPr>
        <p:txBody>
          <a:bodyPr wrap="square" rtlCol="0">
            <a:spAutoFit/>
          </a:bodyPr>
          <a:lstStyle/>
          <a:p>
            <a:pPr algn="r"/>
            <a:r>
              <a:rPr lang="es-ES" sz="900" i="1" dirty="0"/>
              <a:t>D. Gral. de Salud Pública. Unidad de Educación para la Salud. Extremadura, septiembre-octubre2021.</a:t>
            </a:r>
          </a:p>
        </p:txBody>
      </p:sp>
    </p:spTree>
    <p:extLst>
      <p:ext uri="{BB962C8B-B14F-4D97-AF65-F5344CB8AC3E}">
        <p14:creationId xmlns:p14="http://schemas.microsoft.com/office/powerpoint/2010/main" val="4027247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EBE547F-8DA9-4B2E-9BF2-C4461587A0EA}"/>
              </a:ext>
            </a:extLst>
          </p:cNvPr>
          <p:cNvSpPr txBox="1"/>
          <p:nvPr/>
        </p:nvSpPr>
        <p:spPr>
          <a:xfrm>
            <a:off x="617838" y="1013253"/>
            <a:ext cx="10845850" cy="4524315"/>
          </a:xfrm>
          <a:prstGeom prst="rect">
            <a:avLst/>
          </a:prstGeom>
          <a:noFill/>
        </p:spPr>
        <p:txBody>
          <a:bodyPr wrap="square" rtlCol="0">
            <a:spAutoFit/>
          </a:bodyPr>
          <a:lstStyle/>
          <a:p>
            <a:pPr algn="l"/>
            <a:r>
              <a:rPr lang="es-ES" sz="1800" b="1" i="1" u="none" strike="noStrike" baseline="0" dirty="0">
                <a:solidFill>
                  <a:srgbClr val="1F94D2"/>
                </a:solidFill>
                <a:latin typeface="Verdana,BoldItalic"/>
              </a:rPr>
              <a:t>«</a:t>
            </a:r>
            <a:r>
              <a:rPr lang="es-ES" sz="2400" b="1" i="1" u="none" strike="noStrike" baseline="0" dirty="0">
                <a:solidFill>
                  <a:srgbClr val="1F94D2"/>
                </a:solidFill>
                <a:latin typeface="Verdana,BoldItalic"/>
              </a:rPr>
              <a:t>El ejercicio de tipo cardiovascular es, posiblemente,</a:t>
            </a:r>
          </a:p>
          <a:p>
            <a:pPr algn="l"/>
            <a:r>
              <a:rPr lang="es-ES" sz="2400" b="1" i="1" u="none" strike="noStrike" baseline="0" dirty="0">
                <a:solidFill>
                  <a:srgbClr val="1F94D2"/>
                </a:solidFill>
                <a:latin typeface="Verdana,BoldItalic"/>
              </a:rPr>
              <a:t>el más efectivo para la salud cognitiva»</a:t>
            </a:r>
          </a:p>
          <a:p>
            <a:pPr algn="l"/>
            <a:endParaRPr lang="es-ES" sz="2400" b="1" i="1" dirty="0">
              <a:solidFill>
                <a:srgbClr val="1F94D2"/>
              </a:solidFill>
              <a:latin typeface="Verdana,BoldItalic"/>
            </a:endParaRPr>
          </a:p>
          <a:p>
            <a:pPr algn="l"/>
            <a:r>
              <a:rPr lang="es-ES" sz="2400" b="0" i="0" u="none" strike="noStrike" baseline="0" dirty="0">
                <a:solidFill>
                  <a:srgbClr val="000000"/>
                </a:solidFill>
                <a:latin typeface="Verdana" panose="020B0604030504040204" pitchFamily="34" charset="0"/>
              </a:rPr>
              <a:t>Los niños/as y adolescentes </a:t>
            </a:r>
            <a:r>
              <a:rPr lang="es-ES" sz="2400" b="0" i="0" u="none" strike="noStrike" baseline="0" dirty="0">
                <a:solidFill>
                  <a:schemeClr val="accent2"/>
                </a:solidFill>
                <a:latin typeface="Verdana" panose="020B0604030504040204" pitchFamily="34" charset="0"/>
              </a:rPr>
              <a:t>más activos físicamente</a:t>
            </a:r>
            <a:r>
              <a:rPr lang="es-ES" sz="2400" b="0" i="0" u="none" strike="noStrike" baseline="0" dirty="0">
                <a:solidFill>
                  <a:srgbClr val="000000"/>
                </a:solidFill>
                <a:latin typeface="Verdana" panose="020B0604030504040204" pitchFamily="34" charset="0"/>
              </a:rPr>
              <a:t> tienden a mostrar un riesgo menor de padecer síntomas de ansiedad.</a:t>
            </a:r>
          </a:p>
          <a:p>
            <a:pPr algn="l"/>
            <a:r>
              <a:rPr lang="es-ES" sz="2400" b="0" i="0" u="none" strike="noStrike" baseline="0" dirty="0">
                <a:solidFill>
                  <a:srgbClr val="000000"/>
                </a:solidFill>
                <a:latin typeface="Verdana" panose="020B0604030504040204" pitchFamily="34" charset="0"/>
              </a:rPr>
              <a:t>El ejercicio físico mejora la autoestima, al menos a corto plazo.</a:t>
            </a:r>
          </a:p>
          <a:p>
            <a:pPr algn="l"/>
            <a:endParaRPr lang="es-ES" sz="2400" b="0" i="0" u="none" strike="noStrike" baseline="0" dirty="0">
              <a:solidFill>
                <a:srgbClr val="000000"/>
              </a:solidFill>
              <a:latin typeface="Verdana" panose="020B0604030504040204" pitchFamily="34" charset="0"/>
            </a:endParaRPr>
          </a:p>
          <a:p>
            <a:pPr algn="l"/>
            <a:r>
              <a:rPr lang="es-ES" sz="2400" b="0" i="1" u="none" strike="noStrike" baseline="0" dirty="0">
                <a:latin typeface="Verdana" panose="020B0604030504040204" pitchFamily="34" charset="0"/>
              </a:rPr>
              <a:t>A pesar de la evidencia que el ejercicio físico tiene efectos positivos sobre algunas de las alteraciones psicológicas más comunes en niños, niñas y adolescentes</a:t>
            </a:r>
            <a:r>
              <a:rPr lang="es-ES" sz="2400" b="0" i="0" u="none" strike="noStrike" baseline="0" dirty="0">
                <a:solidFill>
                  <a:srgbClr val="000000"/>
                </a:solidFill>
                <a:latin typeface="Verdana" panose="020B0604030504040204" pitchFamily="34" charset="0"/>
              </a:rPr>
              <a:t>, es necesario realizar más estudios de calidad que analicen la efectividad de diferentes tipos de ejercicio sobre cada una de estas alteraciones</a:t>
            </a:r>
            <a:r>
              <a:rPr lang="es-ES" sz="1800" b="0" i="0" u="none" strike="noStrike" baseline="0" dirty="0">
                <a:solidFill>
                  <a:srgbClr val="000000"/>
                </a:solidFill>
                <a:latin typeface="Verdana" panose="020B0604030504040204" pitchFamily="34" charset="0"/>
              </a:rPr>
              <a:t>.</a:t>
            </a:r>
            <a:endParaRPr lang="es-ES" sz="2400" dirty="0"/>
          </a:p>
        </p:txBody>
      </p:sp>
      <p:sp>
        <p:nvSpPr>
          <p:cNvPr id="3" name="CuadroTexto 2">
            <a:extLst>
              <a:ext uri="{FF2B5EF4-FFF2-40B4-BE49-F238E27FC236}">
                <a16:creationId xmlns:a16="http://schemas.microsoft.com/office/drawing/2014/main" id="{5AE67409-5632-4DFA-AE9A-60E7C9E3BB45}"/>
              </a:ext>
            </a:extLst>
          </p:cNvPr>
          <p:cNvSpPr txBox="1"/>
          <p:nvPr/>
        </p:nvSpPr>
        <p:spPr>
          <a:xfrm>
            <a:off x="4758428" y="6620196"/>
            <a:ext cx="7433569" cy="2308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r>
              <a:rPr lang="es-ES" sz="900" i="1" dirty="0"/>
              <a:t>.</a:t>
            </a:r>
          </a:p>
        </p:txBody>
      </p:sp>
    </p:spTree>
    <p:extLst>
      <p:ext uri="{BB962C8B-B14F-4D97-AF65-F5344CB8AC3E}">
        <p14:creationId xmlns:p14="http://schemas.microsoft.com/office/powerpoint/2010/main" val="28460124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8C81144-8F51-477B-B62C-3E5D04AAD1CA}"/>
              </a:ext>
            </a:extLst>
          </p:cNvPr>
          <p:cNvSpPr txBox="1"/>
          <p:nvPr/>
        </p:nvSpPr>
        <p:spPr>
          <a:xfrm>
            <a:off x="1087395" y="1013254"/>
            <a:ext cx="10379676" cy="3785652"/>
          </a:xfrm>
          <a:prstGeom prst="rect">
            <a:avLst/>
          </a:prstGeom>
          <a:noFill/>
        </p:spPr>
        <p:txBody>
          <a:bodyPr wrap="square" rtlCol="0">
            <a:spAutoFit/>
          </a:bodyPr>
          <a:lstStyle/>
          <a:p>
            <a:pPr algn="just"/>
            <a:r>
              <a:rPr lang="es-ES" sz="2400" dirty="0">
                <a:latin typeface="Verdana" panose="020B0604030504040204" pitchFamily="34" charset="0"/>
                <a:ea typeface="Verdana" panose="020B0604030504040204" pitchFamily="34" charset="0"/>
              </a:rPr>
              <a:t>Por ejemplo, un número muy reducido de estudios han investigado los efectos de la actividad física sobre la memoria en niños/as. </a:t>
            </a:r>
          </a:p>
          <a:p>
            <a:pPr algn="just"/>
            <a:r>
              <a:rPr lang="es-ES" sz="2400" dirty="0">
                <a:latin typeface="Verdana" panose="020B0604030504040204" pitchFamily="34" charset="0"/>
                <a:ea typeface="Verdana" panose="020B0604030504040204" pitchFamily="34" charset="0"/>
              </a:rPr>
              <a:t>	</a:t>
            </a:r>
            <a:r>
              <a:rPr lang="es-ES" sz="2400" u="sng" dirty="0">
                <a:latin typeface="Verdana" panose="020B0604030504040204" pitchFamily="34" charset="0"/>
                <a:ea typeface="Verdana" panose="020B0604030504040204" pitchFamily="34" charset="0"/>
              </a:rPr>
              <a:t>Uno de estos estudios</a:t>
            </a:r>
            <a:r>
              <a:rPr lang="es-ES" sz="2400" dirty="0">
                <a:latin typeface="Verdana" panose="020B0604030504040204" pitchFamily="34" charset="0"/>
                <a:ea typeface="Verdana" panose="020B0604030504040204" pitchFamily="34" charset="0"/>
              </a:rPr>
              <a:t> comparó los efectos de una sesión de 40 minutos de ejercicio tipo circuito o de juegos de equipo sobre la memoria verbal a largo y corto plazo en niños/as de 11 y 12 años. Los resultados mostraron que la </a:t>
            </a:r>
            <a:r>
              <a:rPr lang="es-ES" sz="2400" i="1" dirty="0">
                <a:solidFill>
                  <a:srgbClr val="00B0F0"/>
                </a:solidFill>
                <a:latin typeface="Verdana" panose="020B0604030504040204" pitchFamily="34" charset="0"/>
                <a:ea typeface="Verdana" panose="020B0604030504040204" pitchFamily="34" charset="0"/>
              </a:rPr>
              <a:t>memoria verbal a corto plazo mejoró solamente con los juegos de equipo</a:t>
            </a:r>
            <a:r>
              <a:rPr lang="es-ES" sz="2400" dirty="0">
                <a:latin typeface="Verdana" panose="020B0604030504040204" pitchFamily="34" charset="0"/>
                <a:ea typeface="Verdana" panose="020B0604030504040204" pitchFamily="34" charset="0"/>
              </a:rPr>
              <a:t>, mientras que la memoria </a:t>
            </a:r>
            <a:r>
              <a:rPr lang="es-ES" sz="2400" i="1" dirty="0">
                <a:solidFill>
                  <a:srgbClr val="00B0F0"/>
                </a:solidFill>
                <a:latin typeface="Verdana" panose="020B0604030504040204" pitchFamily="34" charset="0"/>
                <a:ea typeface="Verdana" panose="020B0604030504040204" pitchFamily="34" charset="0"/>
              </a:rPr>
              <a:t>a largo plazo</a:t>
            </a:r>
            <a:r>
              <a:rPr lang="es-ES" sz="2400" dirty="0">
                <a:latin typeface="Verdana" panose="020B0604030504040204" pitchFamily="34" charset="0"/>
                <a:ea typeface="Verdana" panose="020B0604030504040204" pitchFamily="34" charset="0"/>
              </a:rPr>
              <a:t> mejoró </a:t>
            </a:r>
            <a:r>
              <a:rPr lang="es-ES" sz="2400" i="1" dirty="0">
                <a:solidFill>
                  <a:srgbClr val="00B0F0"/>
                </a:solidFill>
                <a:latin typeface="Verdana" panose="020B0604030504040204" pitchFamily="34" charset="0"/>
                <a:ea typeface="Verdana" panose="020B0604030504040204" pitchFamily="34" charset="0"/>
              </a:rPr>
              <a:t>tanto después del ejercicio en circuito como con los juegos de equipo.</a:t>
            </a:r>
          </a:p>
        </p:txBody>
      </p:sp>
      <p:sp>
        <p:nvSpPr>
          <p:cNvPr id="3" name="CuadroTexto 2">
            <a:extLst>
              <a:ext uri="{FF2B5EF4-FFF2-40B4-BE49-F238E27FC236}">
                <a16:creationId xmlns:a16="http://schemas.microsoft.com/office/drawing/2014/main" id="{F29EEFAF-4C70-4FC7-BEFF-34C3E0FDEC0E}"/>
              </a:ext>
            </a:extLst>
          </p:cNvPr>
          <p:cNvSpPr txBox="1"/>
          <p:nvPr/>
        </p:nvSpPr>
        <p:spPr>
          <a:xfrm>
            <a:off x="4758428" y="6620196"/>
            <a:ext cx="7433569" cy="2308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endParaRPr lang="es-ES" sz="900" i="1" dirty="0"/>
          </a:p>
        </p:txBody>
      </p:sp>
    </p:spTree>
    <p:extLst>
      <p:ext uri="{BB962C8B-B14F-4D97-AF65-F5344CB8AC3E}">
        <p14:creationId xmlns:p14="http://schemas.microsoft.com/office/powerpoint/2010/main" val="554274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9D5A739-B4D0-4908-935B-FF9D69BEA743}"/>
              </a:ext>
            </a:extLst>
          </p:cNvPr>
          <p:cNvSpPr txBox="1"/>
          <p:nvPr/>
        </p:nvSpPr>
        <p:spPr>
          <a:xfrm>
            <a:off x="659027" y="908221"/>
            <a:ext cx="10873946" cy="4893647"/>
          </a:xfrm>
          <a:prstGeom prst="rect">
            <a:avLst/>
          </a:prstGeom>
          <a:noFill/>
        </p:spPr>
        <p:txBody>
          <a:bodyPr wrap="square" rtlCol="0">
            <a:spAutoFit/>
          </a:bodyPr>
          <a:lstStyle/>
          <a:p>
            <a:r>
              <a:rPr lang="es-ES" sz="2400" u="sng" dirty="0">
                <a:latin typeface="Verdana" panose="020B0604030504040204" pitchFamily="34" charset="0"/>
                <a:ea typeface="Verdana" panose="020B0604030504040204" pitchFamily="34" charset="0"/>
              </a:rPr>
              <a:t>En un estudio paradigmático</a:t>
            </a:r>
            <a:r>
              <a:rPr lang="es-ES" sz="2400" dirty="0">
                <a:latin typeface="Verdana" panose="020B0604030504040204" pitchFamily="34" charset="0"/>
                <a:ea typeface="Verdana" panose="020B0604030504040204" pitchFamily="34" charset="0"/>
              </a:rPr>
              <a:t>, </a:t>
            </a:r>
            <a:r>
              <a:rPr lang="es-ES" sz="2400" dirty="0" err="1">
                <a:latin typeface="Verdana" panose="020B0604030504040204" pitchFamily="34" charset="0"/>
                <a:ea typeface="Verdana" panose="020B0604030504040204" pitchFamily="34" charset="0"/>
              </a:rPr>
              <a:t>Åberg</a:t>
            </a:r>
            <a:r>
              <a:rPr lang="es-ES" sz="2400" dirty="0">
                <a:latin typeface="Verdana" panose="020B0604030504040204" pitchFamily="34" charset="0"/>
                <a:ea typeface="Verdana" panose="020B0604030504040204" pitchFamily="34" charset="0"/>
              </a:rPr>
              <a:t> et al. estudiaron la relación entre </a:t>
            </a:r>
            <a:r>
              <a:rPr lang="es-ES" sz="2400" i="1" dirty="0">
                <a:latin typeface="Verdana" panose="020B0604030504040204" pitchFamily="34" charset="0"/>
                <a:ea typeface="Verdana" panose="020B0604030504040204" pitchFamily="34" charset="0"/>
              </a:rPr>
              <a:t>fitness</a:t>
            </a:r>
            <a:r>
              <a:rPr lang="es-ES" sz="2400" dirty="0">
                <a:latin typeface="Verdana" panose="020B0604030504040204" pitchFamily="34" charset="0"/>
                <a:ea typeface="Verdana" panose="020B0604030504040204" pitchFamily="34" charset="0"/>
              </a:rPr>
              <a:t> cardiovascular, inteligencia y rendimiento escolar en más de un millón de individuos a la edad de 18 años. </a:t>
            </a:r>
            <a:r>
              <a:rPr lang="es-ES" sz="2400" b="1" dirty="0">
                <a:latin typeface="Verdana" panose="020B0604030504040204" pitchFamily="34" charset="0"/>
                <a:ea typeface="Verdana" panose="020B0604030504040204" pitchFamily="34" charset="0"/>
              </a:rPr>
              <a:t>Los resultados demostraron</a:t>
            </a:r>
            <a:r>
              <a:rPr lang="es-ES" sz="2400" dirty="0">
                <a:latin typeface="Verdana" panose="020B0604030504040204" pitchFamily="34" charset="0"/>
                <a:ea typeface="Verdana" panose="020B0604030504040204" pitchFamily="34" charset="0"/>
              </a:rPr>
              <a:t> que </a:t>
            </a:r>
            <a:r>
              <a:rPr lang="es-ES" sz="2400" i="1" dirty="0">
                <a:solidFill>
                  <a:srgbClr val="00B0F0"/>
                </a:solidFill>
                <a:latin typeface="Verdana" panose="020B0604030504040204" pitchFamily="34" charset="0"/>
                <a:ea typeface="Verdana" panose="020B0604030504040204" pitchFamily="34" charset="0"/>
              </a:rPr>
              <a:t>el nivel de fitness cardiovascular estaba asociado con el rendimiento académico e inteligencia</a:t>
            </a:r>
            <a:r>
              <a:rPr lang="es-ES" sz="2400" dirty="0">
                <a:latin typeface="Verdana" panose="020B0604030504040204" pitchFamily="34" charset="0"/>
                <a:ea typeface="Verdana" panose="020B0604030504040204" pitchFamily="34" charset="0"/>
              </a:rPr>
              <a:t>. En cambio, los valores de fuerza, no tenían correlación con los resultados académicos o los de inteligencia general.</a:t>
            </a:r>
          </a:p>
          <a:p>
            <a:r>
              <a:rPr lang="es-ES" sz="2400" u="sng" dirty="0">
                <a:latin typeface="Verdana" panose="020B0604030504040204" pitchFamily="34" charset="0"/>
                <a:ea typeface="Verdana" panose="020B0604030504040204" pitchFamily="34" charset="0"/>
              </a:rPr>
              <a:t>En otro estudio</a:t>
            </a:r>
            <a:r>
              <a:rPr lang="es-ES" sz="2400" dirty="0">
                <a:latin typeface="Verdana" panose="020B0604030504040204" pitchFamily="34" charset="0"/>
                <a:ea typeface="Verdana" panose="020B0604030504040204" pitchFamily="34" charset="0"/>
              </a:rPr>
              <a:t>, Castelli et al. demostraron correlaciones entre el nivel de </a:t>
            </a:r>
            <a:r>
              <a:rPr lang="es-ES" sz="2400" i="1" dirty="0">
                <a:latin typeface="Verdana" panose="020B0604030504040204" pitchFamily="34" charset="0"/>
                <a:ea typeface="Verdana" panose="020B0604030504040204" pitchFamily="34" charset="0"/>
              </a:rPr>
              <a:t>fitness</a:t>
            </a:r>
            <a:r>
              <a:rPr lang="es-ES" sz="2400" dirty="0">
                <a:latin typeface="Verdana" panose="020B0604030504040204" pitchFamily="34" charset="0"/>
                <a:ea typeface="Verdana" panose="020B0604030504040204" pitchFamily="34" charset="0"/>
              </a:rPr>
              <a:t> cardiovascular y el rendimiento escolar general, </a:t>
            </a:r>
            <a:r>
              <a:rPr lang="es-ES" sz="2400" i="1" dirty="0">
                <a:solidFill>
                  <a:schemeClr val="accent2"/>
                </a:solidFill>
                <a:latin typeface="Verdana" panose="020B0604030504040204" pitchFamily="34" charset="0"/>
                <a:ea typeface="Verdana" panose="020B0604030504040204" pitchFamily="34" charset="0"/>
              </a:rPr>
              <a:t>particularmente en matemáticas y lectura</a:t>
            </a:r>
            <a:r>
              <a:rPr lang="es-ES" sz="2400" dirty="0">
                <a:latin typeface="Verdana" panose="020B0604030504040204" pitchFamily="34" charset="0"/>
                <a:ea typeface="Verdana" panose="020B0604030504040204" pitchFamily="34" charset="0"/>
              </a:rPr>
              <a:t>, en 259 niños en edad</a:t>
            </a:r>
          </a:p>
          <a:p>
            <a:r>
              <a:rPr lang="es-ES" sz="2400" dirty="0">
                <a:latin typeface="Verdana" panose="020B0604030504040204" pitchFamily="34" charset="0"/>
                <a:ea typeface="Verdana" panose="020B0604030504040204" pitchFamily="34" charset="0"/>
              </a:rPr>
              <a:t>escolar. Los resultados de estos y otros estudios sugieren que </a:t>
            </a:r>
            <a:r>
              <a:rPr lang="es-ES" sz="2400" i="1" dirty="0">
                <a:solidFill>
                  <a:srgbClr val="00B0F0"/>
                </a:solidFill>
                <a:latin typeface="Verdana" panose="020B0604030504040204" pitchFamily="34" charset="0"/>
                <a:ea typeface="Verdana" panose="020B0604030504040204" pitchFamily="34" charset="0"/>
              </a:rPr>
              <a:t>personas</a:t>
            </a:r>
            <a:r>
              <a:rPr lang="es-ES" sz="2400" dirty="0">
                <a:latin typeface="Verdana" panose="020B0604030504040204" pitchFamily="34" charset="0"/>
                <a:ea typeface="Verdana" panose="020B0604030504040204" pitchFamily="34" charset="0"/>
              </a:rPr>
              <a:t> </a:t>
            </a:r>
            <a:r>
              <a:rPr lang="es-ES" sz="2400" i="1" dirty="0">
                <a:solidFill>
                  <a:srgbClr val="00B0F0"/>
                </a:solidFill>
                <a:latin typeface="Verdana" panose="020B0604030504040204" pitchFamily="34" charset="0"/>
                <a:ea typeface="Verdana" panose="020B0604030504040204" pitchFamily="34" charset="0"/>
              </a:rPr>
              <a:t>jóvenes entrenadas cardiovascularmente obtienen mejores resultados académicos.</a:t>
            </a:r>
          </a:p>
        </p:txBody>
      </p:sp>
      <p:sp>
        <p:nvSpPr>
          <p:cNvPr id="4" name="CuadroTexto 3">
            <a:extLst>
              <a:ext uri="{FF2B5EF4-FFF2-40B4-BE49-F238E27FC236}">
                <a16:creationId xmlns:a16="http://schemas.microsoft.com/office/drawing/2014/main" id="{42114EFD-B35A-41F1-B94C-89CC4792F6D9}"/>
              </a:ext>
            </a:extLst>
          </p:cNvPr>
          <p:cNvSpPr txBox="1"/>
          <p:nvPr/>
        </p:nvSpPr>
        <p:spPr>
          <a:xfrm>
            <a:off x="4758428" y="6620196"/>
            <a:ext cx="7433569" cy="2308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r>
              <a:rPr lang="es-ES" sz="900" i="1" dirty="0"/>
              <a:t>.</a:t>
            </a:r>
          </a:p>
        </p:txBody>
      </p:sp>
    </p:spTree>
    <p:extLst>
      <p:ext uri="{BB962C8B-B14F-4D97-AF65-F5344CB8AC3E}">
        <p14:creationId xmlns:p14="http://schemas.microsoft.com/office/powerpoint/2010/main" val="5951940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9F9C560-EF88-402B-BF97-C67342057D47}"/>
              </a:ext>
            </a:extLst>
          </p:cNvPr>
          <p:cNvSpPr txBox="1"/>
          <p:nvPr/>
        </p:nvSpPr>
        <p:spPr>
          <a:xfrm>
            <a:off x="733167" y="939112"/>
            <a:ext cx="10725665" cy="5262979"/>
          </a:xfrm>
          <a:prstGeom prst="rect">
            <a:avLst/>
          </a:prstGeom>
          <a:noFill/>
        </p:spPr>
        <p:txBody>
          <a:bodyPr wrap="square" rtlCol="0">
            <a:spAutoFit/>
          </a:bodyPr>
          <a:lstStyle/>
          <a:p>
            <a:pPr algn="l"/>
            <a:r>
              <a:rPr lang="es-ES" sz="2400" u="sng" dirty="0">
                <a:latin typeface="Verdana" panose="020B0604030504040204" pitchFamily="34" charset="0"/>
              </a:rPr>
              <a:t>U</a:t>
            </a:r>
            <a:r>
              <a:rPr lang="es-ES" sz="2400" b="0" i="0" u="sng" strike="noStrike" baseline="0" dirty="0">
                <a:latin typeface="Verdana" panose="020B0604030504040204" pitchFamily="34" charset="0"/>
              </a:rPr>
              <a:t>n reciente meta-análisis </a:t>
            </a:r>
            <a:r>
              <a:rPr lang="es-ES" sz="2400" b="0" i="0" u="none" strike="noStrike" baseline="0" dirty="0">
                <a:latin typeface="Verdana" panose="020B0604030504040204" pitchFamily="34" charset="0"/>
              </a:rPr>
              <a:t>de la literatura analizó 14 estudios longitudinales para establecer un consenso respecto a la relación entre actividad física y rendimiento académico.</a:t>
            </a:r>
          </a:p>
          <a:p>
            <a:pPr algn="l"/>
            <a:endParaRPr lang="es-ES" sz="2400" dirty="0">
              <a:latin typeface="Verdana" panose="020B0604030504040204" pitchFamily="34" charset="0"/>
            </a:endParaRPr>
          </a:p>
          <a:p>
            <a:pPr algn="l"/>
            <a:r>
              <a:rPr lang="es-ES" sz="2400" b="1" i="0" u="none" strike="noStrike" baseline="0" dirty="0">
                <a:latin typeface="Verdana" panose="020B0604030504040204" pitchFamily="34" charset="0"/>
              </a:rPr>
              <a:t>La conclusión de este estudio es concluyente: </a:t>
            </a:r>
          </a:p>
          <a:p>
            <a:pPr algn="l"/>
            <a:endParaRPr lang="es-ES" sz="2400" b="1" i="0" u="none" strike="noStrike" baseline="0" dirty="0">
              <a:latin typeface="Verdana" panose="020B0604030504040204" pitchFamily="34" charset="0"/>
            </a:endParaRPr>
          </a:p>
          <a:p>
            <a:pPr algn="l"/>
            <a:r>
              <a:rPr lang="es-ES" sz="2400" b="1" i="1" u="none" strike="noStrike" baseline="0" dirty="0">
                <a:solidFill>
                  <a:srgbClr val="00B0F0"/>
                </a:solidFill>
                <a:latin typeface="Verdana" panose="020B0604030504040204" pitchFamily="34" charset="0"/>
              </a:rPr>
              <a:t>Existe hoy suficiente evidencia para recomendar la práctica de actividades físicas para optimizar el rendimiento escolar en niños y niñas.</a:t>
            </a:r>
          </a:p>
          <a:p>
            <a:pPr algn="l"/>
            <a:endParaRPr lang="es-ES" sz="2400" b="1" i="1" dirty="0">
              <a:solidFill>
                <a:srgbClr val="00B0F0"/>
              </a:solidFill>
              <a:latin typeface="Verdana" panose="020B0604030504040204" pitchFamily="34" charset="0"/>
            </a:endParaRPr>
          </a:p>
          <a:p>
            <a:pPr algn="l"/>
            <a:r>
              <a:rPr lang="es-ES" sz="2400" b="1" i="1" u="none" strike="noStrike" baseline="0" dirty="0">
                <a:solidFill>
                  <a:srgbClr val="1F94D2"/>
                </a:solidFill>
                <a:latin typeface="Verdana,BoldItalic"/>
              </a:rPr>
              <a:t>«La distribución de breves periodos de ejercicio cardiovascular agudo podría optimizar el rendimiento en tareas escolares que requieran control cognitivo, atención y memoria»* </a:t>
            </a:r>
          </a:p>
        </p:txBody>
      </p:sp>
      <p:sp>
        <p:nvSpPr>
          <p:cNvPr id="3" name="CuadroTexto 2">
            <a:extLst>
              <a:ext uri="{FF2B5EF4-FFF2-40B4-BE49-F238E27FC236}">
                <a16:creationId xmlns:a16="http://schemas.microsoft.com/office/drawing/2014/main" id="{992F1506-F2C4-48C3-814B-FED225A42571}"/>
              </a:ext>
            </a:extLst>
          </p:cNvPr>
          <p:cNvSpPr txBox="1"/>
          <p:nvPr/>
        </p:nvSpPr>
        <p:spPr>
          <a:xfrm>
            <a:off x="62144" y="6202091"/>
            <a:ext cx="12192000" cy="584775"/>
          </a:xfrm>
          <a:prstGeom prst="rect">
            <a:avLst/>
          </a:prstGeom>
          <a:noFill/>
        </p:spPr>
        <p:txBody>
          <a:bodyPr wrap="square" rtlCol="0">
            <a:spAutoFit/>
          </a:bodyPr>
          <a:lstStyle/>
          <a:p>
            <a:pPr marL="171450" indent="-171450" algn="r">
              <a:buFont typeface="Arial" panose="020B0604020202020204" pitchFamily="34" charset="0"/>
              <a:buChar char="•"/>
            </a:pPr>
            <a:r>
              <a:rPr lang="es-ES" sz="1200" dirty="0">
                <a:latin typeface="Times New Roman" panose="02020603050405020304" pitchFamily="18" charset="0"/>
                <a:cs typeface="Times New Roman" panose="02020603050405020304" pitchFamily="18" charset="0"/>
              </a:rPr>
              <a:t>Existe un programa de descansos activos que se puede llevar a cabo en los centros educativos: Descansos activos mediante ejercicio físico (DAME10). Disponible en: </a:t>
            </a:r>
            <a:r>
              <a:rPr lang="es-ES" sz="1200" dirty="0">
                <a:latin typeface="Times New Roman" panose="02020603050405020304" pitchFamily="18" charset="0"/>
                <a:cs typeface="Times New Roman" panose="02020603050405020304" pitchFamily="18" charset="0"/>
                <a:hlinkClick r:id="rId2"/>
              </a:rPr>
              <a:t>https://www.mscbs.gob.es/profesionales/saludPublica/prevPromocion/Estrategia/DAME10.htm</a:t>
            </a:r>
            <a:endParaRPr lang="es-ES" sz="1200" dirty="0">
              <a:latin typeface="Times New Roman" panose="02020603050405020304" pitchFamily="18" charset="0"/>
              <a:cs typeface="Times New Roman" panose="02020603050405020304" pitchFamily="18" charset="0"/>
            </a:endParaRPr>
          </a:p>
          <a:p>
            <a:pPr algn="l"/>
            <a:r>
              <a:rPr lang="en-US" sz="800" b="0" i="0" u="none" strike="noStrike" baseline="0" dirty="0" err="1"/>
              <a:t>Fedewa</a:t>
            </a:r>
            <a:r>
              <a:rPr lang="en-US" sz="800" b="0" i="0" u="none" strike="noStrike" baseline="0" dirty="0"/>
              <a:t> AL, </a:t>
            </a:r>
            <a:r>
              <a:rPr lang="en-US" sz="800" b="0" i="0" u="none" strike="noStrike" baseline="0" dirty="0" err="1"/>
              <a:t>Ahn</a:t>
            </a:r>
            <a:r>
              <a:rPr lang="en-US" sz="800" b="0" i="0" u="none" strike="noStrike" baseline="0" dirty="0"/>
              <a:t> S (2011) The effects of physical activity and physical fitness on children’s achievement and cognitive outcomes: a meta-analysis. RQES 82: 521-535. </a:t>
            </a:r>
            <a:r>
              <a:rPr kumimoji="0" lang="es-ES" sz="800" b="0" i="1"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https://faros.hsjdbcn.org/</a:t>
            </a:r>
            <a:r>
              <a:rPr kumimoji="0" lang="es-ES" sz="8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a:t>
            </a:r>
            <a:r>
              <a:rPr kumimoji="0" lang="es-ES" sz="800" b="0" i="1" u="none" strike="noStrike" kern="1200" cap="none" spc="0" normalizeH="0" baseline="0" noProof="0" dirty="0" err="1">
                <a:ln>
                  <a:noFill/>
                </a:ln>
                <a:solidFill>
                  <a:prstClr val="black"/>
                </a:solidFill>
                <a:effectLst/>
                <a:uLnTx/>
                <a:uFillTx/>
                <a:latin typeface="Calibri" panose="020F0502020204030204"/>
                <a:ea typeface="+mn-ea"/>
                <a:cs typeface="+mn-cs"/>
              </a:rPr>
              <a:t>Salud.Extremadura</a:t>
            </a:r>
            <a:r>
              <a:rPr kumimoji="0" lang="es-ES" sz="800" b="0" i="1" u="none" strike="noStrike" kern="1200" cap="none" spc="0" normalizeH="0" baseline="0" noProof="0" dirty="0">
                <a:ln>
                  <a:noFill/>
                </a:ln>
                <a:solidFill>
                  <a:prstClr val="black"/>
                </a:solidFill>
                <a:effectLst/>
                <a:uLnTx/>
                <a:uFillTx/>
                <a:latin typeface="Calibri" panose="020F0502020204030204"/>
                <a:ea typeface="+mn-ea"/>
                <a:cs typeface="+mn-cs"/>
              </a:rPr>
              <a:t>, septiembre-octubre2021</a:t>
            </a:r>
            <a:endParaRPr lang="es-ES" sz="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4478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ángulo 1">
            <a:extLst>
              <a:ext uri="{FF2B5EF4-FFF2-40B4-BE49-F238E27FC236}">
                <a16:creationId xmlns:a16="http://schemas.microsoft.com/office/drawing/2014/main" id="{CA089254-ABD2-4D82-B8E6-4ACD42D9D720}"/>
              </a:ext>
            </a:extLst>
          </p:cNvPr>
          <p:cNvSpPr/>
          <p:nvPr/>
        </p:nvSpPr>
        <p:spPr>
          <a:xfrm>
            <a:off x="645066" y="2031101"/>
            <a:ext cx="4282984" cy="351194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a:t>Descansos activos mediante ejercicio físico (DAME10)</a:t>
            </a:r>
          </a:p>
          <a:p>
            <a:pPr indent="-228600">
              <a:lnSpc>
                <a:spcPct val="90000"/>
              </a:lnSpc>
              <a:spcAft>
                <a:spcPts val="600"/>
              </a:spcAft>
              <a:buFont typeface="Arial" panose="020B0604020202020204" pitchFamily="34" charset="0"/>
              <a:buChar char="•"/>
            </a:pPr>
            <a:endParaRPr lang="en-US"/>
          </a:p>
          <a:p>
            <a:pPr indent="-228600">
              <a:lnSpc>
                <a:spcPct val="90000"/>
              </a:lnSpc>
              <a:spcAft>
                <a:spcPts val="600"/>
              </a:spcAft>
              <a:buFont typeface="Arial" panose="020B0604020202020204" pitchFamily="34" charset="0"/>
              <a:buChar char="•"/>
            </a:pPr>
            <a:r>
              <a:rPr lang="en-US">
                <a:hlinkClick r:id="rId2"/>
              </a:rPr>
              <a:t>https://www.youtube.com/watch?v=EKcyzOrLPxk</a:t>
            </a:r>
            <a:r>
              <a:rPr lang="en-US"/>
              <a:t> </a:t>
            </a:r>
          </a:p>
        </p:txBody>
      </p:sp>
      <p:sp>
        <p:nvSpPr>
          <p:cNvPr id="12" name="Rectangle 11">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Interfaz de usuario gráfica, Aplicación&#10;&#10;Descripción generada automáticamente">
            <a:hlinkClick r:id="rId2"/>
            <a:extLst>
              <a:ext uri="{FF2B5EF4-FFF2-40B4-BE49-F238E27FC236}">
                <a16:creationId xmlns:a16="http://schemas.microsoft.com/office/drawing/2014/main" id="{41D841DC-05A9-4140-8D96-A9A7DC732776}"/>
              </a:ext>
            </a:extLst>
          </p:cNvPr>
          <p:cNvPicPr>
            <a:picLocks noChangeAspect="1"/>
          </p:cNvPicPr>
          <p:nvPr/>
        </p:nvPicPr>
        <p:blipFill rotWithShape="1">
          <a:blip r:embed="rId3"/>
          <a:srcRect l="24495" t="21418" r="47420" b="32482"/>
          <a:stretch/>
        </p:blipFill>
        <p:spPr>
          <a:xfrm>
            <a:off x="5987738" y="714353"/>
            <a:ext cx="5628018" cy="5196424"/>
          </a:xfrm>
          <a:prstGeom prst="rect">
            <a:avLst/>
          </a:prstGeom>
        </p:spPr>
      </p:pic>
      <p:sp>
        <p:nvSpPr>
          <p:cNvPr id="9" name="CuadroTexto 8">
            <a:extLst>
              <a:ext uri="{FF2B5EF4-FFF2-40B4-BE49-F238E27FC236}">
                <a16:creationId xmlns:a16="http://schemas.microsoft.com/office/drawing/2014/main" id="{7E0EE478-EF68-4A31-8E9C-5727F6437F69}"/>
              </a:ext>
            </a:extLst>
          </p:cNvPr>
          <p:cNvSpPr txBox="1"/>
          <p:nvPr/>
        </p:nvSpPr>
        <p:spPr>
          <a:xfrm>
            <a:off x="4758428" y="6620196"/>
            <a:ext cx="7433569" cy="230832"/>
          </a:xfrm>
          <a:prstGeom prst="rect">
            <a:avLst/>
          </a:prstGeom>
          <a:noFill/>
        </p:spPr>
        <p:txBody>
          <a:bodyPr wrap="square" rtlCol="0">
            <a:spAutoFit/>
          </a:bodyPr>
          <a:lstStyle/>
          <a:p>
            <a:pPr algn="r"/>
            <a:r>
              <a:rPr lang="es-ES" sz="900" i="1" dirty="0"/>
              <a:t>D. Gral. de Salud Pública. Unidad de Educación para la Salud. Extremadura, septiembre-octubre2021.</a:t>
            </a:r>
          </a:p>
        </p:txBody>
      </p:sp>
    </p:spTree>
    <p:extLst>
      <p:ext uri="{BB962C8B-B14F-4D97-AF65-F5344CB8AC3E}">
        <p14:creationId xmlns:p14="http://schemas.microsoft.com/office/powerpoint/2010/main" val="1927662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1A6B7E1-FC5E-47EF-AA36-1432803FB35C}"/>
              </a:ext>
            </a:extLst>
          </p:cNvPr>
          <p:cNvSpPr txBox="1"/>
          <p:nvPr/>
        </p:nvSpPr>
        <p:spPr>
          <a:xfrm>
            <a:off x="667265" y="939114"/>
            <a:ext cx="10786798" cy="4893647"/>
          </a:xfrm>
          <a:prstGeom prst="rect">
            <a:avLst/>
          </a:prstGeom>
          <a:noFill/>
        </p:spPr>
        <p:txBody>
          <a:bodyPr wrap="square" rtlCol="0">
            <a:spAutoFit/>
          </a:bodyPr>
          <a:lstStyle/>
          <a:p>
            <a:pPr algn="l"/>
            <a:r>
              <a:rPr lang="es-ES" sz="2400" b="1" i="0" u="none" strike="noStrike" baseline="0" dirty="0">
                <a:latin typeface="Verdana" panose="020B0604030504040204" pitchFamily="34" charset="0"/>
              </a:rPr>
              <a:t>Las actuales recomendaciones </a:t>
            </a:r>
            <a:r>
              <a:rPr lang="es-ES" sz="2400" b="0" i="0" u="none" strike="noStrike" baseline="0" dirty="0">
                <a:latin typeface="Verdana" panose="020B0604030504040204" pitchFamily="34" charset="0"/>
              </a:rPr>
              <a:t>respecto a la prescripción de</a:t>
            </a:r>
          </a:p>
          <a:p>
            <a:pPr algn="l"/>
            <a:r>
              <a:rPr lang="es-ES" sz="2400" b="0" i="0" u="none" strike="noStrike" baseline="0" dirty="0">
                <a:latin typeface="Verdana" panose="020B0604030504040204" pitchFamily="34" charset="0"/>
              </a:rPr>
              <a:t>actividad física para la mejora de la salud en general en poblaciones infantiles indican que </a:t>
            </a:r>
            <a:r>
              <a:rPr lang="es-ES" sz="2400" b="0" i="0" u="none" strike="noStrike" baseline="0" dirty="0">
                <a:solidFill>
                  <a:schemeClr val="accent2"/>
                </a:solidFill>
                <a:latin typeface="Verdana" panose="020B0604030504040204" pitchFamily="34" charset="0"/>
              </a:rPr>
              <a:t>es necesario realizar como mínimo unas tres o cuatro sesiones semanales de actividad física cardiovascular de intensidad moderada </a:t>
            </a:r>
            <a:r>
              <a:rPr lang="es-ES" sz="2400" b="0" i="0" u="none" strike="noStrike" baseline="0" dirty="0">
                <a:latin typeface="Verdana" panose="020B0604030504040204" pitchFamily="34" charset="0"/>
              </a:rPr>
              <a:t>(40-59% de la reserva de consumo de oxígeno) </a:t>
            </a:r>
            <a:r>
              <a:rPr lang="es-ES" sz="2400" b="0" i="0" u="none" strike="noStrike" baseline="0" dirty="0">
                <a:solidFill>
                  <a:schemeClr val="accent2"/>
                </a:solidFill>
                <a:latin typeface="Verdana" panose="020B0604030504040204" pitchFamily="34" charset="0"/>
              </a:rPr>
              <a:t>a vigorosa </a:t>
            </a:r>
            <a:r>
              <a:rPr lang="es-ES" sz="2400" b="0" i="0" u="none" strike="noStrike" baseline="0" dirty="0">
                <a:latin typeface="Verdana" panose="020B0604030504040204" pitchFamily="34" charset="0"/>
              </a:rPr>
              <a:t>(60-85% de la reserva de consumo de oxígeno). La duración de cada sesión dependerá de la intensidad del ejercicio; no obstante, </a:t>
            </a:r>
            <a:r>
              <a:rPr lang="es-ES" sz="2400" b="1" i="0" u="none" strike="noStrike" baseline="0" dirty="0">
                <a:solidFill>
                  <a:schemeClr val="accent2"/>
                </a:solidFill>
                <a:latin typeface="Verdana" panose="020B0604030504040204" pitchFamily="34" charset="0"/>
              </a:rPr>
              <a:t>30 minutos de actividad moderada</a:t>
            </a:r>
          </a:p>
          <a:p>
            <a:pPr algn="l"/>
            <a:r>
              <a:rPr lang="es-ES" sz="2400" b="1" i="0" u="none" strike="noStrike" baseline="0" dirty="0">
                <a:solidFill>
                  <a:schemeClr val="accent2"/>
                </a:solidFill>
                <a:latin typeface="Verdana" panose="020B0604030504040204" pitchFamily="34" charset="0"/>
              </a:rPr>
              <a:t>y 30 minutos de actividad vigorosa son aconsejables.</a:t>
            </a:r>
          </a:p>
          <a:p>
            <a:pPr algn="l"/>
            <a:endParaRPr lang="es-ES" sz="2400" b="1" dirty="0">
              <a:latin typeface="Verdana" panose="020B0604030504040204" pitchFamily="34" charset="0"/>
            </a:endParaRPr>
          </a:p>
          <a:p>
            <a:pPr algn="l"/>
            <a:r>
              <a:rPr lang="es-ES" sz="2400" b="0" i="1" u="none" strike="noStrike" baseline="0" dirty="0">
                <a:solidFill>
                  <a:srgbClr val="00B0F0"/>
                </a:solidFill>
                <a:latin typeface="Verdana" panose="020B0604030504040204" pitchFamily="34" charset="0"/>
              </a:rPr>
              <a:t>¿Estamos cumpliendo estas recomendaciones en horario escolar?</a:t>
            </a:r>
          </a:p>
          <a:p>
            <a:pPr algn="l"/>
            <a:endParaRPr lang="es-ES" sz="2400" dirty="0">
              <a:latin typeface="Verdana" panose="020B0604030504040204" pitchFamily="34" charset="0"/>
            </a:endParaRPr>
          </a:p>
          <a:p>
            <a:pPr algn="l"/>
            <a:endParaRPr lang="es-ES" sz="2400" dirty="0"/>
          </a:p>
        </p:txBody>
      </p:sp>
      <p:sp>
        <p:nvSpPr>
          <p:cNvPr id="3" name="CuadroTexto 2">
            <a:extLst>
              <a:ext uri="{FF2B5EF4-FFF2-40B4-BE49-F238E27FC236}">
                <a16:creationId xmlns:a16="http://schemas.microsoft.com/office/drawing/2014/main" id="{7A5169EB-46E8-4295-AFFE-483E701C8B23}"/>
              </a:ext>
            </a:extLst>
          </p:cNvPr>
          <p:cNvSpPr txBox="1"/>
          <p:nvPr/>
        </p:nvSpPr>
        <p:spPr>
          <a:xfrm>
            <a:off x="4758428" y="6620196"/>
            <a:ext cx="7433569" cy="2308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r>
              <a:rPr lang="es-ES" sz="900" i="1" dirty="0"/>
              <a:t>.</a:t>
            </a:r>
          </a:p>
        </p:txBody>
      </p:sp>
    </p:spTree>
    <p:extLst>
      <p:ext uri="{BB962C8B-B14F-4D97-AF65-F5344CB8AC3E}">
        <p14:creationId xmlns:p14="http://schemas.microsoft.com/office/powerpoint/2010/main" val="3124547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6D4336B-E362-4961-8031-1039BEDBFE6F}"/>
              </a:ext>
            </a:extLst>
          </p:cNvPr>
          <p:cNvSpPr txBox="1"/>
          <p:nvPr/>
        </p:nvSpPr>
        <p:spPr>
          <a:xfrm>
            <a:off x="543697" y="790832"/>
            <a:ext cx="10849233" cy="3046988"/>
          </a:xfrm>
          <a:prstGeom prst="rect">
            <a:avLst/>
          </a:prstGeom>
          <a:noFill/>
        </p:spPr>
        <p:txBody>
          <a:bodyPr wrap="square" rtlCol="0">
            <a:spAutoFit/>
          </a:bodyPr>
          <a:lstStyle/>
          <a:p>
            <a:pPr algn="l"/>
            <a:r>
              <a:rPr lang="es-ES" sz="2400" b="0" i="0" u="sng" strike="noStrike" baseline="0" dirty="0">
                <a:latin typeface="Verdana" panose="020B0604030504040204" pitchFamily="34" charset="0"/>
              </a:rPr>
              <a:t>Estudios recientes</a:t>
            </a:r>
            <a:r>
              <a:rPr lang="es-ES" sz="2400" b="0" i="0" strike="noStrike" baseline="0" dirty="0">
                <a:latin typeface="Verdana" panose="020B0604030504040204" pitchFamily="34" charset="0"/>
              </a:rPr>
              <a:t> </a:t>
            </a:r>
            <a:r>
              <a:rPr lang="es-ES" sz="2400" b="0" i="0" u="none" strike="noStrike" baseline="0" dirty="0">
                <a:latin typeface="Verdana" panose="020B0604030504040204" pitchFamily="34" charset="0"/>
              </a:rPr>
              <a:t>indican que niños y adolescentes pueden participar en actividades que incluyan </a:t>
            </a:r>
            <a:r>
              <a:rPr lang="es-ES" sz="2400" dirty="0">
                <a:latin typeface="Verdana" panose="020B0604030504040204" pitchFamily="34" charset="0"/>
              </a:rPr>
              <a:t>e</a:t>
            </a:r>
            <a:r>
              <a:rPr lang="es-ES" sz="2400" b="0" i="0" u="none" strike="noStrike" baseline="0" dirty="0">
                <a:latin typeface="Verdana" panose="020B0604030504040204" pitchFamily="34" charset="0"/>
              </a:rPr>
              <a:t>jercicios de fuerza o resistencia muscular sin riesgo para su salud o desarrollo fisiológico. En este caso, se recomiendan </a:t>
            </a:r>
            <a:r>
              <a:rPr lang="es-ES" sz="2400" b="0" i="0" u="none" strike="noStrike" baseline="0" dirty="0">
                <a:solidFill>
                  <a:schemeClr val="accent2"/>
                </a:solidFill>
                <a:latin typeface="Verdana" panose="020B0604030504040204" pitchFamily="34" charset="0"/>
              </a:rPr>
              <a:t>no más de dos sesiones semanales de ejercicio de resistencia muscular</a:t>
            </a:r>
            <a:r>
              <a:rPr lang="es-ES" sz="2400" b="0" i="0" u="none" strike="noStrike" baseline="0" dirty="0">
                <a:latin typeface="Verdana" panose="020B0604030504040204" pitchFamily="34" charset="0"/>
              </a:rPr>
              <a:t>, usando una intensidad moderada (60-70% de la máxima resistencia) y realizando de </a:t>
            </a:r>
            <a:r>
              <a:rPr lang="es-ES" sz="2400" b="0" i="0" u="none" strike="noStrike" baseline="0" dirty="0">
                <a:solidFill>
                  <a:schemeClr val="accent2"/>
                </a:solidFill>
                <a:latin typeface="Verdana" panose="020B0604030504040204" pitchFamily="34" charset="0"/>
              </a:rPr>
              <a:t>dos a tres</a:t>
            </a:r>
          </a:p>
          <a:p>
            <a:pPr algn="l"/>
            <a:r>
              <a:rPr lang="es-ES" sz="2400" b="0" i="0" u="none" strike="noStrike" baseline="0" dirty="0">
                <a:solidFill>
                  <a:schemeClr val="accent2"/>
                </a:solidFill>
                <a:latin typeface="Verdana" panose="020B0604030504040204" pitchFamily="34" charset="0"/>
              </a:rPr>
              <a:t>series de 8 a 15 repeticiones.</a:t>
            </a:r>
            <a:r>
              <a:rPr lang="es-ES" sz="2400" b="0" i="0" u="none" strike="noStrike" baseline="0" dirty="0">
                <a:latin typeface="Verdana" panose="020B0604030504040204" pitchFamily="34" charset="0"/>
              </a:rPr>
              <a:t> Para mejorar la movilidad articular se recomienda el </a:t>
            </a:r>
            <a:r>
              <a:rPr lang="es-ES" sz="2400" b="0" i="0" u="none" strike="noStrike" baseline="0" dirty="0">
                <a:solidFill>
                  <a:schemeClr val="accent2"/>
                </a:solidFill>
                <a:latin typeface="Verdana" panose="020B0604030504040204" pitchFamily="34" charset="0"/>
              </a:rPr>
              <a:t>ejercicio de flexibilidad tres veces por semana.</a:t>
            </a:r>
            <a:endParaRPr lang="es-ES" sz="2400" dirty="0">
              <a:solidFill>
                <a:schemeClr val="accent2"/>
              </a:solidFill>
            </a:endParaRPr>
          </a:p>
        </p:txBody>
      </p:sp>
      <p:sp>
        <p:nvSpPr>
          <p:cNvPr id="10" name="CuadroTexto 9">
            <a:extLst>
              <a:ext uri="{FF2B5EF4-FFF2-40B4-BE49-F238E27FC236}">
                <a16:creationId xmlns:a16="http://schemas.microsoft.com/office/drawing/2014/main" id="{29604311-B8C4-41AE-B380-09761BEBA66E}"/>
              </a:ext>
            </a:extLst>
          </p:cNvPr>
          <p:cNvSpPr txBox="1"/>
          <p:nvPr/>
        </p:nvSpPr>
        <p:spPr>
          <a:xfrm>
            <a:off x="4758428" y="6620196"/>
            <a:ext cx="7433569" cy="2308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endParaRPr lang="es-ES" sz="900" i="1" dirty="0"/>
          </a:p>
        </p:txBody>
      </p:sp>
    </p:spTree>
    <p:extLst>
      <p:ext uri="{BB962C8B-B14F-4D97-AF65-F5344CB8AC3E}">
        <p14:creationId xmlns:p14="http://schemas.microsoft.com/office/powerpoint/2010/main" val="123395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E918C1B-2D7A-434B-879C-15FBF84EA868}"/>
              </a:ext>
            </a:extLst>
          </p:cNvPr>
          <p:cNvSpPr txBox="1"/>
          <p:nvPr/>
        </p:nvSpPr>
        <p:spPr>
          <a:xfrm>
            <a:off x="4758428" y="6620196"/>
            <a:ext cx="7433569" cy="2308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D. Gral. de Salud Pública. Unidad de Educación para la Salud. Extremadura, septiembre-octubre2021</a:t>
            </a:r>
            <a:endParaRPr lang="es-ES" sz="900" i="1" dirty="0"/>
          </a:p>
        </p:txBody>
      </p:sp>
      <p:pic>
        <p:nvPicPr>
          <p:cNvPr id="6" name="Imagen 5">
            <a:extLst>
              <a:ext uri="{FF2B5EF4-FFF2-40B4-BE49-F238E27FC236}">
                <a16:creationId xmlns:a16="http://schemas.microsoft.com/office/drawing/2014/main" id="{E7D9E180-6E6F-4E28-923C-0228E464F737}"/>
              </a:ext>
            </a:extLst>
          </p:cNvPr>
          <p:cNvPicPr>
            <a:picLocks noChangeAspect="1"/>
          </p:cNvPicPr>
          <p:nvPr/>
        </p:nvPicPr>
        <p:blipFill rotWithShape="1">
          <a:blip r:embed="rId2"/>
          <a:srcRect l="4421" t="13474" r="4552" b="12702"/>
          <a:stretch/>
        </p:blipFill>
        <p:spPr>
          <a:xfrm>
            <a:off x="539014" y="924025"/>
            <a:ext cx="11097929" cy="5062890"/>
          </a:xfrm>
          <a:prstGeom prst="rect">
            <a:avLst/>
          </a:prstGeom>
        </p:spPr>
      </p:pic>
      <p:pic>
        <p:nvPicPr>
          <p:cNvPr id="7" name="Imagen 6">
            <a:extLst>
              <a:ext uri="{FF2B5EF4-FFF2-40B4-BE49-F238E27FC236}">
                <a16:creationId xmlns:a16="http://schemas.microsoft.com/office/drawing/2014/main" id="{8B897C99-06D8-4119-9734-8465783750FD}"/>
              </a:ext>
            </a:extLst>
          </p:cNvPr>
          <p:cNvPicPr>
            <a:picLocks noChangeAspect="1"/>
          </p:cNvPicPr>
          <p:nvPr/>
        </p:nvPicPr>
        <p:blipFill>
          <a:blip r:embed="rId3"/>
          <a:stretch>
            <a:fillRect/>
          </a:stretch>
        </p:blipFill>
        <p:spPr>
          <a:xfrm>
            <a:off x="6490919" y="6415962"/>
            <a:ext cx="865707" cy="408467"/>
          </a:xfrm>
          <a:prstGeom prst="rect">
            <a:avLst/>
          </a:prstGeom>
        </p:spPr>
      </p:pic>
    </p:spTree>
    <p:extLst>
      <p:ext uri="{BB962C8B-B14F-4D97-AF65-F5344CB8AC3E}">
        <p14:creationId xmlns:p14="http://schemas.microsoft.com/office/powerpoint/2010/main" val="39824419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13803C5-B086-4ED1-9608-2B125A02383C}"/>
              </a:ext>
            </a:extLst>
          </p:cNvPr>
          <p:cNvSpPr txBox="1"/>
          <p:nvPr/>
        </p:nvSpPr>
        <p:spPr>
          <a:xfrm>
            <a:off x="4758428" y="6620196"/>
            <a:ext cx="7433569" cy="2308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D. Gral. de Salud Pública. Unidad de Educación para la Salud. Extremadura, septiembre-octubre2021</a:t>
            </a:r>
            <a:endParaRPr lang="es-ES" sz="900" i="1" dirty="0"/>
          </a:p>
        </p:txBody>
      </p:sp>
      <p:pic>
        <p:nvPicPr>
          <p:cNvPr id="5" name="Imagen 4">
            <a:extLst>
              <a:ext uri="{FF2B5EF4-FFF2-40B4-BE49-F238E27FC236}">
                <a16:creationId xmlns:a16="http://schemas.microsoft.com/office/drawing/2014/main" id="{13871AC4-CE0E-47AF-B24A-97C913C49453}"/>
              </a:ext>
            </a:extLst>
          </p:cNvPr>
          <p:cNvPicPr>
            <a:picLocks noChangeAspect="1"/>
          </p:cNvPicPr>
          <p:nvPr/>
        </p:nvPicPr>
        <p:blipFill rotWithShape="1">
          <a:blip r:embed="rId2"/>
          <a:srcRect l="5053" t="12210" r="3605" b="10596"/>
          <a:stretch/>
        </p:blipFill>
        <p:spPr>
          <a:xfrm>
            <a:off x="616017" y="837398"/>
            <a:ext cx="11136430" cy="5293895"/>
          </a:xfrm>
          <a:prstGeom prst="rect">
            <a:avLst/>
          </a:prstGeom>
        </p:spPr>
      </p:pic>
      <p:pic>
        <p:nvPicPr>
          <p:cNvPr id="6" name="Imagen 5">
            <a:extLst>
              <a:ext uri="{FF2B5EF4-FFF2-40B4-BE49-F238E27FC236}">
                <a16:creationId xmlns:a16="http://schemas.microsoft.com/office/drawing/2014/main" id="{4D338171-A265-4066-B2E1-05AC7FB727AE}"/>
              </a:ext>
            </a:extLst>
          </p:cNvPr>
          <p:cNvPicPr>
            <a:picLocks noChangeAspect="1"/>
          </p:cNvPicPr>
          <p:nvPr/>
        </p:nvPicPr>
        <p:blipFill>
          <a:blip r:embed="rId3"/>
          <a:stretch>
            <a:fillRect/>
          </a:stretch>
        </p:blipFill>
        <p:spPr>
          <a:xfrm>
            <a:off x="6442792" y="6406466"/>
            <a:ext cx="865707" cy="408467"/>
          </a:xfrm>
          <a:prstGeom prst="rect">
            <a:avLst/>
          </a:prstGeom>
        </p:spPr>
      </p:pic>
    </p:spTree>
    <p:extLst>
      <p:ext uri="{BB962C8B-B14F-4D97-AF65-F5344CB8AC3E}">
        <p14:creationId xmlns:p14="http://schemas.microsoft.com/office/powerpoint/2010/main" val="5401778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125C254-C046-4F45-8B50-D5A3B2345914}"/>
              </a:ext>
            </a:extLst>
          </p:cNvPr>
          <p:cNvSpPr txBox="1"/>
          <p:nvPr/>
        </p:nvSpPr>
        <p:spPr>
          <a:xfrm>
            <a:off x="4758428" y="6620196"/>
            <a:ext cx="7433569" cy="230832"/>
          </a:xfrm>
          <a:prstGeom prst="rect">
            <a:avLst/>
          </a:prstGeom>
          <a:noFill/>
        </p:spPr>
        <p:txBody>
          <a:bodyPr wrap="square" rtlCol="0">
            <a:spAutoFit/>
          </a:bodyPr>
          <a:lstStyle/>
          <a:p>
            <a:pPr algn="r"/>
            <a:r>
              <a:rPr lang="es-ES" sz="900" i="1" dirty="0"/>
              <a:t>D. Gral. de Salud Pública. Unidad de Educación para la Salud. Extremadura, septiembre-octubre2021.</a:t>
            </a:r>
          </a:p>
        </p:txBody>
      </p:sp>
      <p:pic>
        <p:nvPicPr>
          <p:cNvPr id="5" name="Imagen 4">
            <a:extLst>
              <a:ext uri="{FF2B5EF4-FFF2-40B4-BE49-F238E27FC236}">
                <a16:creationId xmlns:a16="http://schemas.microsoft.com/office/drawing/2014/main" id="{A443B7DA-6589-4B36-80C4-AD786C344C9B}"/>
              </a:ext>
            </a:extLst>
          </p:cNvPr>
          <p:cNvPicPr>
            <a:picLocks noChangeAspect="1"/>
          </p:cNvPicPr>
          <p:nvPr/>
        </p:nvPicPr>
        <p:blipFill rotWithShape="1">
          <a:blip r:embed="rId2"/>
          <a:srcRect l="6000" t="30036" r="2579" b="13684"/>
          <a:stretch/>
        </p:blipFill>
        <p:spPr>
          <a:xfrm>
            <a:off x="731520" y="2059806"/>
            <a:ext cx="11146055" cy="3859731"/>
          </a:xfrm>
          <a:prstGeom prst="rect">
            <a:avLst/>
          </a:prstGeom>
        </p:spPr>
      </p:pic>
      <p:pic>
        <p:nvPicPr>
          <p:cNvPr id="6" name="Imagen 5">
            <a:extLst>
              <a:ext uri="{FF2B5EF4-FFF2-40B4-BE49-F238E27FC236}">
                <a16:creationId xmlns:a16="http://schemas.microsoft.com/office/drawing/2014/main" id="{9BE79678-AD62-43AD-8E32-95661DB60ACB}"/>
              </a:ext>
            </a:extLst>
          </p:cNvPr>
          <p:cNvPicPr>
            <a:picLocks noChangeAspect="1"/>
          </p:cNvPicPr>
          <p:nvPr/>
        </p:nvPicPr>
        <p:blipFill>
          <a:blip r:embed="rId3"/>
          <a:stretch>
            <a:fillRect/>
          </a:stretch>
        </p:blipFill>
        <p:spPr>
          <a:xfrm>
            <a:off x="6413916" y="6415962"/>
            <a:ext cx="865707" cy="408467"/>
          </a:xfrm>
          <a:prstGeom prst="rect">
            <a:avLst/>
          </a:prstGeom>
        </p:spPr>
      </p:pic>
    </p:spTree>
    <p:extLst>
      <p:ext uri="{BB962C8B-B14F-4D97-AF65-F5344CB8AC3E}">
        <p14:creationId xmlns:p14="http://schemas.microsoft.com/office/powerpoint/2010/main" val="580541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A4CE23-BE6E-4C1C-B04E-294396B2C07C}"/>
              </a:ext>
            </a:extLst>
          </p:cNvPr>
          <p:cNvSpPr>
            <a:spLocks noGrp="1"/>
          </p:cNvSpPr>
          <p:nvPr>
            <p:ph type="title"/>
          </p:nvPr>
        </p:nvSpPr>
        <p:spPr/>
        <p:txBody>
          <a:bodyPr>
            <a:normAutofit/>
          </a:bodyPr>
          <a:lstStyle/>
          <a:p>
            <a:r>
              <a:rPr lang="es-ES" sz="2800" b="1" dirty="0">
                <a:solidFill>
                  <a:srgbClr val="00B0F0"/>
                </a:solidFill>
                <a:latin typeface="Verdana" panose="020B0604030504040204" pitchFamily="34" charset="0"/>
                <a:ea typeface="Verdana" panose="020B0604030504040204" pitchFamily="34" charset="0"/>
              </a:rPr>
              <a:t>1. Nuestro papel como cuidadores</a:t>
            </a:r>
          </a:p>
        </p:txBody>
      </p:sp>
      <p:sp>
        <p:nvSpPr>
          <p:cNvPr id="3" name="Marcador de contenido 2">
            <a:extLst>
              <a:ext uri="{FF2B5EF4-FFF2-40B4-BE49-F238E27FC236}">
                <a16:creationId xmlns:a16="http://schemas.microsoft.com/office/drawing/2014/main" id="{950183CE-4E2F-44D7-B177-58E94F1FC221}"/>
              </a:ext>
            </a:extLst>
          </p:cNvPr>
          <p:cNvSpPr>
            <a:spLocks noGrp="1"/>
          </p:cNvSpPr>
          <p:nvPr>
            <p:ph idx="1"/>
          </p:nvPr>
        </p:nvSpPr>
        <p:spPr>
          <a:xfrm>
            <a:off x="838200" y="1690688"/>
            <a:ext cx="10515600" cy="4351338"/>
          </a:xfrm>
        </p:spPr>
        <p:txBody>
          <a:bodyPr/>
          <a:lstStyle/>
          <a:p>
            <a:pPr marL="0" indent="0" algn="l">
              <a:buNone/>
            </a:pPr>
            <a:r>
              <a:rPr lang="es-ES" sz="2400" b="0" i="0" u="none" strike="noStrike" baseline="0" dirty="0">
                <a:latin typeface="Verdana" panose="020B0604030504040204" pitchFamily="34" charset="0"/>
              </a:rPr>
              <a:t>Como responsables en la salud de niños y niñas, educadores </a:t>
            </a:r>
          </a:p>
          <a:p>
            <a:pPr marL="0" indent="0" algn="l">
              <a:buNone/>
            </a:pPr>
            <a:r>
              <a:rPr lang="es-ES" sz="2400" b="0" i="0" u="none" strike="noStrike" baseline="0" dirty="0">
                <a:latin typeface="Verdana" panose="020B0604030504040204" pitchFamily="34" charset="0"/>
              </a:rPr>
              <a:t>y padres, ante el concepto tan diáfano de que </a:t>
            </a:r>
          </a:p>
          <a:p>
            <a:pPr marL="0" indent="0" algn="l">
              <a:buNone/>
            </a:pPr>
            <a:r>
              <a:rPr lang="es-ES" sz="2400" b="0" i="0" u="none" strike="noStrike" baseline="0" dirty="0">
                <a:latin typeface="Verdana" panose="020B0604030504040204" pitchFamily="34" charset="0"/>
              </a:rPr>
              <a:t>precisamos movernos, jugar, hacer ejercicio, para crecer </a:t>
            </a:r>
          </a:p>
          <a:p>
            <a:pPr marL="0" indent="0" algn="l">
              <a:buNone/>
            </a:pPr>
            <a:r>
              <a:rPr lang="es-ES" sz="2400" b="0" i="0" u="none" strike="noStrike" baseline="0" dirty="0">
                <a:latin typeface="Verdana" panose="020B0604030504040204" pitchFamily="34" charset="0"/>
              </a:rPr>
              <a:t>bien, crecer más y ser mejores personas, nos hacemos </a:t>
            </a:r>
          </a:p>
          <a:p>
            <a:pPr marL="0" indent="0" algn="l">
              <a:buNone/>
            </a:pPr>
            <a:r>
              <a:rPr lang="es-ES" sz="2400" b="0" i="0" u="none" strike="noStrike" baseline="0" dirty="0">
                <a:latin typeface="Verdana" panose="020B0604030504040204" pitchFamily="34" charset="0"/>
              </a:rPr>
              <a:t>muchas preguntas:</a:t>
            </a:r>
          </a:p>
          <a:p>
            <a:pPr marL="0" indent="0">
              <a:buNone/>
            </a:pPr>
            <a:endParaRPr lang="es-ES" dirty="0"/>
          </a:p>
        </p:txBody>
      </p:sp>
      <p:sp>
        <p:nvSpPr>
          <p:cNvPr id="4" name="CuadroTexto 3">
            <a:extLst>
              <a:ext uri="{FF2B5EF4-FFF2-40B4-BE49-F238E27FC236}">
                <a16:creationId xmlns:a16="http://schemas.microsoft.com/office/drawing/2014/main" id="{B480A9B3-99F7-479B-9F6C-2270511D20C8}"/>
              </a:ext>
            </a:extLst>
          </p:cNvPr>
          <p:cNvSpPr txBox="1"/>
          <p:nvPr/>
        </p:nvSpPr>
        <p:spPr>
          <a:xfrm>
            <a:off x="5868140" y="6620196"/>
            <a:ext cx="6323858" cy="2308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endParaRPr lang="es-ES" sz="900" i="1" dirty="0"/>
          </a:p>
        </p:txBody>
      </p:sp>
    </p:spTree>
    <p:extLst>
      <p:ext uri="{BB962C8B-B14F-4D97-AF65-F5344CB8AC3E}">
        <p14:creationId xmlns:p14="http://schemas.microsoft.com/office/powerpoint/2010/main" val="1014310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14C0D4A-B859-464A-BC1B-D1808355E2B2}"/>
              </a:ext>
            </a:extLst>
          </p:cNvPr>
          <p:cNvSpPr txBox="1"/>
          <p:nvPr/>
        </p:nvSpPr>
        <p:spPr>
          <a:xfrm>
            <a:off x="939114" y="963827"/>
            <a:ext cx="10453816" cy="4801314"/>
          </a:xfrm>
          <a:prstGeom prst="rect">
            <a:avLst/>
          </a:prstGeom>
          <a:noFill/>
        </p:spPr>
        <p:txBody>
          <a:bodyPr wrap="square" rtlCol="0">
            <a:spAutoFit/>
          </a:bodyPr>
          <a:lstStyle/>
          <a:p>
            <a:pPr algn="l"/>
            <a:r>
              <a:rPr lang="es-ES" sz="2400" b="1" dirty="0">
                <a:latin typeface="Verdana" panose="020B0604030504040204" pitchFamily="34" charset="0"/>
              </a:rPr>
              <a:t>E</a:t>
            </a:r>
            <a:r>
              <a:rPr lang="es-ES" sz="2400" b="1" i="0" u="none" strike="noStrike" baseline="0" dirty="0">
                <a:latin typeface="Verdana" panose="020B0604030504040204" pitchFamily="34" charset="0"/>
              </a:rPr>
              <a:t>xisten dos modalidades clásicas de ejercicio cardiovascular en relación al rendimiento cognitivo:</a:t>
            </a:r>
            <a:r>
              <a:rPr lang="es-ES" sz="2400" b="0" i="0" u="none" strike="noStrike" baseline="0" dirty="0">
                <a:latin typeface="Verdana" panose="020B0604030504040204" pitchFamily="34" charset="0"/>
              </a:rPr>
              <a:t> el ejercicio cardiovascular crónico y el ejercicio agudo</a:t>
            </a:r>
            <a:r>
              <a:rPr lang="es-ES" sz="1800" b="0" i="0" u="none" strike="noStrike" baseline="0" dirty="0">
                <a:latin typeface="Verdana" panose="020B0604030504040204" pitchFamily="34" charset="0"/>
              </a:rPr>
              <a:t>.</a:t>
            </a:r>
          </a:p>
          <a:p>
            <a:pPr algn="l"/>
            <a:endParaRPr lang="es-ES" sz="1800" b="0" i="0" u="none" strike="noStrike" baseline="0" dirty="0">
              <a:latin typeface="Verdana" panose="020B0604030504040204" pitchFamily="34" charset="0"/>
            </a:endParaRPr>
          </a:p>
          <a:p>
            <a:pPr algn="l"/>
            <a:r>
              <a:rPr lang="es-ES" sz="2400" b="0" i="0" u="none" strike="noStrike" baseline="0" dirty="0">
                <a:latin typeface="Verdana" panose="020B0604030504040204" pitchFamily="34" charset="0"/>
              </a:rPr>
              <a:t>Los estudios que investigan el impacto del </a:t>
            </a:r>
            <a:r>
              <a:rPr lang="es-ES" sz="2400" b="1" i="0" u="none" strike="noStrike" baseline="0" dirty="0">
                <a:latin typeface="Verdana" panose="020B0604030504040204" pitchFamily="34" charset="0"/>
              </a:rPr>
              <a:t>ejercicio cardiovascular de tipo crónico</a:t>
            </a:r>
            <a:r>
              <a:rPr lang="es-ES" sz="2400" b="0" i="0" u="none" strike="noStrike" baseline="0" dirty="0">
                <a:latin typeface="Verdana" panose="020B0604030504040204" pitchFamily="34" charset="0"/>
              </a:rPr>
              <a:t> sobre la cognición analizan mejoras cognitivas después de programas de ejercicio de larga duración (normalmente más de cuatro semanas)</a:t>
            </a:r>
          </a:p>
          <a:p>
            <a:pPr algn="l"/>
            <a:r>
              <a:rPr lang="es-ES" sz="2400" b="0" i="0" u="none" strike="noStrike" baseline="0" dirty="0">
                <a:latin typeface="Verdana" panose="020B0604030504040204" pitchFamily="34" charset="0"/>
              </a:rPr>
              <a:t>El </a:t>
            </a:r>
            <a:r>
              <a:rPr lang="es-ES" sz="2400" b="1" i="0" u="none" strike="noStrike" baseline="0" dirty="0">
                <a:latin typeface="Verdana" panose="020B0604030504040204" pitchFamily="34" charset="0"/>
              </a:rPr>
              <a:t>ejercicio cardiovascular de tipo agudo </a:t>
            </a:r>
            <a:r>
              <a:rPr lang="es-ES" sz="2400" b="0" i="0" u="none" strike="noStrike" baseline="0" dirty="0">
                <a:latin typeface="Verdana" panose="020B0604030504040204" pitchFamily="34" charset="0"/>
              </a:rPr>
              <a:t>tiene </a:t>
            </a:r>
            <a:r>
              <a:rPr lang="es-ES" sz="2400" b="0" i="0" u="none" strike="noStrike" baseline="0" dirty="0">
                <a:solidFill>
                  <a:schemeClr val="accent2"/>
                </a:solidFill>
                <a:latin typeface="Verdana" panose="020B0604030504040204" pitchFamily="34" charset="0"/>
              </a:rPr>
              <a:t>grandes posibilidades de aplicación en escuelas </a:t>
            </a:r>
            <a:r>
              <a:rPr lang="es-ES" sz="2400" b="0" i="0" u="none" strike="noStrike" baseline="0" dirty="0">
                <a:latin typeface="Verdana" panose="020B0604030504040204" pitchFamily="34" charset="0"/>
              </a:rPr>
              <a:t>ya que permite mejorar aspectos cognitivos específicos </a:t>
            </a:r>
            <a:r>
              <a:rPr lang="es-ES" sz="2400" b="0" i="0" u="none" strike="noStrike" baseline="0" dirty="0">
                <a:solidFill>
                  <a:schemeClr val="accent2"/>
                </a:solidFill>
                <a:latin typeface="Verdana" panose="020B0604030504040204" pitchFamily="34" charset="0"/>
              </a:rPr>
              <a:t>dependiendo de la proximidad temporal del ejercicio respecto a la realización de la tarea cognitiva.</a:t>
            </a:r>
            <a:endParaRPr lang="es-ES" sz="2400" dirty="0">
              <a:solidFill>
                <a:schemeClr val="accent2"/>
              </a:solidFill>
            </a:endParaRPr>
          </a:p>
        </p:txBody>
      </p:sp>
      <p:sp>
        <p:nvSpPr>
          <p:cNvPr id="3" name="CuadroTexto 2">
            <a:extLst>
              <a:ext uri="{FF2B5EF4-FFF2-40B4-BE49-F238E27FC236}">
                <a16:creationId xmlns:a16="http://schemas.microsoft.com/office/drawing/2014/main" id="{65C1F649-B499-40FF-AE21-880A30FD74FA}"/>
              </a:ext>
            </a:extLst>
          </p:cNvPr>
          <p:cNvSpPr txBox="1"/>
          <p:nvPr/>
        </p:nvSpPr>
        <p:spPr>
          <a:xfrm>
            <a:off x="4758428" y="6620196"/>
            <a:ext cx="7433569" cy="2308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endParaRPr lang="es-ES" sz="900" i="1" dirty="0"/>
          </a:p>
        </p:txBody>
      </p:sp>
    </p:spTree>
    <p:extLst>
      <p:ext uri="{BB962C8B-B14F-4D97-AF65-F5344CB8AC3E}">
        <p14:creationId xmlns:p14="http://schemas.microsoft.com/office/powerpoint/2010/main" val="23280905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81A3D67-E547-4F5F-9961-8FD5B5F39D4D}"/>
              </a:ext>
            </a:extLst>
          </p:cNvPr>
          <p:cNvSpPr txBox="1"/>
          <p:nvPr/>
        </p:nvSpPr>
        <p:spPr>
          <a:xfrm>
            <a:off x="691978" y="889686"/>
            <a:ext cx="10781336" cy="2308324"/>
          </a:xfrm>
          <a:prstGeom prst="rect">
            <a:avLst/>
          </a:prstGeom>
          <a:noFill/>
        </p:spPr>
        <p:txBody>
          <a:bodyPr wrap="square" rtlCol="0">
            <a:spAutoFit/>
          </a:bodyPr>
          <a:lstStyle/>
          <a:p>
            <a:pPr algn="l"/>
            <a:r>
              <a:rPr lang="es-ES" sz="2400" b="1" i="1" u="none" strike="noStrike" baseline="0" dirty="0">
                <a:solidFill>
                  <a:srgbClr val="1F94D2"/>
                </a:solidFill>
                <a:latin typeface="Verdana,BoldItalic"/>
              </a:rPr>
              <a:t>«La práctica deportiva podría ser un factor de ayuda en la transformación o cambio de ciertas conductas»</a:t>
            </a:r>
          </a:p>
          <a:p>
            <a:pPr algn="l"/>
            <a:endParaRPr lang="es-ES" sz="2400" b="1" i="1" dirty="0">
              <a:solidFill>
                <a:srgbClr val="1F94D2"/>
              </a:solidFill>
              <a:latin typeface="Verdana,BoldItalic"/>
            </a:endParaRPr>
          </a:p>
          <a:p>
            <a:pPr algn="l"/>
            <a:r>
              <a:rPr lang="es-ES" sz="2400" b="1" i="1" u="none" strike="noStrike" baseline="0" dirty="0">
                <a:solidFill>
                  <a:srgbClr val="1F94D2"/>
                </a:solidFill>
                <a:latin typeface="Verdana,BoldItalic"/>
              </a:rPr>
              <a:t>El ejercicio físico aporta muchos beneficios a nivel emocional: ayuda a la socialización, a superar la timidez,</a:t>
            </a:r>
          </a:p>
          <a:p>
            <a:pPr algn="l"/>
            <a:r>
              <a:rPr lang="es-ES" sz="2400" b="1" i="1" u="none" strike="noStrike" baseline="0" dirty="0">
                <a:solidFill>
                  <a:srgbClr val="1F94D2"/>
                </a:solidFill>
                <a:latin typeface="Verdana,BoldItalic"/>
              </a:rPr>
              <a:t>a frenar la impulsividad y a ganar responsabilidad</a:t>
            </a:r>
            <a:endParaRPr lang="es-ES" sz="2400" dirty="0"/>
          </a:p>
        </p:txBody>
      </p:sp>
      <p:sp>
        <p:nvSpPr>
          <p:cNvPr id="3" name="CuadroTexto 2">
            <a:extLst>
              <a:ext uri="{FF2B5EF4-FFF2-40B4-BE49-F238E27FC236}">
                <a16:creationId xmlns:a16="http://schemas.microsoft.com/office/drawing/2014/main" id="{206578D3-2B5A-4FD7-91B8-C6714019DDEA}"/>
              </a:ext>
            </a:extLst>
          </p:cNvPr>
          <p:cNvSpPr txBox="1"/>
          <p:nvPr/>
        </p:nvSpPr>
        <p:spPr>
          <a:xfrm>
            <a:off x="4758428" y="6620196"/>
            <a:ext cx="7433569" cy="2308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r>
              <a:rPr lang="es-ES" sz="900" i="1" dirty="0"/>
              <a:t>.</a:t>
            </a:r>
          </a:p>
        </p:txBody>
      </p:sp>
      <p:pic>
        <p:nvPicPr>
          <p:cNvPr id="5" name="Imagen 4">
            <a:extLst>
              <a:ext uri="{FF2B5EF4-FFF2-40B4-BE49-F238E27FC236}">
                <a16:creationId xmlns:a16="http://schemas.microsoft.com/office/drawing/2014/main" id="{069574B6-F3EC-4AF9-A522-93283C45C19C}"/>
              </a:ext>
            </a:extLst>
          </p:cNvPr>
          <p:cNvPicPr>
            <a:picLocks noChangeAspect="1"/>
          </p:cNvPicPr>
          <p:nvPr/>
        </p:nvPicPr>
        <p:blipFill rotWithShape="1">
          <a:blip r:embed="rId3"/>
          <a:srcRect l="4105" t="12972" r="39843" b="7509"/>
          <a:stretch/>
        </p:blipFill>
        <p:spPr>
          <a:xfrm>
            <a:off x="7508236" y="3427244"/>
            <a:ext cx="2892700" cy="2308324"/>
          </a:xfrm>
          <a:prstGeom prst="rect">
            <a:avLst/>
          </a:prstGeom>
        </p:spPr>
      </p:pic>
    </p:spTree>
    <p:extLst>
      <p:ext uri="{BB962C8B-B14F-4D97-AF65-F5344CB8AC3E}">
        <p14:creationId xmlns:p14="http://schemas.microsoft.com/office/powerpoint/2010/main" val="37447379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F8F4EF2-713C-43A8-B2CD-77D8DFEB31EF}"/>
              </a:ext>
            </a:extLst>
          </p:cNvPr>
          <p:cNvSpPr txBox="1"/>
          <p:nvPr/>
        </p:nvSpPr>
        <p:spPr>
          <a:xfrm>
            <a:off x="766119" y="889685"/>
            <a:ext cx="10775092" cy="4893647"/>
          </a:xfrm>
          <a:prstGeom prst="rect">
            <a:avLst/>
          </a:prstGeom>
          <a:noFill/>
        </p:spPr>
        <p:txBody>
          <a:bodyPr wrap="square" rtlCol="0">
            <a:spAutoFit/>
          </a:bodyPr>
          <a:lstStyle/>
          <a:p>
            <a:r>
              <a:rPr lang="es-ES" sz="2400" b="0" i="0" u="none" strike="noStrike" baseline="0" dirty="0">
                <a:latin typeface="Verdana" panose="020B0604030504040204" pitchFamily="34" charset="0"/>
              </a:rPr>
              <a:t>Son conocidos los </a:t>
            </a:r>
            <a:r>
              <a:rPr lang="es-ES" sz="2400" b="0" i="0" u="none" strike="noStrike" baseline="0" dirty="0">
                <a:solidFill>
                  <a:srgbClr val="00B0F0"/>
                </a:solidFill>
                <a:latin typeface="Verdana" panose="020B0604030504040204" pitchFamily="34" charset="0"/>
              </a:rPr>
              <a:t>beneficios</a:t>
            </a:r>
            <a:r>
              <a:rPr lang="es-ES" sz="2400" b="0" i="0" u="none" strike="noStrike" baseline="0" dirty="0">
                <a:latin typeface="Verdana" panose="020B0604030504040204" pitchFamily="34" charset="0"/>
              </a:rPr>
              <a:t>, </a:t>
            </a:r>
            <a:r>
              <a:rPr lang="es-ES" sz="2400" b="0" i="0" u="none" strike="noStrike" baseline="0" dirty="0">
                <a:solidFill>
                  <a:srgbClr val="00B0F0"/>
                </a:solidFill>
                <a:latin typeface="Verdana" panose="020B0604030504040204" pitchFamily="34" charset="0"/>
              </a:rPr>
              <a:t>a nivel emocional</a:t>
            </a:r>
            <a:r>
              <a:rPr lang="es-ES" sz="2400" b="0" i="0" u="none" strike="noStrike" baseline="0" dirty="0">
                <a:latin typeface="Verdana" panose="020B0604030504040204" pitchFamily="34" charset="0"/>
              </a:rPr>
              <a:t>, de la práctica del deporte en niños y adolescentes:</a:t>
            </a:r>
          </a:p>
          <a:p>
            <a:endParaRPr lang="es-ES" sz="2400" dirty="0">
              <a:latin typeface="Verdana" panose="020B0604030504040204" pitchFamily="34" charset="0"/>
            </a:endParaRPr>
          </a:p>
          <a:p>
            <a:endParaRPr lang="es-ES" sz="2400" b="0" i="0" u="none" strike="noStrike" baseline="0" dirty="0">
              <a:latin typeface="Verdana" panose="020B0604030504040204" pitchFamily="34" charset="0"/>
            </a:endParaRPr>
          </a:p>
          <a:p>
            <a:endParaRPr lang="es-ES" sz="2400" dirty="0">
              <a:latin typeface="Verdana" panose="020B0604030504040204" pitchFamily="34" charset="0"/>
            </a:endParaRPr>
          </a:p>
          <a:p>
            <a:pPr algn="l"/>
            <a:r>
              <a:rPr lang="es-ES" sz="2400" b="0" i="0" u="none" strike="noStrike" baseline="0" dirty="0">
                <a:latin typeface="Verdana" panose="020B0604030504040204" pitchFamily="34" charset="0"/>
              </a:rPr>
              <a:t>1. Ayuda a su socialización.</a:t>
            </a:r>
          </a:p>
          <a:p>
            <a:pPr algn="l"/>
            <a:r>
              <a:rPr lang="es-ES" sz="2400" b="0" i="0" u="none" strike="noStrike" baseline="0" dirty="0">
                <a:latin typeface="Verdana" panose="020B0604030504040204" pitchFamily="34" charset="0"/>
              </a:rPr>
              <a:t>2. Enseña a seguir reglas.</a:t>
            </a:r>
          </a:p>
          <a:p>
            <a:pPr algn="l"/>
            <a:r>
              <a:rPr lang="es-ES" sz="2400" b="0" i="0" u="none" strike="noStrike" baseline="0" dirty="0">
                <a:latin typeface="Verdana" panose="020B0604030504040204" pitchFamily="34" charset="0"/>
              </a:rPr>
              <a:t>3. Ayuda a superar la timidez.</a:t>
            </a:r>
          </a:p>
          <a:p>
            <a:pPr algn="l"/>
            <a:r>
              <a:rPr lang="es-ES" sz="2400" b="0" i="0" u="none" strike="noStrike" baseline="0" dirty="0">
                <a:latin typeface="Verdana" panose="020B0604030504040204" pitchFamily="34" charset="0"/>
              </a:rPr>
              <a:t>4. Frena los impulsos excesivos.</a:t>
            </a:r>
          </a:p>
          <a:p>
            <a:pPr algn="l"/>
            <a:r>
              <a:rPr lang="es-ES" sz="2400" b="0" i="0" u="none" strike="noStrike" baseline="0" dirty="0">
                <a:latin typeface="Verdana" panose="020B0604030504040204" pitchFamily="34" charset="0"/>
              </a:rPr>
              <a:t>5. Hace más colaborador y menos individual.</a:t>
            </a:r>
          </a:p>
          <a:p>
            <a:pPr algn="l"/>
            <a:r>
              <a:rPr lang="es-ES" sz="2400" b="0" i="0" u="none" strike="noStrike" baseline="0" dirty="0">
                <a:latin typeface="Verdana" panose="020B0604030504040204" pitchFamily="34" charset="0"/>
              </a:rPr>
              <a:t>6. Hace reconocer y respetar que existe o puede existir alguien que sabe más.</a:t>
            </a:r>
          </a:p>
          <a:p>
            <a:pPr algn="l"/>
            <a:r>
              <a:rPr lang="es-ES" sz="2400" b="0" i="0" u="none" strike="noStrike" baseline="0" dirty="0">
                <a:latin typeface="Verdana" panose="020B0604030504040204" pitchFamily="34" charset="0"/>
              </a:rPr>
              <a:t>7. Enseña a tener responsabilidades.</a:t>
            </a:r>
            <a:endParaRPr lang="es-ES" sz="2400" dirty="0"/>
          </a:p>
        </p:txBody>
      </p:sp>
      <p:pic>
        <p:nvPicPr>
          <p:cNvPr id="4" name="Imagen 3">
            <a:extLst>
              <a:ext uri="{FF2B5EF4-FFF2-40B4-BE49-F238E27FC236}">
                <a16:creationId xmlns:a16="http://schemas.microsoft.com/office/drawing/2014/main" id="{3B7FD02D-C382-428F-A143-CFE8C5393362}"/>
              </a:ext>
            </a:extLst>
          </p:cNvPr>
          <p:cNvPicPr>
            <a:picLocks noChangeAspect="1"/>
          </p:cNvPicPr>
          <p:nvPr/>
        </p:nvPicPr>
        <p:blipFill>
          <a:blip r:embed="rId2"/>
          <a:stretch>
            <a:fillRect/>
          </a:stretch>
        </p:blipFill>
        <p:spPr>
          <a:xfrm>
            <a:off x="6416461" y="1655806"/>
            <a:ext cx="4333917" cy="2269702"/>
          </a:xfrm>
          <a:prstGeom prst="rect">
            <a:avLst/>
          </a:prstGeom>
        </p:spPr>
      </p:pic>
      <p:sp>
        <p:nvSpPr>
          <p:cNvPr id="5" name="CuadroTexto 4">
            <a:extLst>
              <a:ext uri="{FF2B5EF4-FFF2-40B4-BE49-F238E27FC236}">
                <a16:creationId xmlns:a16="http://schemas.microsoft.com/office/drawing/2014/main" id="{C99590C9-5C21-452F-8786-2A5A1DBEB0EA}"/>
              </a:ext>
            </a:extLst>
          </p:cNvPr>
          <p:cNvSpPr txBox="1"/>
          <p:nvPr/>
        </p:nvSpPr>
        <p:spPr>
          <a:xfrm>
            <a:off x="4758428" y="6620196"/>
            <a:ext cx="7433569" cy="2308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endParaRPr lang="es-ES" sz="900" i="1" dirty="0"/>
          </a:p>
        </p:txBody>
      </p:sp>
    </p:spTree>
    <p:extLst>
      <p:ext uri="{BB962C8B-B14F-4D97-AF65-F5344CB8AC3E}">
        <p14:creationId xmlns:p14="http://schemas.microsoft.com/office/powerpoint/2010/main" val="40829876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9792C13-2C64-4261-9BDA-7B70191D8C8F}"/>
              </a:ext>
            </a:extLst>
          </p:cNvPr>
          <p:cNvSpPr txBox="1"/>
          <p:nvPr/>
        </p:nvSpPr>
        <p:spPr>
          <a:xfrm>
            <a:off x="716692" y="766119"/>
            <a:ext cx="10849231" cy="1938992"/>
          </a:xfrm>
          <a:prstGeom prst="rect">
            <a:avLst/>
          </a:prstGeom>
          <a:noFill/>
        </p:spPr>
        <p:txBody>
          <a:bodyPr wrap="square" rtlCol="0">
            <a:spAutoFit/>
          </a:bodyPr>
          <a:lstStyle/>
          <a:p>
            <a:pPr algn="l"/>
            <a:r>
              <a:rPr lang="es-ES" sz="1800" b="1" i="1" u="none" strike="noStrike" baseline="0" dirty="0">
                <a:solidFill>
                  <a:srgbClr val="1F94D2"/>
                </a:solidFill>
                <a:latin typeface="Verdana,BoldItalic"/>
              </a:rPr>
              <a:t>«</a:t>
            </a:r>
            <a:r>
              <a:rPr lang="es-ES" sz="2400" b="1" i="1" u="none" strike="noStrike" baseline="0" dirty="0">
                <a:solidFill>
                  <a:srgbClr val="1F94D2"/>
                </a:solidFill>
                <a:latin typeface="Verdana,BoldItalic"/>
              </a:rPr>
              <a:t>En niños y adolescentes el sentimiento de pertenencia</a:t>
            </a:r>
          </a:p>
          <a:p>
            <a:pPr algn="l"/>
            <a:r>
              <a:rPr lang="es-ES" sz="2400" b="1" i="1" u="none" strike="noStrike" baseline="0" dirty="0">
                <a:solidFill>
                  <a:srgbClr val="1F94D2"/>
                </a:solidFill>
                <a:latin typeface="Verdana,BoldItalic"/>
              </a:rPr>
              <a:t>a un equipo desarrolla una sensación de seguridad</a:t>
            </a:r>
          </a:p>
          <a:p>
            <a:pPr algn="l"/>
            <a:r>
              <a:rPr lang="es-ES" sz="2400" b="1" i="1" u="none" strike="noStrike" baseline="0" dirty="0">
                <a:solidFill>
                  <a:srgbClr val="1F94D2"/>
                </a:solidFill>
                <a:latin typeface="Verdana,BoldItalic"/>
              </a:rPr>
              <a:t>y de positivismo hacia la vida»</a:t>
            </a:r>
          </a:p>
          <a:p>
            <a:pPr algn="l"/>
            <a:endParaRPr lang="es-ES" sz="2400" b="1" i="1" dirty="0">
              <a:solidFill>
                <a:srgbClr val="1F94D2"/>
              </a:solidFill>
              <a:latin typeface="Verdana,BoldItalic"/>
            </a:endParaRPr>
          </a:p>
          <a:p>
            <a:pPr algn="l"/>
            <a:endParaRPr lang="es-ES" sz="2400" b="1" i="1" dirty="0">
              <a:solidFill>
                <a:srgbClr val="1F94D2"/>
              </a:solidFill>
              <a:latin typeface="Verdana,BoldItalic"/>
            </a:endParaRPr>
          </a:p>
        </p:txBody>
      </p:sp>
      <p:sp>
        <p:nvSpPr>
          <p:cNvPr id="3" name="CuadroTexto 2">
            <a:extLst>
              <a:ext uri="{FF2B5EF4-FFF2-40B4-BE49-F238E27FC236}">
                <a16:creationId xmlns:a16="http://schemas.microsoft.com/office/drawing/2014/main" id="{4109D923-933B-4709-96B7-E8FB12A7AD59}"/>
              </a:ext>
            </a:extLst>
          </p:cNvPr>
          <p:cNvSpPr txBox="1"/>
          <p:nvPr/>
        </p:nvSpPr>
        <p:spPr>
          <a:xfrm>
            <a:off x="4758428" y="6620196"/>
            <a:ext cx="7433569" cy="2308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endParaRPr lang="es-ES" sz="900" i="1" dirty="0"/>
          </a:p>
        </p:txBody>
      </p:sp>
      <p:pic>
        <p:nvPicPr>
          <p:cNvPr id="6" name="Imagen 5">
            <a:extLst>
              <a:ext uri="{FF2B5EF4-FFF2-40B4-BE49-F238E27FC236}">
                <a16:creationId xmlns:a16="http://schemas.microsoft.com/office/drawing/2014/main" id="{0EB52E03-E650-4847-A47E-4062B32244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7593" y="2444644"/>
            <a:ext cx="3495238" cy="3590476"/>
          </a:xfrm>
          <a:prstGeom prst="rect">
            <a:avLst/>
          </a:prstGeom>
        </p:spPr>
      </p:pic>
      <p:pic>
        <p:nvPicPr>
          <p:cNvPr id="9" name="Imagen 8">
            <a:extLst>
              <a:ext uri="{FF2B5EF4-FFF2-40B4-BE49-F238E27FC236}">
                <a16:creationId xmlns:a16="http://schemas.microsoft.com/office/drawing/2014/main" id="{F687FED7-A2FE-4F9C-9CC0-02033D995A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379" y="2025835"/>
            <a:ext cx="3240350" cy="4428095"/>
          </a:xfrm>
          <a:prstGeom prst="rect">
            <a:avLst/>
          </a:prstGeom>
        </p:spPr>
      </p:pic>
    </p:spTree>
    <p:extLst>
      <p:ext uri="{BB962C8B-B14F-4D97-AF65-F5344CB8AC3E}">
        <p14:creationId xmlns:p14="http://schemas.microsoft.com/office/powerpoint/2010/main" val="41464384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6484ECD-04D5-43C9-9888-1347B95E78BD}"/>
              </a:ext>
            </a:extLst>
          </p:cNvPr>
          <p:cNvPicPr>
            <a:picLocks noChangeAspect="1"/>
          </p:cNvPicPr>
          <p:nvPr/>
        </p:nvPicPr>
        <p:blipFill>
          <a:blip r:embed="rId2"/>
          <a:stretch>
            <a:fillRect/>
          </a:stretch>
        </p:blipFill>
        <p:spPr>
          <a:xfrm>
            <a:off x="6281480" y="2650630"/>
            <a:ext cx="4621169" cy="3237257"/>
          </a:xfrm>
          <a:prstGeom prst="rect">
            <a:avLst/>
          </a:prstGeom>
        </p:spPr>
      </p:pic>
      <p:sp>
        <p:nvSpPr>
          <p:cNvPr id="3" name="CuadroTexto 2">
            <a:extLst>
              <a:ext uri="{FF2B5EF4-FFF2-40B4-BE49-F238E27FC236}">
                <a16:creationId xmlns:a16="http://schemas.microsoft.com/office/drawing/2014/main" id="{7D2C9E0F-C111-4059-8E6B-FADF1AC3A144}"/>
              </a:ext>
            </a:extLst>
          </p:cNvPr>
          <p:cNvSpPr txBox="1"/>
          <p:nvPr/>
        </p:nvSpPr>
        <p:spPr>
          <a:xfrm>
            <a:off x="939114" y="1062680"/>
            <a:ext cx="9963535" cy="1200329"/>
          </a:xfrm>
          <a:prstGeom prst="rect">
            <a:avLst/>
          </a:prstGeom>
          <a:noFill/>
        </p:spPr>
        <p:txBody>
          <a:bodyPr wrap="square" rtlCol="0">
            <a:spAutoFit/>
          </a:bodyPr>
          <a:lstStyle/>
          <a:p>
            <a:pPr algn="l"/>
            <a:r>
              <a:rPr lang="es-ES" sz="2400" b="1" i="1" u="none" strike="noStrike" baseline="0" dirty="0">
                <a:solidFill>
                  <a:srgbClr val="1F94D2"/>
                </a:solidFill>
                <a:latin typeface="Verdana,BoldItalic"/>
              </a:rPr>
              <a:t>«El deporte no sólo es saludable para el cuerpo,</a:t>
            </a:r>
          </a:p>
          <a:p>
            <a:pPr algn="l"/>
            <a:r>
              <a:rPr lang="es-ES" sz="2400" b="1" i="1" u="none" strike="noStrike" baseline="0" dirty="0">
                <a:solidFill>
                  <a:srgbClr val="1F94D2"/>
                </a:solidFill>
                <a:latin typeface="Verdana,BoldItalic"/>
              </a:rPr>
              <a:t>también sirve para que el niño aprenda a</a:t>
            </a:r>
          </a:p>
          <a:p>
            <a:pPr algn="l"/>
            <a:r>
              <a:rPr lang="es-ES" sz="2400" b="1" i="1" u="none" strike="noStrike" baseline="0" dirty="0">
                <a:solidFill>
                  <a:srgbClr val="1F94D2"/>
                </a:solidFill>
                <a:latin typeface="Verdana,BoldItalic"/>
              </a:rPr>
              <a:t>gestionar sus propias emociones»</a:t>
            </a:r>
            <a:endParaRPr lang="es-ES" sz="2400" dirty="0"/>
          </a:p>
        </p:txBody>
      </p:sp>
      <p:sp>
        <p:nvSpPr>
          <p:cNvPr id="4" name="CuadroTexto 3">
            <a:extLst>
              <a:ext uri="{FF2B5EF4-FFF2-40B4-BE49-F238E27FC236}">
                <a16:creationId xmlns:a16="http://schemas.microsoft.com/office/drawing/2014/main" id="{659EDE7C-C879-454C-BE17-D787A39129E3}"/>
              </a:ext>
            </a:extLst>
          </p:cNvPr>
          <p:cNvSpPr txBox="1"/>
          <p:nvPr/>
        </p:nvSpPr>
        <p:spPr>
          <a:xfrm>
            <a:off x="4758428" y="6620196"/>
            <a:ext cx="7433569" cy="2308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r>
              <a:rPr lang="es-ES" sz="900" i="1" dirty="0"/>
              <a:t>.</a:t>
            </a:r>
          </a:p>
        </p:txBody>
      </p:sp>
    </p:spTree>
    <p:extLst>
      <p:ext uri="{BB962C8B-B14F-4D97-AF65-F5344CB8AC3E}">
        <p14:creationId xmlns:p14="http://schemas.microsoft.com/office/powerpoint/2010/main" val="20704073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47959A0-A9AF-40F9-B6A9-04EF929BBF06}"/>
              </a:ext>
            </a:extLst>
          </p:cNvPr>
          <p:cNvSpPr txBox="1"/>
          <p:nvPr/>
        </p:nvSpPr>
        <p:spPr>
          <a:xfrm>
            <a:off x="518984" y="691978"/>
            <a:ext cx="10799805" cy="5386090"/>
          </a:xfrm>
          <a:prstGeom prst="rect">
            <a:avLst/>
          </a:prstGeom>
          <a:noFill/>
        </p:spPr>
        <p:txBody>
          <a:bodyPr wrap="square" rtlCol="0">
            <a:spAutoFit/>
          </a:bodyPr>
          <a:lstStyle/>
          <a:p>
            <a:pPr algn="l"/>
            <a:r>
              <a:rPr lang="es-ES" sz="2800" b="1" i="0" u="none" strike="noStrike" baseline="0" dirty="0">
                <a:solidFill>
                  <a:srgbClr val="00B0F0"/>
                </a:solidFill>
                <a:latin typeface="Verdana,Bold"/>
              </a:rPr>
              <a:t>3. Actividad física y salud en niños y adolescentes,</a:t>
            </a:r>
          </a:p>
          <a:p>
            <a:pPr algn="l"/>
            <a:r>
              <a:rPr lang="es-ES" sz="2800" b="1" i="0" u="none" strike="noStrike" baseline="0" dirty="0">
                <a:solidFill>
                  <a:srgbClr val="00B0F0"/>
                </a:solidFill>
                <a:latin typeface="Verdana,Bold"/>
              </a:rPr>
              <a:t>¿lo estamos haciendo bien?</a:t>
            </a:r>
          </a:p>
          <a:p>
            <a:pPr algn="l"/>
            <a:endParaRPr lang="es-ES" sz="2400" b="1" dirty="0">
              <a:solidFill>
                <a:schemeClr val="accent5"/>
              </a:solidFill>
              <a:latin typeface="Verdana,Bold"/>
            </a:endParaRPr>
          </a:p>
          <a:p>
            <a:pPr algn="l"/>
            <a:r>
              <a:rPr kumimoji="0" lang="es-ES" sz="2400" b="1" i="1" u="none" strike="noStrike" kern="1200" cap="none" spc="0" normalizeH="0" baseline="0" noProof="0" dirty="0">
                <a:ln>
                  <a:noFill/>
                </a:ln>
                <a:solidFill>
                  <a:srgbClr val="00B0F0"/>
                </a:solidFill>
                <a:effectLst/>
                <a:uLnTx/>
                <a:uFillTx/>
                <a:latin typeface="Verdana,BoldItalic"/>
                <a:ea typeface="+mj-ea"/>
                <a:cs typeface="+mj-cs"/>
              </a:rPr>
              <a:t>«De continuar con la tendencia actual de disminución de la</a:t>
            </a:r>
            <a:br>
              <a:rPr kumimoji="0" lang="es-ES" sz="2400" b="1" i="1" u="none" strike="noStrike" kern="1200" cap="none" spc="0" normalizeH="0" baseline="0" noProof="0" dirty="0">
                <a:ln>
                  <a:noFill/>
                </a:ln>
                <a:solidFill>
                  <a:srgbClr val="00B0F0"/>
                </a:solidFill>
                <a:effectLst/>
                <a:uLnTx/>
                <a:uFillTx/>
                <a:latin typeface="Verdana,BoldItalic"/>
                <a:ea typeface="+mj-ea"/>
                <a:cs typeface="+mj-cs"/>
              </a:rPr>
            </a:br>
            <a:r>
              <a:rPr kumimoji="0" lang="es-ES" sz="2400" b="1" i="1" u="none" strike="noStrike" kern="1200" cap="none" spc="0" normalizeH="0" baseline="0" noProof="0" dirty="0">
                <a:ln>
                  <a:noFill/>
                </a:ln>
                <a:solidFill>
                  <a:srgbClr val="00B0F0"/>
                </a:solidFill>
                <a:effectLst/>
                <a:uLnTx/>
                <a:uFillTx/>
                <a:latin typeface="Verdana,BoldItalic"/>
                <a:ea typeface="+mj-ea"/>
                <a:cs typeface="+mj-cs"/>
              </a:rPr>
              <a:t>actividad física, los niños de las próximas generaciones</a:t>
            </a:r>
            <a:br>
              <a:rPr kumimoji="0" lang="es-ES" sz="2400" b="1" i="1" u="none" strike="noStrike" kern="1200" cap="none" spc="0" normalizeH="0" baseline="0" noProof="0" dirty="0">
                <a:ln>
                  <a:noFill/>
                </a:ln>
                <a:solidFill>
                  <a:srgbClr val="00B0F0"/>
                </a:solidFill>
                <a:effectLst/>
                <a:uLnTx/>
                <a:uFillTx/>
                <a:latin typeface="Verdana,BoldItalic"/>
                <a:ea typeface="+mj-ea"/>
                <a:cs typeface="+mj-cs"/>
              </a:rPr>
            </a:br>
            <a:r>
              <a:rPr kumimoji="0" lang="es-ES" sz="2400" b="1" i="1" u="none" strike="noStrike" kern="1200" cap="none" spc="0" normalizeH="0" baseline="0" noProof="0" dirty="0">
                <a:ln>
                  <a:noFill/>
                </a:ln>
                <a:solidFill>
                  <a:srgbClr val="00B0F0"/>
                </a:solidFill>
                <a:effectLst/>
                <a:uLnTx/>
                <a:uFillTx/>
                <a:latin typeface="Verdana,BoldItalic"/>
                <a:ea typeface="+mj-ea"/>
                <a:cs typeface="+mj-cs"/>
              </a:rPr>
              <a:t>tendrán una esperanza de vida más corta»</a:t>
            </a:r>
            <a:endParaRPr lang="es-ES" sz="2400" b="1" i="0" u="none" strike="noStrike" baseline="0" dirty="0">
              <a:solidFill>
                <a:schemeClr val="accent5"/>
              </a:solidFill>
              <a:latin typeface="Verdana,Bold"/>
            </a:endParaRPr>
          </a:p>
          <a:p>
            <a:pPr algn="l"/>
            <a:endParaRPr lang="es-ES" sz="2400" b="1" dirty="0">
              <a:solidFill>
                <a:schemeClr val="accent5"/>
              </a:solidFill>
              <a:latin typeface="Verdana,Bold"/>
            </a:endParaRPr>
          </a:p>
          <a:p>
            <a:pPr algn="l"/>
            <a:r>
              <a:rPr lang="es-ES" sz="2400" dirty="0">
                <a:latin typeface="Verdana" panose="020B0604030504040204" pitchFamily="34" charset="0"/>
                <a:ea typeface="Verdana" panose="020B0604030504040204" pitchFamily="34" charset="0"/>
              </a:rPr>
              <a:t>Vivimos en lo que para unos autores se conoce como la edad de la obesidad y la inactividad.</a:t>
            </a:r>
          </a:p>
          <a:p>
            <a:pPr algn="l"/>
            <a:endParaRPr lang="es-ES" sz="2400" dirty="0">
              <a:latin typeface="Verdana" panose="020B0604030504040204" pitchFamily="34" charset="0"/>
              <a:ea typeface="Verdana" panose="020B0604030504040204" pitchFamily="34" charset="0"/>
            </a:endParaRPr>
          </a:p>
          <a:p>
            <a:pPr algn="l"/>
            <a:r>
              <a:rPr lang="es-ES" sz="2400" dirty="0">
                <a:latin typeface="Verdana" panose="020B0604030504040204" pitchFamily="34" charset="0"/>
                <a:ea typeface="Verdana" panose="020B0604030504040204" pitchFamily="34" charset="0"/>
              </a:rPr>
              <a:t>España es ya uno de los países de la Unión Europea( EU) con mayor prevalencia de obesidad infantil.</a:t>
            </a:r>
          </a:p>
          <a:p>
            <a:pPr algn="l"/>
            <a:endParaRPr lang="es-ES" sz="2400" dirty="0">
              <a:latin typeface="Verdana" panose="020B0604030504040204" pitchFamily="34" charset="0"/>
              <a:ea typeface="Verdana" panose="020B0604030504040204" pitchFamily="34" charset="0"/>
            </a:endParaRPr>
          </a:p>
          <a:p>
            <a:pPr algn="l"/>
            <a:r>
              <a:rPr lang="es-ES" sz="2400" dirty="0">
                <a:latin typeface="Verdana" panose="020B0604030504040204" pitchFamily="34" charset="0"/>
                <a:ea typeface="Verdana" panose="020B0604030504040204" pitchFamily="34" charset="0"/>
              </a:rPr>
              <a:t>Es necesario que la población </a:t>
            </a:r>
            <a:r>
              <a:rPr lang="es-ES" sz="2400" dirty="0">
                <a:solidFill>
                  <a:schemeClr val="accent2"/>
                </a:solidFill>
                <a:latin typeface="Verdana" panose="020B0604030504040204" pitchFamily="34" charset="0"/>
                <a:ea typeface="Verdana" panose="020B0604030504040204" pitchFamily="34" charset="0"/>
              </a:rPr>
              <a:t>tome consciencia de ello.</a:t>
            </a:r>
          </a:p>
        </p:txBody>
      </p:sp>
      <p:sp>
        <p:nvSpPr>
          <p:cNvPr id="4" name="CuadroTexto 3">
            <a:extLst>
              <a:ext uri="{FF2B5EF4-FFF2-40B4-BE49-F238E27FC236}">
                <a16:creationId xmlns:a16="http://schemas.microsoft.com/office/drawing/2014/main" id="{594EA489-3C20-4E43-8091-ED59219FF95F}"/>
              </a:ext>
            </a:extLst>
          </p:cNvPr>
          <p:cNvSpPr txBox="1"/>
          <p:nvPr/>
        </p:nvSpPr>
        <p:spPr>
          <a:xfrm>
            <a:off x="4758428" y="6620196"/>
            <a:ext cx="7433569" cy="2308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endParaRPr lang="es-ES" sz="900" i="1" dirty="0"/>
          </a:p>
        </p:txBody>
      </p:sp>
    </p:spTree>
    <p:extLst>
      <p:ext uri="{BB962C8B-B14F-4D97-AF65-F5344CB8AC3E}">
        <p14:creationId xmlns:p14="http://schemas.microsoft.com/office/powerpoint/2010/main" val="33068498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83800B9-EB2B-4843-8F49-369A27BB9879}"/>
              </a:ext>
            </a:extLst>
          </p:cNvPr>
          <p:cNvSpPr txBox="1"/>
          <p:nvPr/>
        </p:nvSpPr>
        <p:spPr>
          <a:xfrm>
            <a:off x="724930" y="667265"/>
            <a:ext cx="10742140" cy="5755422"/>
          </a:xfrm>
          <a:prstGeom prst="rect">
            <a:avLst/>
          </a:prstGeom>
          <a:noFill/>
        </p:spPr>
        <p:txBody>
          <a:bodyPr wrap="square" rtlCol="0">
            <a:spAutoFit/>
          </a:bodyPr>
          <a:lstStyle/>
          <a:p>
            <a:pPr algn="l"/>
            <a:r>
              <a:rPr lang="es-ES" sz="2800" b="1" i="0" u="none" strike="noStrike" baseline="0" dirty="0">
                <a:solidFill>
                  <a:srgbClr val="00B0F0"/>
                </a:solidFill>
                <a:latin typeface="Verdana,Bold"/>
              </a:rPr>
              <a:t>4. ¿Por qué es importante que niños y adolescentes practiquen actividad física?</a:t>
            </a:r>
          </a:p>
          <a:p>
            <a:pPr algn="l"/>
            <a:endParaRPr lang="es-ES" sz="2400" b="1" dirty="0">
              <a:solidFill>
                <a:srgbClr val="00B0F0"/>
              </a:solidFill>
              <a:latin typeface="Verdana,Bold"/>
            </a:endParaRPr>
          </a:p>
          <a:p>
            <a:pPr algn="l"/>
            <a:r>
              <a:rPr lang="es-ES" sz="2400" dirty="0">
                <a:solidFill>
                  <a:schemeClr val="accent2"/>
                </a:solidFill>
                <a:latin typeface="Verdana" panose="020B0604030504040204" pitchFamily="34" charset="0"/>
              </a:rPr>
              <a:t>L</a:t>
            </a:r>
            <a:r>
              <a:rPr lang="es-ES" sz="2400" b="0" i="0" u="none" strike="noStrike" baseline="0" dirty="0">
                <a:solidFill>
                  <a:schemeClr val="accent2"/>
                </a:solidFill>
                <a:latin typeface="Verdana" panose="020B0604030504040204" pitchFamily="34" charset="0"/>
              </a:rPr>
              <a:t>a práctica de ejercicio regular </a:t>
            </a:r>
            <a:r>
              <a:rPr lang="es-ES" sz="2400" b="0" i="0" u="none" strike="noStrike" baseline="0" dirty="0">
                <a:latin typeface="Verdana" panose="020B0604030504040204" pitchFamily="34" charset="0"/>
              </a:rPr>
              <a:t>en niños y adolescentes conlleva una serie de </a:t>
            </a:r>
            <a:r>
              <a:rPr lang="es-ES" sz="2400" b="0" i="0" u="none" strike="noStrike" baseline="0" dirty="0">
                <a:solidFill>
                  <a:srgbClr val="00B0F0"/>
                </a:solidFill>
                <a:latin typeface="Verdana" panose="020B0604030504040204" pitchFamily="34" charset="0"/>
              </a:rPr>
              <a:t>beneficios en todos los niveles</a:t>
            </a:r>
            <a:r>
              <a:rPr lang="es-ES" sz="2400" b="0" i="0" u="none" strike="noStrike" baseline="0" dirty="0">
                <a:latin typeface="Verdana" panose="020B0604030504040204" pitchFamily="34" charset="0"/>
              </a:rPr>
              <a:t>: físico, psicológico y social.</a:t>
            </a:r>
          </a:p>
          <a:p>
            <a:pPr algn="l"/>
            <a:r>
              <a:rPr lang="es-ES" sz="2400" b="0" i="0" u="none" strike="noStrike" baseline="0" dirty="0">
                <a:solidFill>
                  <a:srgbClr val="00B0F0"/>
                </a:solidFill>
                <a:latin typeface="Verdana" panose="020B0604030504040204" pitchFamily="34" charset="0"/>
                <a:ea typeface="Verdana" panose="020B0604030504040204" pitchFamily="34" charset="0"/>
              </a:rPr>
              <a:t>Beneficios físicos:</a:t>
            </a:r>
          </a:p>
          <a:p>
            <a:pPr algn="l"/>
            <a:r>
              <a:rPr lang="es-ES" sz="2400" b="0" i="0" u="none" strike="noStrike" baseline="0" dirty="0">
                <a:solidFill>
                  <a:srgbClr val="000000"/>
                </a:solidFill>
                <a:latin typeface="Verdana" panose="020B0604030504040204" pitchFamily="34" charset="0"/>
                <a:ea typeface="Verdana" panose="020B0604030504040204" pitchFamily="34" charset="0"/>
              </a:rPr>
              <a:t> Ayuda a controlar el peso corporal.</a:t>
            </a:r>
          </a:p>
          <a:p>
            <a:pPr algn="l"/>
            <a:r>
              <a:rPr lang="es-ES" sz="2400" b="0" i="0" u="none" strike="noStrike" baseline="0" dirty="0">
                <a:solidFill>
                  <a:srgbClr val="000000"/>
                </a:solidFill>
                <a:latin typeface="Verdana" panose="020B0604030504040204" pitchFamily="34" charset="0"/>
                <a:ea typeface="Verdana" panose="020B0604030504040204" pitchFamily="34" charset="0"/>
              </a:rPr>
              <a:t> Mejora la salud ósea.</a:t>
            </a:r>
          </a:p>
          <a:p>
            <a:pPr algn="l"/>
            <a:r>
              <a:rPr lang="es-ES" sz="2400" b="0" i="0" u="none" strike="noStrike" baseline="0" dirty="0">
                <a:solidFill>
                  <a:srgbClr val="000000"/>
                </a:solidFill>
                <a:latin typeface="Verdana" panose="020B0604030504040204" pitchFamily="34" charset="0"/>
                <a:ea typeface="Verdana" panose="020B0604030504040204" pitchFamily="34" charset="0"/>
              </a:rPr>
              <a:t> Mejora la fuerza y la resistencia muscular.</a:t>
            </a:r>
          </a:p>
          <a:p>
            <a:pPr algn="l"/>
            <a:r>
              <a:rPr lang="es-ES" sz="2400" b="0" i="0" u="none" strike="noStrike" baseline="0" dirty="0">
                <a:solidFill>
                  <a:srgbClr val="000000"/>
                </a:solidFill>
                <a:latin typeface="Verdana" panose="020B0604030504040204" pitchFamily="34" charset="0"/>
                <a:ea typeface="Verdana" panose="020B0604030504040204" pitchFamily="34" charset="0"/>
              </a:rPr>
              <a:t> Mejora la salud cardiovascular y metabólica.</a:t>
            </a:r>
          </a:p>
          <a:p>
            <a:pPr algn="l"/>
            <a:r>
              <a:rPr lang="es-ES" sz="2400" b="0" i="0" u="none" strike="noStrike" baseline="0" dirty="0">
                <a:solidFill>
                  <a:srgbClr val="000000"/>
                </a:solidFill>
                <a:latin typeface="Verdana" panose="020B0604030504040204" pitchFamily="34" charset="0"/>
                <a:ea typeface="Verdana" panose="020B0604030504040204" pitchFamily="34" charset="0"/>
              </a:rPr>
              <a:t> Favorece el aumento del HDL colesterol o «colesterol bueno».</a:t>
            </a:r>
          </a:p>
          <a:p>
            <a:pPr algn="l"/>
            <a:r>
              <a:rPr lang="es-ES" sz="2400" b="0" i="0" u="none" strike="noStrike" baseline="0" dirty="0">
                <a:solidFill>
                  <a:srgbClr val="000000"/>
                </a:solidFill>
                <a:latin typeface="Verdana" panose="020B0604030504040204" pitchFamily="34" charset="0"/>
                <a:ea typeface="Verdana" panose="020B0604030504040204" pitchFamily="34" charset="0"/>
              </a:rPr>
              <a:t> Reduce el riesgo de padecer diabetes y algunos tipos de cáncer.</a:t>
            </a:r>
          </a:p>
          <a:p>
            <a:pPr algn="l"/>
            <a:r>
              <a:rPr lang="es-ES" sz="2400" b="0" i="0" u="none" strike="noStrike" baseline="0" dirty="0">
                <a:solidFill>
                  <a:srgbClr val="00B0F0"/>
                </a:solidFill>
                <a:latin typeface="Verdana" panose="020B0604030504040204" pitchFamily="34" charset="0"/>
                <a:ea typeface="Verdana" panose="020B0604030504040204" pitchFamily="34" charset="0"/>
              </a:rPr>
              <a:t>Beneficios a nivel cognitivo:</a:t>
            </a:r>
            <a:endParaRPr lang="es-ES" sz="2400" b="0" i="0" u="none" strike="noStrike" baseline="0" dirty="0">
              <a:solidFill>
                <a:srgbClr val="000000"/>
              </a:solidFill>
              <a:latin typeface="Verdana" panose="020B0604030504040204" pitchFamily="34" charset="0"/>
              <a:ea typeface="Verdana" panose="020B0604030504040204" pitchFamily="34" charset="0"/>
            </a:endParaRPr>
          </a:p>
          <a:p>
            <a:pPr algn="l"/>
            <a:r>
              <a:rPr lang="es-ES" sz="2400" b="0" i="0" u="none" strike="noStrike" baseline="0" dirty="0">
                <a:solidFill>
                  <a:srgbClr val="000000"/>
                </a:solidFill>
                <a:latin typeface="Verdana" panose="020B0604030504040204" pitchFamily="34" charset="0"/>
                <a:ea typeface="Verdana" panose="020B0604030504040204" pitchFamily="34" charset="0"/>
              </a:rPr>
              <a:t> Mejora la capacidad de atención.</a:t>
            </a:r>
          </a:p>
          <a:p>
            <a:pPr algn="l"/>
            <a:r>
              <a:rPr lang="es-ES" sz="2400" b="0" i="0" u="none" strike="noStrike" baseline="0" dirty="0">
                <a:solidFill>
                  <a:srgbClr val="000000"/>
                </a:solidFill>
                <a:latin typeface="Verdana" panose="020B0604030504040204" pitchFamily="34" charset="0"/>
                <a:ea typeface="Verdana" panose="020B0604030504040204" pitchFamily="34" charset="0"/>
              </a:rPr>
              <a:t> Mejora el rendimiento académico.</a:t>
            </a:r>
          </a:p>
        </p:txBody>
      </p:sp>
      <p:sp>
        <p:nvSpPr>
          <p:cNvPr id="3" name="CuadroTexto 2">
            <a:extLst>
              <a:ext uri="{FF2B5EF4-FFF2-40B4-BE49-F238E27FC236}">
                <a16:creationId xmlns:a16="http://schemas.microsoft.com/office/drawing/2014/main" id="{E3883108-5266-489D-995D-C058B0FA0267}"/>
              </a:ext>
            </a:extLst>
          </p:cNvPr>
          <p:cNvSpPr txBox="1"/>
          <p:nvPr/>
        </p:nvSpPr>
        <p:spPr>
          <a:xfrm>
            <a:off x="4758428" y="6620196"/>
            <a:ext cx="7433569" cy="2308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r>
              <a:rPr lang="es-ES" sz="900" i="1" dirty="0"/>
              <a:t>.</a:t>
            </a:r>
          </a:p>
        </p:txBody>
      </p:sp>
    </p:spTree>
    <p:extLst>
      <p:ext uri="{BB962C8B-B14F-4D97-AF65-F5344CB8AC3E}">
        <p14:creationId xmlns:p14="http://schemas.microsoft.com/office/powerpoint/2010/main" val="1373391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52A3A34-A095-4904-A17D-5483BB5ACC6D}"/>
              </a:ext>
            </a:extLst>
          </p:cNvPr>
          <p:cNvSpPr txBox="1"/>
          <p:nvPr/>
        </p:nvSpPr>
        <p:spPr>
          <a:xfrm>
            <a:off x="494270" y="667266"/>
            <a:ext cx="11071654" cy="4893647"/>
          </a:xfrm>
          <a:prstGeom prst="rect">
            <a:avLst/>
          </a:prstGeom>
          <a:noFill/>
        </p:spPr>
        <p:txBody>
          <a:bodyPr wrap="square" rtlCol="0">
            <a:spAutoFit/>
          </a:bodyPr>
          <a:lstStyle/>
          <a:p>
            <a:pPr algn="l"/>
            <a:r>
              <a:rPr lang="es-ES" sz="2400" b="0" i="0" u="none" strike="noStrike" baseline="0" dirty="0">
                <a:solidFill>
                  <a:srgbClr val="00B0F0"/>
                </a:solidFill>
                <a:latin typeface="Verdana" panose="020B0604030504040204" pitchFamily="34" charset="0"/>
                <a:ea typeface="Verdana" panose="020B0604030504040204" pitchFamily="34" charset="0"/>
              </a:rPr>
              <a:t>Beneficios a nivel cognitivo:</a:t>
            </a:r>
            <a:endParaRPr lang="es-ES" sz="2400" b="0" i="0" u="none" strike="noStrike" baseline="0" dirty="0">
              <a:solidFill>
                <a:srgbClr val="000000"/>
              </a:solidFill>
              <a:latin typeface="Verdana" panose="020B0604030504040204" pitchFamily="34" charset="0"/>
              <a:ea typeface="Verdana" panose="020B0604030504040204" pitchFamily="34" charset="0"/>
            </a:endParaRPr>
          </a:p>
          <a:p>
            <a:pPr algn="l"/>
            <a:r>
              <a:rPr lang="es-ES" sz="2400" b="0" i="0" u="none" strike="noStrike" baseline="0" dirty="0">
                <a:solidFill>
                  <a:srgbClr val="000000"/>
                </a:solidFill>
                <a:latin typeface="Verdana" panose="020B0604030504040204" pitchFamily="34" charset="0"/>
                <a:ea typeface="Verdana" panose="020B0604030504040204" pitchFamily="34" charset="0"/>
              </a:rPr>
              <a:t> Mejora la capacidad de atención.</a:t>
            </a:r>
          </a:p>
          <a:p>
            <a:pPr algn="l"/>
            <a:r>
              <a:rPr lang="es-ES" sz="2400" b="0" i="0" u="none" strike="noStrike" baseline="0" dirty="0">
                <a:solidFill>
                  <a:srgbClr val="000000"/>
                </a:solidFill>
                <a:latin typeface="Verdana" panose="020B0604030504040204" pitchFamily="34" charset="0"/>
                <a:ea typeface="Verdana" panose="020B0604030504040204" pitchFamily="34" charset="0"/>
              </a:rPr>
              <a:t> Mejora el rendimiento académico.</a:t>
            </a:r>
          </a:p>
          <a:p>
            <a:pPr algn="l"/>
            <a:endParaRPr lang="es-ES" sz="2400" b="0" i="0" u="none" strike="noStrike" baseline="0" dirty="0">
              <a:solidFill>
                <a:srgbClr val="00B0F0"/>
              </a:solidFill>
              <a:latin typeface="Verdana" panose="020B0604030504040204" pitchFamily="34" charset="0"/>
              <a:ea typeface="Verdana" panose="020B0604030504040204" pitchFamily="34" charset="0"/>
            </a:endParaRPr>
          </a:p>
          <a:p>
            <a:pPr algn="l"/>
            <a:r>
              <a:rPr lang="es-ES" sz="2400" b="0" i="0" u="none" strike="noStrike" baseline="0" dirty="0">
                <a:solidFill>
                  <a:srgbClr val="00B0F0"/>
                </a:solidFill>
                <a:latin typeface="Verdana" panose="020B0604030504040204" pitchFamily="34" charset="0"/>
                <a:ea typeface="Verdana" panose="020B0604030504040204" pitchFamily="34" charset="0"/>
              </a:rPr>
              <a:t>Beneficios a nivel psicosocial:</a:t>
            </a:r>
          </a:p>
          <a:p>
            <a:pPr algn="l"/>
            <a:r>
              <a:rPr lang="es-ES" sz="2400" b="0" i="0" u="none" strike="noStrike" baseline="0" dirty="0">
                <a:solidFill>
                  <a:srgbClr val="000000"/>
                </a:solidFill>
                <a:latin typeface="Verdana" panose="020B0604030504040204" pitchFamily="34" charset="0"/>
                <a:ea typeface="Verdana" panose="020B0604030504040204" pitchFamily="34" charset="0"/>
              </a:rPr>
              <a:t> Mejora el bienestar psicológico, la confianza en uno mismo y la autoestima.</a:t>
            </a:r>
          </a:p>
          <a:p>
            <a:pPr algn="l"/>
            <a:r>
              <a:rPr lang="es-ES" sz="2400" b="0" i="0" u="none" strike="noStrike" baseline="0" dirty="0">
                <a:solidFill>
                  <a:srgbClr val="000000"/>
                </a:solidFill>
                <a:latin typeface="Verdana" panose="020B0604030504040204" pitchFamily="34" charset="0"/>
                <a:ea typeface="Verdana" panose="020B0604030504040204" pitchFamily="34" charset="0"/>
              </a:rPr>
              <a:t> Reduce la ansiedad y la depresión.</a:t>
            </a:r>
          </a:p>
          <a:p>
            <a:pPr algn="l"/>
            <a:r>
              <a:rPr lang="es-ES" sz="2400" b="0" i="0" u="none" strike="noStrike" baseline="0" dirty="0">
                <a:solidFill>
                  <a:srgbClr val="000000"/>
                </a:solidFill>
                <a:latin typeface="Verdana" panose="020B0604030504040204" pitchFamily="34" charset="0"/>
                <a:ea typeface="Verdana" panose="020B0604030504040204" pitchFamily="34" charset="0"/>
              </a:rPr>
              <a:t> Favorece la sociabilidad y la autonomía.</a:t>
            </a:r>
          </a:p>
          <a:p>
            <a:pPr algn="l"/>
            <a:endParaRPr lang="es-ES" sz="2400" b="0" i="0" u="none" strike="noStrike" baseline="0" dirty="0">
              <a:solidFill>
                <a:srgbClr val="00B0F0"/>
              </a:solidFill>
              <a:latin typeface="Verdana" panose="020B0604030504040204" pitchFamily="34" charset="0"/>
              <a:ea typeface="Verdana" panose="020B0604030504040204" pitchFamily="34" charset="0"/>
            </a:endParaRPr>
          </a:p>
          <a:p>
            <a:pPr algn="l"/>
            <a:r>
              <a:rPr lang="es-ES" sz="2400" b="0" i="0" u="none" strike="noStrike" baseline="0" dirty="0">
                <a:solidFill>
                  <a:srgbClr val="00B0F0"/>
                </a:solidFill>
                <a:latin typeface="Verdana" panose="020B0604030504040204" pitchFamily="34" charset="0"/>
                <a:ea typeface="Verdana" panose="020B0604030504040204" pitchFamily="34" charset="0"/>
              </a:rPr>
              <a:t>Beneficios a nivel de valores:</a:t>
            </a:r>
          </a:p>
          <a:p>
            <a:pPr algn="l"/>
            <a:r>
              <a:rPr lang="es-ES" sz="2400" b="0" i="0" u="none" strike="noStrike" baseline="0" dirty="0">
                <a:solidFill>
                  <a:srgbClr val="000000"/>
                </a:solidFill>
                <a:latin typeface="Verdana" panose="020B0604030504040204" pitchFamily="34" charset="0"/>
                <a:ea typeface="Verdana" panose="020B0604030504040204" pitchFamily="34" charset="0"/>
              </a:rPr>
              <a:t> Mejora la adquisición de valores positivos como la fortaleza, la prudencia, la humildad, la perseverancia y el trabajo en equipo.</a:t>
            </a:r>
            <a:endParaRPr lang="es-ES" sz="2400" dirty="0">
              <a:solidFill>
                <a:srgbClr val="00B0F0"/>
              </a:solidFill>
              <a:latin typeface="Verdana" panose="020B0604030504040204" pitchFamily="34" charset="0"/>
              <a:ea typeface="Verdana" panose="020B0604030504040204" pitchFamily="34" charset="0"/>
            </a:endParaRPr>
          </a:p>
        </p:txBody>
      </p:sp>
      <p:sp>
        <p:nvSpPr>
          <p:cNvPr id="4" name="CuadroTexto 3">
            <a:extLst>
              <a:ext uri="{FF2B5EF4-FFF2-40B4-BE49-F238E27FC236}">
                <a16:creationId xmlns:a16="http://schemas.microsoft.com/office/drawing/2014/main" id="{2AF8E9F7-5C36-4B08-B5A4-02C14E7CF225}"/>
              </a:ext>
            </a:extLst>
          </p:cNvPr>
          <p:cNvSpPr txBox="1"/>
          <p:nvPr/>
        </p:nvSpPr>
        <p:spPr>
          <a:xfrm>
            <a:off x="4758428" y="6620196"/>
            <a:ext cx="7433569" cy="3693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r>
              <a:rPr lang="es-ES" sz="900" i="1" dirty="0"/>
              <a:t>.</a:t>
            </a:r>
          </a:p>
          <a:p>
            <a:pPr algn="r"/>
            <a:r>
              <a:rPr lang="es-ES" sz="900" i="1" dirty="0"/>
              <a:t>.</a:t>
            </a:r>
          </a:p>
        </p:txBody>
      </p:sp>
    </p:spTree>
    <p:extLst>
      <p:ext uri="{BB962C8B-B14F-4D97-AF65-F5344CB8AC3E}">
        <p14:creationId xmlns:p14="http://schemas.microsoft.com/office/powerpoint/2010/main" val="37774137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93CEEB2-15F0-4C85-A211-3B29AA951FB3}"/>
              </a:ext>
            </a:extLst>
          </p:cNvPr>
          <p:cNvSpPr txBox="1"/>
          <p:nvPr/>
        </p:nvSpPr>
        <p:spPr>
          <a:xfrm>
            <a:off x="617838" y="914400"/>
            <a:ext cx="10884351" cy="3046988"/>
          </a:xfrm>
          <a:prstGeom prst="rect">
            <a:avLst/>
          </a:prstGeom>
          <a:noFill/>
        </p:spPr>
        <p:txBody>
          <a:bodyPr wrap="square" rtlCol="0">
            <a:spAutoFit/>
          </a:bodyPr>
          <a:lstStyle/>
          <a:p>
            <a:pPr algn="l"/>
            <a:r>
              <a:rPr lang="es-ES" sz="2400" b="0" i="0" u="none" strike="noStrike" baseline="0" dirty="0">
                <a:latin typeface="Verdana" panose="020B0604030504040204" pitchFamily="34" charset="0"/>
              </a:rPr>
              <a:t>Además, no hay que olvidar como un </a:t>
            </a:r>
            <a:r>
              <a:rPr lang="es-ES" sz="2400" b="0" i="0" u="none" strike="noStrike" baseline="0" dirty="0">
                <a:solidFill>
                  <a:srgbClr val="00B0F0"/>
                </a:solidFill>
                <a:latin typeface="Verdana" panose="020B0604030504040204" pitchFamily="34" charset="0"/>
              </a:rPr>
              <a:t>beneficio indirecto</a:t>
            </a:r>
            <a:r>
              <a:rPr lang="es-ES" sz="2400" b="0" i="0" u="none" strike="noStrike" baseline="0" dirty="0">
                <a:latin typeface="Verdana" panose="020B0604030504040204" pitchFamily="34" charset="0"/>
              </a:rPr>
              <a:t>, que un </a:t>
            </a:r>
            <a:r>
              <a:rPr lang="es-ES" sz="2400" b="0" i="0" u="none" strike="noStrike" baseline="0" dirty="0">
                <a:solidFill>
                  <a:schemeClr val="accent2"/>
                </a:solidFill>
                <a:latin typeface="Verdana" panose="020B0604030504040204" pitchFamily="34" charset="0"/>
              </a:rPr>
              <a:t>niño activo </a:t>
            </a:r>
            <a:r>
              <a:rPr lang="es-ES" sz="2400" b="0" i="0" u="none" strike="noStrike" baseline="0" dirty="0">
                <a:latin typeface="Verdana" panose="020B0604030504040204" pitchFamily="34" charset="0"/>
              </a:rPr>
              <a:t>tiene muchas más posibilidades de ser un </a:t>
            </a:r>
            <a:r>
              <a:rPr lang="es-ES" sz="2400" b="0" i="0" u="none" strike="noStrike" baseline="0" dirty="0">
                <a:solidFill>
                  <a:schemeClr val="accent2"/>
                </a:solidFill>
                <a:latin typeface="Verdana" panose="020B0604030504040204" pitchFamily="34" charset="0"/>
              </a:rPr>
              <a:t>adulto activo </a:t>
            </a:r>
            <a:r>
              <a:rPr lang="es-ES" sz="2400" b="0" i="0" u="none" strike="noStrike" baseline="0" dirty="0">
                <a:latin typeface="Verdana" panose="020B0604030504040204" pitchFamily="34" charset="0"/>
              </a:rPr>
              <a:t>ya que los hábitos físicos adquiridos durante la niñez, infancia y adolescencia tienden a mantenerse en las etapas posteriores.</a:t>
            </a:r>
          </a:p>
          <a:p>
            <a:pPr algn="l"/>
            <a:r>
              <a:rPr lang="es-ES" sz="2400" b="0" i="0" u="none" strike="noStrike" baseline="0" dirty="0">
                <a:latin typeface="Verdana" panose="020B0604030504040204" pitchFamily="34" charset="0"/>
              </a:rPr>
              <a:t>Además, muchas patologías como la arteriosclerosis, comienzan ya en la niñez y adolescencia aunque no se muestren hasta otras etapas de la vida adulta, por lo que la pronta práctica de actividad física en estas etapas va a evitar o retrasar su aparición.</a:t>
            </a:r>
            <a:endParaRPr lang="es-ES" sz="2400" dirty="0"/>
          </a:p>
        </p:txBody>
      </p:sp>
      <p:sp>
        <p:nvSpPr>
          <p:cNvPr id="4" name="CuadroTexto 3">
            <a:extLst>
              <a:ext uri="{FF2B5EF4-FFF2-40B4-BE49-F238E27FC236}">
                <a16:creationId xmlns:a16="http://schemas.microsoft.com/office/drawing/2014/main" id="{730A4B15-02DA-4321-AA41-9CB43590F039}"/>
              </a:ext>
            </a:extLst>
          </p:cNvPr>
          <p:cNvSpPr txBox="1"/>
          <p:nvPr/>
        </p:nvSpPr>
        <p:spPr>
          <a:xfrm>
            <a:off x="4758428" y="6620196"/>
            <a:ext cx="7433569" cy="2308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r>
              <a:rPr lang="es-ES" sz="900" i="1" dirty="0"/>
              <a:t>.</a:t>
            </a:r>
          </a:p>
        </p:txBody>
      </p:sp>
    </p:spTree>
    <p:extLst>
      <p:ext uri="{BB962C8B-B14F-4D97-AF65-F5344CB8AC3E}">
        <p14:creationId xmlns:p14="http://schemas.microsoft.com/office/powerpoint/2010/main" val="35805425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B380231-78EE-4B2C-AA38-C6E562125DE0}"/>
              </a:ext>
            </a:extLst>
          </p:cNvPr>
          <p:cNvSpPr txBox="1"/>
          <p:nvPr/>
        </p:nvSpPr>
        <p:spPr>
          <a:xfrm>
            <a:off x="663103" y="551289"/>
            <a:ext cx="10725664" cy="5755422"/>
          </a:xfrm>
          <a:prstGeom prst="rect">
            <a:avLst/>
          </a:prstGeom>
          <a:noFill/>
        </p:spPr>
        <p:txBody>
          <a:bodyPr wrap="square" rtlCol="0">
            <a:spAutoFit/>
          </a:bodyPr>
          <a:lstStyle/>
          <a:p>
            <a:pPr algn="l"/>
            <a:r>
              <a:rPr lang="es-ES" sz="2800" b="1" i="0" u="none" strike="noStrike" baseline="0" dirty="0">
                <a:solidFill>
                  <a:srgbClr val="00B0F0"/>
                </a:solidFill>
                <a:latin typeface="Verdana" panose="020B0604030504040204" pitchFamily="34" charset="0"/>
              </a:rPr>
              <a:t>5. ¿Cuánta actividad física es necesaria para obtener esos beneficios?</a:t>
            </a:r>
          </a:p>
          <a:p>
            <a:pPr algn="l"/>
            <a:endParaRPr lang="es-ES" sz="2400" dirty="0">
              <a:solidFill>
                <a:srgbClr val="00B0F0"/>
              </a:solidFill>
              <a:latin typeface="Verdana" panose="020B0604030504040204" pitchFamily="34" charset="0"/>
            </a:endParaRPr>
          </a:p>
          <a:p>
            <a:pPr algn="l"/>
            <a:r>
              <a:rPr lang="es-ES" sz="2400" b="1" i="0" u="none" strike="noStrike" baseline="0" dirty="0">
                <a:latin typeface="Verdana" panose="020B0604030504040204" pitchFamily="34" charset="0"/>
              </a:rPr>
              <a:t>Recomendaciones óptimas </a:t>
            </a:r>
            <a:r>
              <a:rPr lang="es-ES" sz="2400" b="0" i="0" u="none" strike="noStrike" baseline="0" dirty="0">
                <a:latin typeface="Verdana" panose="020B0604030504040204" pitchFamily="34" charset="0"/>
              </a:rPr>
              <a:t>que permiten obtener los máximos</a:t>
            </a:r>
          </a:p>
          <a:p>
            <a:pPr algn="l"/>
            <a:r>
              <a:rPr lang="es-ES" sz="2400" b="0" i="0" u="none" strike="noStrike" baseline="0" dirty="0">
                <a:latin typeface="Verdana" panose="020B0604030504040204" pitchFamily="34" charset="0"/>
              </a:rPr>
              <a:t>beneficios en la salud de niños y jóvenes.</a:t>
            </a:r>
            <a:r>
              <a:rPr lang="es-ES" sz="2400" b="0" i="0" u="none" strike="noStrike" baseline="0" dirty="0">
                <a:latin typeface="Verdana" panose="020B0604030504040204" pitchFamily="34" charset="0"/>
                <a:ea typeface="Verdana" panose="020B0604030504040204" pitchFamily="34" charset="0"/>
              </a:rPr>
              <a:t> De manera general, y aceptado por los principales organismos nacionales e internacionales.</a:t>
            </a:r>
            <a:endParaRPr lang="es-ES" sz="2400" b="0" i="0" u="none" strike="noStrike" baseline="0" dirty="0">
              <a:latin typeface="Verdana" panose="020B0604030504040204" pitchFamily="34" charset="0"/>
            </a:endParaRPr>
          </a:p>
          <a:p>
            <a:pPr algn="l"/>
            <a:endParaRPr lang="es-ES" sz="2400" dirty="0">
              <a:solidFill>
                <a:srgbClr val="00B0F0"/>
              </a:solidFill>
              <a:latin typeface="Verdana" panose="020B0604030504040204" pitchFamily="34" charset="0"/>
            </a:endParaRPr>
          </a:p>
          <a:p>
            <a:pPr algn="l"/>
            <a:r>
              <a:rPr lang="es-ES" sz="2400" b="0" i="0" u="none" strike="noStrike" baseline="0" dirty="0">
                <a:latin typeface="Verdana" panose="020B0604030504040204" pitchFamily="34" charset="0"/>
                <a:ea typeface="Verdana" panose="020B0604030504040204" pitchFamily="34" charset="0"/>
              </a:rPr>
              <a:t> Que niños/as y adolescentes realicen </a:t>
            </a:r>
            <a:r>
              <a:rPr lang="es-ES" sz="2400" b="0" i="0" u="none" strike="noStrike" baseline="0" dirty="0">
                <a:solidFill>
                  <a:srgbClr val="00B0F0"/>
                </a:solidFill>
                <a:latin typeface="Verdana" panose="020B0604030504040204" pitchFamily="34" charset="0"/>
                <a:ea typeface="Verdana" panose="020B0604030504040204" pitchFamily="34" charset="0"/>
              </a:rPr>
              <a:t>al menos 30 minutos de actividad física moderada y 30 minutos de actividad vigorosa </a:t>
            </a:r>
            <a:r>
              <a:rPr lang="es-ES" sz="2400" b="0" i="0" u="none" strike="noStrike" baseline="0" dirty="0">
                <a:solidFill>
                  <a:schemeClr val="accent2"/>
                </a:solidFill>
                <a:latin typeface="Verdana" panose="020B0604030504040204" pitchFamily="34" charset="0"/>
                <a:ea typeface="Verdana" panose="020B0604030504040204" pitchFamily="34" charset="0"/>
              </a:rPr>
              <a:t>todos o la mayoría de los días de la semana</a:t>
            </a:r>
            <a:r>
              <a:rPr lang="es-ES" sz="2400" b="0" i="0" u="none" strike="noStrike" baseline="0" dirty="0">
                <a:latin typeface="Verdana" panose="020B0604030504040204" pitchFamily="34" charset="0"/>
                <a:ea typeface="Verdana" panose="020B0604030504040204" pitchFamily="34" charset="0"/>
              </a:rPr>
              <a:t> sin contar las clases de educación física, que serían complementarias y necesarias.</a:t>
            </a:r>
          </a:p>
          <a:p>
            <a:pPr algn="l"/>
            <a:r>
              <a:rPr lang="es-ES" sz="2400" b="0" i="0" u="none" strike="noStrike" baseline="0" dirty="0">
                <a:latin typeface="Verdana" panose="020B0604030504040204" pitchFamily="34" charset="0"/>
                <a:ea typeface="Verdana" panose="020B0604030504040204" pitchFamily="34" charset="0"/>
              </a:rPr>
              <a:t> </a:t>
            </a:r>
            <a:r>
              <a:rPr lang="es-ES" sz="2400" b="0" i="0" u="none" strike="noStrike" baseline="0" dirty="0">
                <a:solidFill>
                  <a:schemeClr val="accent2"/>
                </a:solidFill>
                <a:latin typeface="Verdana" panose="020B0604030504040204" pitchFamily="34" charset="0"/>
                <a:ea typeface="Verdana" panose="020B0604030504040204" pitchFamily="34" charset="0"/>
              </a:rPr>
              <a:t>Al menos dos días a la semana</a:t>
            </a:r>
            <a:r>
              <a:rPr lang="es-ES" sz="2400" b="0" i="0" u="none" strike="noStrike" baseline="0" dirty="0">
                <a:latin typeface="Verdana" panose="020B0604030504040204" pitchFamily="34" charset="0"/>
                <a:ea typeface="Verdana" panose="020B0604030504040204" pitchFamily="34" charset="0"/>
              </a:rPr>
              <a:t>, esta actividad debe incluir </a:t>
            </a:r>
            <a:r>
              <a:rPr lang="es-ES" sz="2400" b="0" i="0" u="none" strike="noStrike" baseline="0" dirty="0">
                <a:solidFill>
                  <a:srgbClr val="00B0F0"/>
                </a:solidFill>
                <a:latin typeface="Verdana" panose="020B0604030504040204" pitchFamily="34" charset="0"/>
                <a:ea typeface="Verdana" panose="020B0604030504040204" pitchFamily="34" charset="0"/>
              </a:rPr>
              <a:t>ejercicios</a:t>
            </a:r>
            <a:r>
              <a:rPr lang="es-ES" sz="2400" b="0" i="0" u="none" strike="noStrike" baseline="0" dirty="0">
                <a:latin typeface="Verdana" panose="020B0604030504040204" pitchFamily="34" charset="0"/>
                <a:ea typeface="Verdana" panose="020B0604030504040204" pitchFamily="34" charset="0"/>
              </a:rPr>
              <a:t> para mejorar la salud ósea, la </a:t>
            </a:r>
            <a:r>
              <a:rPr lang="es-ES" sz="2400" b="0" i="0" u="none" strike="noStrike" baseline="0" dirty="0">
                <a:solidFill>
                  <a:srgbClr val="00B0F0"/>
                </a:solidFill>
                <a:latin typeface="Verdana" panose="020B0604030504040204" pitchFamily="34" charset="0"/>
                <a:ea typeface="Verdana" panose="020B0604030504040204" pitchFamily="34" charset="0"/>
              </a:rPr>
              <a:t>fuerza muscular </a:t>
            </a:r>
            <a:r>
              <a:rPr lang="es-ES" sz="2400" b="0" i="0" u="none" strike="noStrike" baseline="0" dirty="0">
                <a:latin typeface="Verdana" panose="020B0604030504040204" pitchFamily="34" charset="0"/>
                <a:ea typeface="Verdana" panose="020B0604030504040204" pitchFamily="34" charset="0"/>
              </a:rPr>
              <a:t>y la </a:t>
            </a:r>
            <a:r>
              <a:rPr lang="es-ES" sz="2400" b="0" i="0" u="none" strike="noStrike" baseline="0" dirty="0">
                <a:solidFill>
                  <a:srgbClr val="00B0F0"/>
                </a:solidFill>
                <a:latin typeface="Verdana" panose="020B0604030504040204" pitchFamily="34" charset="0"/>
                <a:ea typeface="Verdana" panose="020B0604030504040204" pitchFamily="34" charset="0"/>
              </a:rPr>
              <a:t>flexibilidad</a:t>
            </a:r>
            <a:r>
              <a:rPr lang="es-ES" sz="2400" b="0" i="0" u="none" strike="noStrike" baseline="0" dirty="0">
                <a:latin typeface="Verdana" panose="020B0604030504040204" pitchFamily="34" charset="0"/>
                <a:ea typeface="Verdana" panose="020B0604030504040204" pitchFamily="34" charset="0"/>
              </a:rPr>
              <a:t>.</a:t>
            </a:r>
            <a:endParaRPr lang="es-ES" sz="2400" dirty="0">
              <a:latin typeface="Verdana" panose="020B0604030504040204" pitchFamily="34" charset="0"/>
              <a:ea typeface="Verdana" panose="020B0604030504040204" pitchFamily="34" charset="0"/>
            </a:endParaRPr>
          </a:p>
        </p:txBody>
      </p:sp>
      <p:sp>
        <p:nvSpPr>
          <p:cNvPr id="3" name="CuadroTexto 2">
            <a:extLst>
              <a:ext uri="{FF2B5EF4-FFF2-40B4-BE49-F238E27FC236}">
                <a16:creationId xmlns:a16="http://schemas.microsoft.com/office/drawing/2014/main" id="{73B5CC14-7A94-460A-985D-0D016C38A9D9}"/>
              </a:ext>
            </a:extLst>
          </p:cNvPr>
          <p:cNvSpPr txBox="1"/>
          <p:nvPr/>
        </p:nvSpPr>
        <p:spPr>
          <a:xfrm>
            <a:off x="4758428" y="6620196"/>
            <a:ext cx="7433569" cy="2308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r>
              <a:rPr lang="es-ES" sz="900" i="1" dirty="0"/>
              <a:t>.</a:t>
            </a:r>
          </a:p>
        </p:txBody>
      </p:sp>
    </p:spTree>
    <p:extLst>
      <p:ext uri="{BB962C8B-B14F-4D97-AF65-F5344CB8AC3E}">
        <p14:creationId xmlns:p14="http://schemas.microsoft.com/office/powerpoint/2010/main" val="2616111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01456072-0CC9-4782-A960-25220181E92E}"/>
              </a:ext>
            </a:extLst>
          </p:cNvPr>
          <p:cNvSpPr txBox="1"/>
          <p:nvPr/>
        </p:nvSpPr>
        <p:spPr>
          <a:xfrm>
            <a:off x="793630" y="810883"/>
            <a:ext cx="10621932" cy="5816977"/>
          </a:xfrm>
          <a:prstGeom prst="rect">
            <a:avLst/>
          </a:prstGeom>
          <a:noFill/>
        </p:spPr>
        <p:txBody>
          <a:bodyPr wrap="square" rtlCol="0">
            <a:spAutoFit/>
          </a:bodyPr>
          <a:lstStyle/>
          <a:p>
            <a:pPr algn="l"/>
            <a:r>
              <a:rPr lang="es-ES" sz="2400" b="0" i="0" u="none" strike="noStrike" baseline="0" dirty="0">
                <a:latin typeface="Verdana" panose="020B0604030504040204" pitchFamily="34" charset="0"/>
              </a:rPr>
              <a:t>¿Por qué en la actualidad los niveles de actividad física son cada vez menores en una sociedad del bienestar como la nuestra?</a:t>
            </a:r>
          </a:p>
          <a:p>
            <a:pPr algn="l"/>
            <a:endParaRPr lang="es-ES" sz="2400" dirty="0">
              <a:latin typeface="Verdana" panose="020B0604030504040204" pitchFamily="34" charset="0"/>
            </a:endParaRPr>
          </a:p>
          <a:p>
            <a:pPr algn="l"/>
            <a:r>
              <a:rPr lang="es-ES" sz="2400" b="0" i="0" u="none" strike="noStrike" baseline="0" dirty="0">
                <a:latin typeface="Verdana" panose="020B0604030504040204" pitchFamily="34" charset="0"/>
              </a:rPr>
              <a:t>¿Debemos fomentar más el deporte?</a:t>
            </a:r>
          </a:p>
          <a:p>
            <a:pPr algn="l"/>
            <a:endParaRPr lang="es-ES" sz="2400" dirty="0">
              <a:latin typeface="Verdana" panose="020B0604030504040204" pitchFamily="34" charset="0"/>
            </a:endParaRPr>
          </a:p>
          <a:p>
            <a:pPr algn="l"/>
            <a:r>
              <a:rPr lang="es-ES" sz="2400" b="0" i="0" u="none" strike="noStrike" baseline="0" dirty="0">
                <a:latin typeface="Verdana" panose="020B0604030504040204" pitchFamily="34" charset="0"/>
              </a:rPr>
              <a:t>¿Debemos ocuparnos de la calidad de la formación que recibirá el niño/a en la actividad deportiva?</a:t>
            </a:r>
          </a:p>
          <a:p>
            <a:pPr algn="l"/>
            <a:endParaRPr lang="es-ES" sz="2400" dirty="0">
              <a:latin typeface="Verdana" panose="020B0604030504040204" pitchFamily="34" charset="0"/>
            </a:endParaRPr>
          </a:p>
          <a:p>
            <a:pPr algn="l"/>
            <a:r>
              <a:rPr lang="es-ES" sz="2400" b="0" i="0" u="none" strike="noStrike" baseline="0" dirty="0">
                <a:latin typeface="Verdana" panose="020B0604030504040204" pitchFamily="34" charset="0"/>
              </a:rPr>
              <a:t>¿Contribuimos a evitar el sedentarismo y la ingesta de alimentos altamente energéticos en los niños/as?</a:t>
            </a:r>
          </a:p>
          <a:p>
            <a:pPr algn="l"/>
            <a:endParaRPr lang="es-ES" sz="2400" dirty="0">
              <a:latin typeface="Verdana" panose="020B0604030504040204" pitchFamily="34" charset="0"/>
            </a:endParaRPr>
          </a:p>
          <a:p>
            <a:pPr algn="l"/>
            <a:r>
              <a:rPr lang="es-ES" sz="2400" b="0" i="0" u="none" strike="noStrike" baseline="0" dirty="0">
                <a:latin typeface="Verdana" panose="020B0604030504040204" pitchFamily="34" charset="0"/>
              </a:rPr>
              <a:t>¿Damos ejemplo con nuestras conductas de alimentación y actividad física?</a:t>
            </a:r>
          </a:p>
          <a:p>
            <a:pPr algn="l"/>
            <a:endParaRPr lang="es-ES" sz="2400" dirty="0">
              <a:latin typeface="Verdana" panose="020B0604030504040204" pitchFamily="34" charset="0"/>
            </a:endParaRPr>
          </a:p>
          <a:p>
            <a:pPr algn="l"/>
            <a:endParaRPr lang="es-ES" sz="1800" b="0" i="0" u="none" strike="noStrike" baseline="0" dirty="0">
              <a:latin typeface="Verdana" panose="020B0604030504040204" pitchFamily="34" charset="0"/>
            </a:endParaRPr>
          </a:p>
          <a:p>
            <a:pPr algn="l"/>
            <a:endParaRPr lang="es-ES" dirty="0">
              <a:latin typeface="Verdana" panose="020B0604030504040204" pitchFamily="34" charset="0"/>
            </a:endParaRPr>
          </a:p>
        </p:txBody>
      </p:sp>
      <p:sp>
        <p:nvSpPr>
          <p:cNvPr id="3" name="CuadroTexto 2">
            <a:extLst>
              <a:ext uri="{FF2B5EF4-FFF2-40B4-BE49-F238E27FC236}">
                <a16:creationId xmlns:a16="http://schemas.microsoft.com/office/drawing/2014/main" id="{32F880D7-504D-4435-9B92-57B472A088D3}"/>
              </a:ext>
            </a:extLst>
          </p:cNvPr>
          <p:cNvSpPr txBox="1"/>
          <p:nvPr/>
        </p:nvSpPr>
        <p:spPr>
          <a:xfrm>
            <a:off x="4758428" y="6620196"/>
            <a:ext cx="7433569" cy="2308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r>
              <a:rPr lang="es-ES" sz="900" i="1" dirty="0"/>
              <a:t>.</a:t>
            </a:r>
          </a:p>
        </p:txBody>
      </p:sp>
    </p:spTree>
    <p:extLst>
      <p:ext uri="{BB962C8B-B14F-4D97-AF65-F5344CB8AC3E}">
        <p14:creationId xmlns:p14="http://schemas.microsoft.com/office/powerpoint/2010/main" val="17480823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1309319-5CE4-4DC2-A8B7-7FAA1457ED6E}"/>
              </a:ext>
            </a:extLst>
          </p:cNvPr>
          <p:cNvSpPr txBox="1"/>
          <p:nvPr/>
        </p:nvSpPr>
        <p:spPr>
          <a:xfrm>
            <a:off x="543697" y="815546"/>
            <a:ext cx="11096368" cy="4524315"/>
          </a:xfrm>
          <a:prstGeom prst="rect">
            <a:avLst/>
          </a:prstGeom>
          <a:noFill/>
        </p:spPr>
        <p:txBody>
          <a:bodyPr wrap="square" rtlCol="0">
            <a:spAutoFit/>
          </a:bodyPr>
          <a:lstStyle/>
          <a:p>
            <a:pPr algn="l"/>
            <a:r>
              <a:rPr lang="es-ES" sz="2400" i="1" u="none" strike="noStrike" baseline="0" dirty="0">
                <a:latin typeface="Verdana" panose="020B0604030504040204" pitchFamily="34" charset="0"/>
                <a:ea typeface="Verdana" panose="020B0604030504040204" pitchFamily="34" charset="0"/>
              </a:rPr>
              <a:t>Aspectos sobre estas recomendaciones que permitan entenderlas mejor y, por tanto, favorecer la adquisición de las mismas por parte de los niños.</a:t>
            </a:r>
          </a:p>
          <a:p>
            <a:pPr algn="l"/>
            <a:endParaRPr lang="es-ES" sz="2400" i="1" u="none" strike="noStrike" baseline="0" dirty="0">
              <a:latin typeface="Verdana" panose="020B0604030504040204" pitchFamily="34" charset="0"/>
              <a:ea typeface="Verdana" panose="020B0604030504040204" pitchFamily="34" charset="0"/>
            </a:endParaRPr>
          </a:p>
          <a:p>
            <a:pPr algn="l"/>
            <a:r>
              <a:rPr lang="es-ES" sz="2400" b="0" i="0" u="none" strike="noStrike" baseline="0" dirty="0">
                <a:solidFill>
                  <a:srgbClr val="000000"/>
                </a:solidFill>
                <a:latin typeface="Verdana" panose="020B0604030504040204" pitchFamily="34" charset="0"/>
                <a:ea typeface="Verdana" panose="020B0604030504040204" pitchFamily="34" charset="0"/>
              </a:rPr>
              <a:t> </a:t>
            </a:r>
            <a:r>
              <a:rPr lang="es-ES" sz="2400" b="1" i="0" u="none" strike="noStrike" baseline="0" dirty="0">
                <a:solidFill>
                  <a:schemeClr val="accent2"/>
                </a:solidFill>
                <a:latin typeface="Verdana" panose="020B0604030504040204" pitchFamily="34" charset="0"/>
                <a:ea typeface="Verdana" panose="020B0604030504040204" pitchFamily="34" charset="0"/>
              </a:rPr>
              <a:t>¿Qué es intensidad moderada? </a:t>
            </a:r>
            <a:r>
              <a:rPr lang="es-ES" sz="2400" dirty="0">
                <a:solidFill>
                  <a:srgbClr val="000000"/>
                </a:solidFill>
                <a:latin typeface="Verdana" panose="020B0604030504040204" pitchFamily="34" charset="0"/>
                <a:ea typeface="Verdana" panose="020B0604030504040204" pitchFamily="34" charset="0"/>
              </a:rPr>
              <a:t>Podríamos definirla como </a:t>
            </a:r>
            <a:r>
              <a:rPr lang="es-ES" sz="2400" b="0" i="0" u="none" strike="noStrike" baseline="0" dirty="0">
                <a:solidFill>
                  <a:srgbClr val="000000"/>
                </a:solidFill>
                <a:latin typeface="Verdana" panose="020B0604030504040204" pitchFamily="34" charset="0"/>
                <a:ea typeface="Verdana" panose="020B0604030504040204" pitchFamily="34" charset="0"/>
              </a:rPr>
              <a:t>aquella en la que se inicia la sensación de calor y sudoración, pero el </a:t>
            </a:r>
            <a:r>
              <a:rPr lang="es-ES" sz="2400" b="1" i="0" u="none" strike="noStrike" baseline="0" dirty="0">
                <a:solidFill>
                  <a:srgbClr val="000000"/>
                </a:solidFill>
                <a:latin typeface="Verdana" panose="020B0604030504040204" pitchFamily="34" charset="0"/>
                <a:ea typeface="Verdana" panose="020B0604030504040204" pitchFamily="34" charset="0"/>
              </a:rPr>
              <a:t>ritmo del ejercicio permite hablar</a:t>
            </a:r>
            <a:r>
              <a:rPr lang="es-ES" sz="2400" b="0" i="0" u="none" strike="noStrike" baseline="0" dirty="0">
                <a:solidFill>
                  <a:srgbClr val="000000"/>
                </a:solidFill>
                <a:latin typeface="Verdana" panose="020B0604030504040204" pitchFamily="34" charset="0"/>
                <a:ea typeface="Verdana" panose="020B0604030504040204" pitchFamily="34" charset="0"/>
              </a:rPr>
              <a:t>. Por ejemplo </a:t>
            </a:r>
            <a:r>
              <a:rPr lang="es-ES" sz="2400" b="0" i="1" u="none" strike="noStrike" baseline="0" dirty="0">
                <a:solidFill>
                  <a:schemeClr val="accent2"/>
                </a:solidFill>
                <a:latin typeface="Verdana" panose="020B0604030504040204" pitchFamily="34" charset="0"/>
                <a:ea typeface="Verdana" panose="020B0604030504040204" pitchFamily="34" charset="0"/>
              </a:rPr>
              <a:t>los paseos rápidos, los recorridos en bici, los bailes o la natación </a:t>
            </a:r>
            <a:r>
              <a:rPr lang="es-ES" sz="2400" b="0" i="0" u="none" strike="noStrike" baseline="0" dirty="0">
                <a:solidFill>
                  <a:schemeClr val="accent2"/>
                </a:solidFill>
                <a:latin typeface="Verdana" panose="020B0604030504040204" pitchFamily="34" charset="0"/>
                <a:ea typeface="Verdana" panose="020B0604030504040204" pitchFamily="34" charset="0"/>
              </a:rPr>
              <a:t>suave</a:t>
            </a:r>
            <a:r>
              <a:rPr lang="es-ES" sz="2400" b="0" i="0" u="none" strike="noStrike" baseline="0" dirty="0">
                <a:solidFill>
                  <a:srgbClr val="000000"/>
                </a:solidFill>
                <a:latin typeface="Verdana" panose="020B0604030504040204" pitchFamily="34" charset="0"/>
                <a:ea typeface="Verdana" panose="020B0604030504040204" pitchFamily="34" charset="0"/>
              </a:rPr>
              <a:t>. Una sesión de actividad de intensidad moderada </a:t>
            </a:r>
            <a:r>
              <a:rPr lang="es-ES" sz="2400" b="1" i="0" u="none" strike="noStrike" baseline="0" dirty="0">
                <a:solidFill>
                  <a:srgbClr val="000000"/>
                </a:solidFill>
                <a:latin typeface="Verdana" panose="020B0604030504040204" pitchFamily="34" charset="0"/>
                <a:ea typeface="Verdana" panose="020B0604030504040204" pitchFamily="34" charset="0"/>
              </a:rPr>
              <a:t>se puede mantener durante muchos minutos</a:t>
            </a:r>
            <a:r>
              <a:rPr lang="es-ES" sz="2400" b="0" i="0" u="none" strike="noStrike" baseline="0" dirty="0">
                <a:solidFill>
                  <a:srgbClr val="000000"/>
                </a:solidFill>
                <a:latin typeface="Verdana" panose="020B0604030504040204" pitchFamily="34" charset="0"/>
                <a:ea typeface="Verdana" panose="020B0604030504040204" pitchFamily="34" charset="0"/>
              </a:rPr>
              <a:t> y no provoca fatiga excesiva o agotamiento extremo en personas sanas cuando se lleva a cabo durante un período prolongado.</a:t>
            </a:r>
          </a:p>
        </p:txBody>
      </p:sp>
      <p:sp>
        <p:nvSpPr>
          <p:cNvPr id="3" name="CuadroTexto 2">
            <a:extLst>
              <a:ext uri="{FF2B5EF4-FFF2-40B4-BE49-F238E27FC236}">
                <a16:creationId xmlns:a16="http://schemas.microsoft.com/office/drawing/2014/main" id="{21AB07C8-5D61-438B-A9BD-5B9C73FC4E0D}"/>
              </a:ext>
            </a:extLst>
          </p:cNvPr>
          <p:cNvSpPr txBox="1"/>
          <p:nvPr/>
        </p:nvSpPr>
        <p:spPr>
          <a:xfrm>
            <a:off x="4758428" y="6620196"/>
            <a:ext cx="7433569" cy="3693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r>
              <a:rPr lang="es-ES" sz="900" i="1" dirty="0"/>
              <a:t>.</a:t>
            </a:r>
          </a:p>
          <a:p>
            <a:pPr algn="r"/>
            <a:r>
              <a:rPr lang="es-ES" sz="900" i="1" dirty="0"/>
              <a:t>.</a:t>
            </a:r>
          </a:p>
        </p:txBody>
      </p:sp>
    </p:spTree>
    <p:extLst>
      <p:ext uri="{BB962C8B-B14F-4D97-AF65-F5344CB8AC3E}">
        <p14:creationId xmlns:p14="http://schemas.microsoft.com/office/powerpoint/2010/main" val="36904321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2B5A115-CD76-482A-BB19-027835CD6E10}"/>
              </a:ext>
            </a:extLst>
          </p:cNvPr>
          <p:cNvSpPr txBox="1"/>
          <p:nvPr/>
        </p:nvSpPr>
        <p:spPr>
          <a:xfrm>
            <a:off x="558265" y="593387"/>
            <a:ext cx="1095355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 </a:t>
            </a:r>
            <a:r>
              <a:rPr kumimoji="0" lang="es-ES" sz="2400" b="1" i="0" u="none" strike="noStrike" kern="1200" cap="none" spc="0" normalizeH="0" baseline="0" noProof="0" dirty="0">
                <a:ln>
                  <a:noFill/>
                </a:ln>
                <a:solidFill>
                  <a:srgbClr val="ED7D31"/>
                </a:solidFill>
                <a:effectLst/>
                <a:uLnTx/>
                <a:uFillTx/>
                <a:latin typeface="Verdana" panose="020B0604030504040204" pitchFamily="34" charset="0"/>
                <a:ea typeface="Verdana" panose="020B0604030504040204" pitchFamily="34" charset="0"/>
                <a:cs typeface="+mn-cs"/>
              </a:rPr>
              <a:t>¿Qué es intensidad vigorosa? </a:t>
            </a:r>
            <a:r>
              <a:rPr kumimoji="0" lang="es-E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Es aquella en que la </a:t>
            </a:r>
            <a:r>
              <a:rPr kumimoji="0" lang="es-ES" sz="2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sensación de calor es fuerte</a:t>
            </a:r>
            <a:r>
              <a:rPr kumimoji="0" lang="es-E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 la respiración es más difícil (</a:t>
            </a:r>
            <a:r>
              <a:rPr kumimoji="0" lang="es-ES" sz="2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falta el aliento</a:t>
            </a:r>
            <a:r>
              <a:rPr kumimoji="0" lang="es-E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 y las pulsaciones por minuto son elevadas. Por ejemplo </a:t>
            </a:r>
            <a:r>
              <a:rPr kumimoji="0" lang="es-ES" sz="2400" b="0" i="1" u="none" strike="noStrike" kern="1200" cap="none" spc="0" normalizeH="0" baseline="0" noProof="0" dirty="0">
                <a:ln>
                  <a:noFill/>
                </a:ln>
                <a:solidFill>
                  <a:srgbClr val="ED7D31"/>
                </a:solidFill>
                <a:effectLst/>
                <a:uLnTx/>
                <a:uFillTx/>
                <a:latin typeface="Verdana" panose="020B0604030504040204" pitchFamily="34" charset="0"/>
                <a:ea typeface="Verdana" panose="020B0604030504040204" pitchFamily="34" charset="0"/>
                <a:cs typeface="+mn-cs"/>
              </a:rPr>
              <a:t>correr, la natación a nivel avanzado o la mayoría de los deportes de equipo como el baloncesto o el balonmano</a:t>
            </a:r>
            <a:r>
              <a:rPr kumimoji="0" lang="es-ES" sz="1800" b="0" i="1" u="none" strike="noStrike" kern="1200" cap="none" spc="0" normalizeH="0" baseline="0" noProof="0" dirty="0">
                <a:ln>
                  <a:noFill/>
                </a:ln>
                <a:solidFill>
                  <a:srgbClr val="ED7D31"/>
                </a:solidFill>
                <a:effectLst/>
                <a:uLnTx/>
                <a:uFillTx/>
                <a:latin typeface="Verdana" panose="020B0604030504040204" pitchFamily="34" charset="0"/>
                <a:ea typeface="+mn-ea"/>
                <a:cs typeface="+mn-cs"/>
              </a:rPr>
              <a:t>.</a:t>
            </a:r>
            <a:endParaRPr kumimoji="0" lang="es-ES" sz="1800" b="0" i="1"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4" name="CuadroTexto 3">
            <a:extLst>
              <a:ext uri="{FF2B5EF4-FFF2-40B4-BE49-F238E27FC236}">
                <a16:creationId xmlns:a16="http://schemas.microsoft.com/office/drawing/2014/main" id="{D0397272-2A9A-4626-907F-F5BB89C5B718}"/>
              </a:ext>
            </a:extLst>
          </p:cNvPr>
          <p:cNvSpPr txBox="1"/>
          <p:nvPr/>
        </p:nvSpPr>
        <p:spPr>
          <a:xfrm>
            <a:off x="4758428" y="6620196"/>
            <a:ext cx="7433569" cy="3693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r>
              <a:rPr lang="es-ES" sz="900" i="1" dirty="0"/>
              <a:t>.</a:t>
            </a:r>
          </a:p>
          <a:p>
            <a:pPr algn="r"/>
            <a:r>
              <a:rPr lang="es-ES" sz="900" i="1" dirty="0"/>
              <a:t>.</a:t>
            </a:r>
          </a:p>
        </p:txBody>
      </p:sp>
      <p:pic>
        <p:nvPicPr>
          <p:cNvPr id="7" name="Imagen 6">
            <a:extLst>
              <a:ext uri="{FF2B5EF4-FFF2-40B4-BE49-F238E27FC236}">
                <a16:creationId xmlns:a16="http://schemas.microsoft.com/office/drawing/2014/main" id="{56421797-89F8-49BA-A496-D0075C054DE5}"/>
              </a:ext>
            </a:extLst>
          </p:cNvPr>
          <p:cNvPicPr>
            <a:picLocks noChangeAspect="1"/>
          </p:cNvPicPr>
          <p:nvPr/>
        </p:nvPicPr>
        <p:blipFill rotWithShape="1">
          <a:blip r:embed="rId3"/>
          <a:srcRect l="39631" t="16000" r="33369" b="8652"/>
          <a:stretch/>
        </p:blipFill>
        <p:spPr>
          <a:xfrm>
            <a:off x="8569545" y="2532379"/>
            <a:ext cx="2458843" cy="3859743"/>
          </a:xfrm>
          <a:prstGeom prst="rect">
            <a:avLst/>
          </a:prstGeom>
        </p:spPr>
      </p:pic>
    </p:spTree>
    <p:extLst>
      <p:ext uri="{BB962C8B-B14F-4D97-AF65-F5344CB8AC3E}">
        <p14:creationId xmlns:p14="http://schemas.microsoft.com/office/powerpoint/2010/main" val="12107536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19" name="Rectangle 18">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Imagen 2">
            <a:extLst>
              <a:ext uri="{FF2B5EF4-FFF2-40B4-BE49-F238E27FC236}">
                <a16:creationId xmlns:a16="http://schemas.microsoft.com/office/drawing/2014/main" id="{1235B673-6A25-4559-B1EF-A563450977AA}"/>
              </a:ext>
            </a:extLst>
          </p:cNvPr>
          <p:cNvPicPr>
            <a:picLocks noChangeAspect="1"/>
          </p:cNvPicPr>
          <p:nvPr/>
        </p:nvPicPr>
        <p:blipFill rotWithShape="1">
          <a:blip r:embed="rId2"/>
          <a:srcRect l="14054" t="26148" r="31917" b="6149"/>
          <a:stretch/>
        </p:blipFill>
        <p:spPr>
          <a:xfrm>
            <a:off x="706568" y="2146524"/>
            <a:ext cx="3209544" cy="2262282"/>
          </a:xfrm>
          <a:prstGeom prst="rect">
            <a:avLst/>
          </a:prstGeom>
        </p:spPr>
      </p:pic>
      <p:grpSp>
        <p:nvGrpSpPr>
          <p:cNvPr id="22" name="Group 21">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23" name="Rectangle 22">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1" name="Imagen 10">
            <a:extLst>
              <a:ext uri="{FF2B5EF4-FFF2-40B4-BE49-F238E27FC236}">
                <a16:creationId xmlns:a16="http://schemas.microsoft.com/office/drawing/2014/main" id="{AC10C79E-9590-4D8D-A6A1-58D212F4DE23}"/>
              </a:ext>
            </a:extLst>
          </p:cNvPr>
          <p:cNvPicPr>
            <a:picLocks noChangeAspect="1"/>
          </p:cNvPicPr>
          <p:nvPr/>
        </p:nvPicPr>
        <p:blipFill rotWithShape="1">
          <a:blip r:embed="rId3"/>
          <a:srcRect l="23955" t="19677" r="15753" b="15339"/>
          <a:stretch/>
        </p:blipFill>
        <p:spPr>
          <a:xfrm>
            <a:off x="4487333" y="2304733"/>
            <a:ext cx="3209544" cy="1945864"/>
          </a:xfrm>
          <a:prstGeom prst="rect">
            <a:avLst/>
          </a:prstGeom>
        </p:spPr>
      </p:pic>
      <p:grpSp>
        <p:nvGrpSpPr>
          <p:cNvPr id="26" name="Group 25">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27" name="Rectangle 26">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 name="Imagen 8">
            <a:extLst>
              <a:ext uri="{FF2B5EF4-FFF2-40B4-BE49-F238E27FC236}">
                <a16:creationId xmlns:a16="http://schemas.microsoft.com/office/drawing/2014/main" id="{7944C616-7B74-4089-A7F8-E873BE9715D8}"/>
              </a:ext>
            </a:extLst>
          </p:cNvPr>
          <p:cNvPicPr>
            <a:picLocks noChangeAspect="1"/>
          </p:cNvPicPr>
          <p:nvPr/>
        </p:nvPicPr>
        <p:blipFill rotWithShape="1">
          <a:blip r:embed="rId4"/>
          <a:srcRect l="33785" t="23821" r="39345" b="41357"/>
          <a:stretch/>
        </p:blipFill>
        <p:spPr>
          <a:xfrm>
            <a:off x="8275887" y="2107838"/>
            <a:ext cx="3209544" cy="2339654"/>
          </a:xfrm>
          <a:prstGeom prst="rect">
            <a:avLst/>
          </a:prstGeom>
        </p:spPr>
      </p:pic>
      <p:pic>
        <p:nvPicPr>
          <p:cNvPr id="21" name="Imagen 20">
            <a:extLst>
              <a:ext uri="{FF2B5EF4-FFF2-40B4-BE49-F238E27FC236}">
                <a16:creationId xmlns:a16="http://schemas.microsoft.com/office/drawing/2014/main" id="{8CDF5DCB-E2EC-4282-AD6E-D57F0CF105D9}"/>
              </a:ext>
            </a:extLst>
          </p:cNvPr>
          <p:cNvPicPr>
            <a:picLocks noChangeAspect="1"/>
          </p:cNvPicPr>
          <p:nvPr/>
        </p:nvPicPr>
        <p:blipFill rotWithShape="1">
          <a:blip r:embed="rId5"/>
          <a:srcRect l="39029" t="30162" r="53835" b="63883"/>
          <a:stretch/>
        </p:blipFill>
        <p:spPr>
          <a:xfrm>
            <a:off x="11050425" y="6260187"/>
            <a:ext cx="870012" cy="408373"/>
          </a:xfrm>
          <a:prstGeom prst="rect">
            <a:avLst/>
          </a:prstGeom>
        </p:spPr>
      </p:pic>
      <p:sp>
        <p:nvSpPr>
          <p:cNvPr id="4" name="Rectángulo 3">
            <a:extLst>
              <a:ext uri="{FF2B5EF4-FFF2-40B4-BE49-F238E27FC236}">
                <a16:creationId xmlns:a16="http://schemas.microsoft.com/office/drawing/2014/main" id="{84A968C1-C1D9-41D0-87F5-2EF7917F864E}"/>
              </a:ext>
            </a:extLst>
          </p:cNvPr>
          <p:cNvSpPr/>
          <p:nvPr/>
        </p:nvSpPr>
        <p:spPr>
          <a:xfrm>
            <a:off x="107005" y="189440"/>
            <a:ext cx="11813432" cy="369332"/>
          </a:xfrm>
          <a:prstGeom prst="rect">
            <a:avLst/>
          </a:prstGeom>
        </p:spPr>
        <p:txBody>
          <a:bodyPr wrap="square">
            <a:spAutoFit/>
          </a:bodyPr>
          <a:lstStyle/>
          <a:p>
            <a:r>
              <a:rPr lang="es-ES" b="1" dirty="0">
                <a:solidFill>
                  <a:srgbClr val="00B0F0"/>
                </a:solidFill>
                <a:latin typeface="Verdana,Bold"/>
              </a:rPr>
              <a:t>No debemos olvidar llevar el ejercicio físico a todas nuestras actividades de la vida diaria</a:t>
            </a:r>
          </a:p>
        </p:txBody>
      </p:sp>
      <p:sp>
        <p:nvSpPr>
          <p:cNvPr id="25" name="CuadroTexto 24">
            <a:extLst>
              <a:ext uri="{FF2B5EF4-FFF2-40B4-BE49-F238E27FC236}">
                <a16:creationId xmlns:a16="http://schemas.microsoft.com/office/drawing/2014/main" id="{25563293-5881-445E-88B9-E15F196B0368}"/>
              </a:ext>
            </a:extLst>
          </p:cNvPr>
          <p:cNvSpPr txBox="1"/>
          <p:nvPr/>
        </p:nvSpPr>
        <p:spPr>
          <a:xfrm>
            <a:off x="4758428" y="6620196"/>
            <a:ext cx="7433569" cy="230832"/>
          </a:xfrm>
          <a:prstGeom prst="rect">
            <a:avLst/>
          </a:prstGeom>
          <a:noFill/>
        </p:spPr>
        <p:txBody>
          <a:bodyPr wrap="square" rtlCol="0">
            <a:spAutoFit/>
          </a:bodyPr>
          <a:lstStyle/>
          <a:p>
            <a:pPr algn="r"/>
            <a:r>
              <a:rPr lang="es-ES" sz="900" i="1" dirty="0"/>
              <a:t>D. Gral. de Salud Pública. Unidad de Educación para la Salud. Extremadura, septiembre-octubre2021.</a:t>
            </a:r>
          </a:p>
        </p:txBody>
      </p:sp>
    </p:spTree>
    <p:extLst>
      <p:ext uri="{BB962C8B-B14F-4D97-AF65-F5344CB8AC3E}">
        <p14:creationId xmlns:p14="http://schemas.microsoft.com/office/powerpoint/2010/main" val="39431929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FF1BEF9-67B9-4DA0-A67A-DA088CF36A46}"/>
              </a:ext>
            </a:extLst>
          </p:cNvPr>
          <p:cNvSpPr txBox="1"/>
          <p:nvPr/>
        </p:nvSpPr>
        <p:spPr>
          <a:xfrm>
            <a:off x="642551" y="864973"/>
            <a:ext cx="10898660" cy="3416320"/>
          </a:xfrm>
          <a:prstGeom prst="rect">
            <a:avLst/>
          </a:prstGeom>
          <a:noFill/>
        </p:spPr>
        <p:txBody>
          <a:bodyPr wrap="square" rtlCol="0">
            <a:spAutoFit/>
          </a:bodyPr>
          <a:lstStyle/>
          <a:p>
            <a:pPr algn="l"/>
            <a:r>
              <a:rPr lang="es-ES" sz="2400" dirty="0">
                <a:latin typeface="Verdana" panose="020B0604030504040204" pitchFamily="34" charset="0"/>
              </a:rPr>
              <a:t>Otro aspecto importante </a:t>
            </a:r>
            <a:r>
              <a:rPr lang="es-ES" sz="2400" b="0" i="0" u="none" strike="noStrike" baseline="0" dirty="0">
                <a:latin typeface="Verdana" panose="020B0604030504040204" pitchFamily="34" charset="0"/>
              </a:rPr>
              <a:t>es la posibilidad de realizar la actividad física de manera continuada o en </a:t>
            </a:r>
            <a:r>
              <a:rPr lang="es-ES" sz="2400" b="0" i="0" u="none" strike="noStrike" baseline="0" dirty="0">
                <a:solidFill>
                  <a:schemeClr val="accent2"/>
                </a:solidFill>
                <a:latin typeface="Verdana" panose="020B0604030504040204" pitchFamily="34" charset="0"/>
              </a:rPr>
              <a:t>periodos de al menos 10 minutos que se irán sumando a lo largo del día </a:t>
            </a:r>
            <a:r>
              <a:rPr lang="es-ES" sz="2400" i="0" u="none" strike="noStrike" baseline="0" dirty="0">
                <a:latin typeface="Verdana" panose="020B0604030504040204" pitchFamily="34" charset="0"/>
              </a:rPr>
              <a:t>(</a:t>
            </a:r>
            <a:r>
              <a:rPr lang="es-ES" sz="2400" b="1" dirty="0">
                <a:latin typeface="Verdana" panose="020B0604030504040204" pitchFamily="34" charset="0"/>
              </a:rPr>
              <a:t>d</a:t>
            </a:r>
            <a:r>
              <a:rPr lang="es-ES" sz="2400" b="1" i="0" u="none" strike="noStrike" baseline="0" dirty="0">
                <a:latin typeface="Verdana" panose="020B0604030504040204" pitchFamily="34" charset="0"/>
              </a:rPr>
              <a:t>e fácil aplicación en horario escolar</a:t>
            </a:r>
            <a:r>
              <a:rPr lang="es-ES" sz="2400" b="0" i="0" u="none" strike="noStrike" baseline="0" dirty="0">
                <a:latin typeface="Verdana" panose="020B0604030504040204" pitchFamily="34" charset="0"/>
              </a:rPr>
              <a:t> </a:t>
            </a:r>
            <a:r>
              <a:rPr lang="es-ES" sz="2400" b="0" i="0" u="none" strike="noStrike" baseline="0" dirty="0">
                <a:solidFill>
                  <a:schemeClr val="accent2"/>
                </a:solidFill>
                <a:latin typeface="Verdana" panose="020B0604030504040204" pitchFamily="34" charset="0"/>
              </a:rPr>
              <a:t>para reconectar a los alumnos si están cansados de tareas académicas y poder motivarlos para la siguiente</a:t>
            </a:r>
            <a:r>
              <a:rPr lang="es-ES" sz="2400" b="0" i="0" u="none" strike="noStrike" baseline="0" dirty="0">
                <a:latin typeface="Verdana" panose="020B0604030504040204" pitchFamily="34" charset="0"/>
              </a:rPr>
              <a:t>)</a:t>
            </a:r>
          </a:p>
          <a:p>
            <a:pPr algn="l"/>
            <a:endParaRPr lang="es-ES" sz="2400" dirty="0">
              <a:latin typeface="Verdana" panose="020B0604030504040204" pitchFamily="34" charset="0"/>
            </a:endParaRPr>
          </a:p>
          <a:p>
            <a:pPr algn="l"/>
            <a:r>
              <a:rPr lang="es-ES" sz="2400" b="0" i="0" u="none" strike="noStrike" baseline="0" dirty="0">
                <a:latin typeface="Verdana" panose="020B0604030504040204" pitchFamily="34" charset="0"/>
              </a:rPr>
              <a:t>Esto también permite a personas con menor nivel de condición física poder empezar a cumplir estas recomendaciones de una manera más sencilla y adecuada para ellos.</a:t>
            </a:r>
            <a:endParaRPr lang="es-ES" sz="2400" dirty="0"/>
          </a:p>
        </p:txBody>
      </p:sp>
      <p:pic>
        <p:nvPicPr>
          <p:cNvPr id="3" name="Imagen 2" descr="Interfaz de usuario gráfica, Aplicación&#10;&#10;Descripción generada automáticamente">
            <a:hlinkClick r:id="rId2"/>
            <a:extLst>
              <a:ext uri="{FF2B5EF4-FFF2-40B4-BE49-F238E27FC236}">
                <a16:creationId xmlns:a16="http://schemas.microsoft.com/office/drawing/2014/main" id="{15F18B69-1400-4261-87C0-81B530113778}"/>
              </a:ext>
            </a:extLst>
          </p:cNvPr>
          <p:cNvPicPr>
            <a:picLocks noChangeAspect="1"/>
          </p:cNvPicPr>
          <p:nvPr/>
        </p:nvPicPr>
        <p:blipFill rotWithShape="1">
          <a:blip r:embed="rId3"/>
          <a:srcRect l="24495" t="21418" r="47420" b="32482"/>
          <a:stretch/>
        </p:blipFill>
        <p:spPr>
          <a:xfrm>
            <a:off x="9752342" y="4857078"/>
            <a:ext cx="1920849" cy="1773545"/>
          </a:xfrm>
          <a:prstGeom prst="rect">
            <a:avLst/>
          </a:prstGeom>
        </p:spPr>
      </p:pic>
      <p:sp>
        <p:nvSpPr>
          <p:cNvPr id="4" name="CuadroTexto 3">
            <a:extLst>
              <a:ext uri="{FF2B5EF4-FFF2-40B4-BE49-F238E27FC236}">
                <a16:creationId xmlns:a16="http://schemas.microsoft.com/office/drawing/2014/main" id="{56884C1F-3BE6-4B5F-9938-27388609E089}"/>
              </a:ext>
            </a:extLst>
          </p:cNvPr>
          <p:cNvSpPr txBox="1"/>
          <p:nvPr/>
        </p:nvSpPr>
        <p:spPr>
          <a:xfrm>
            <a:off x="4758428" y="6620196"/>
            <a:ext cx="7433569" cy="3693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r>
              <a:rPr lang="es-ES" sz="900" i="1" dirty="0"/>
              <a:t>.</a:t>
            </a:r>
          </a:p>
          <a:p>
            <a:pPr algn="r"/>
            <a:r>
              <a:rPr lang="es-ES" sz="900" i="1" dirty="0"/>
              <a:t>.</a:t>
            </a:r>
          </a:p>
        </p:txBody>
      </p:sp>
    </p:spTree>
    <p:extLst>
      <p:ext uri="{BB962C8B-B14F-4D97-AF65-F5344CB8AC3E}">
        <p14:creationId xmlns:p14="http://schemas.microsoft.com/office/powerpoint/2010/main" val="16431006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E2F028C-E4BD-49ED-970C-FB6F5AB348A4}"/>
              </a:ext>
            </a:extLst>
          </p:cNvPr>
          <p:cNvSpPr txBox="1"/>
          <p:nvPr/>
        </p:nvSpPr>
        <p:spPr>
          <a:xfrm>
            <a:off x="716692" y="889685"/>
            <a:ext cx="10676238" cy="5724644"/>
          </a:xfrm>
          <a:prstGeom prst="rect">
            <a:avLst/>
          </a:prstGeom>
          <a:noFill/>
        </p:spPr>
        <p:txBody>
          <a:bodyPr wrap="square" rtlCol="0">
            <a:spAutoFit/>
          </a:bodyPr>
          <a:lstStyle/>
          <a:p>
            <a:pPr algn="l"/>
            <a:r>
              <a:rPr lang="es-ES" sz="2400" dirty="0">
                <a:latin typeface="Verdana" panose="020B0604030504040204" pitchFamily="34" charset="0"/>
              </a:rPr>
              <a:t>L</a:t>
            </a:r>
            <a:r>
              <a:rPr lang="es-ES" sz="2400" b="0" i="0" u="none" strike="noStrike" baseline="0" dirty="0">
                <a:latin typeface="Verdana" panose="020B0604030504040204" pitchFamily="34" charset="0"/>
              </a:rPr>
              <a:t>os </a:t>
            </a:r>
            <a:r>
              <a:rPr lang="es-ES" sz="2400" b="1" i="0" u="none" strike="noStrike" baseline="0" dirty="0">
                <a:solidFill>
                  <a:schemeClr val="accent2"/>
                </a:solidFill>
                <a:latin typeface="Verdana" panose="020B0604030504040204" pitchFamily="34" charset="0"/>
              </a:rPr>
              <a:t>ejercicios de fuerza</a:t>
            </a:r>
            <a:r>
              <a:rPr lang="es-ES" sz="2400" b="0" i="0" u="none" strike="noStrike" baseline="0" dirty="0">
                <a:latin typeface="Verdana" panose="020B0604030504040204" pitchFamily="34" charset="0"/>
              </a:rPr>
              <a:t>, no solo no son contraproducentes como comúnmente se cree, si no que tienen </a:t>
            </a:r>
            <a:r>
              <a:rPr lang="es-ES" sz="2400" b="0" i="0" u="none" strike="noStrike" baseline="0" dirty="0">
                <a:solidFill>
                  <a:srgbClr val="00B0F0"/>
                </a:solidFill>
                <a:latin typeface="Verdana" panose="020B0604030504040204" pitchFamily="34" charset="0"/>
              </a:rPr>
              <a:t>múltiples beneficios (mejora la capacidad cardiovascular, la composición corporal, la densidad mineral ósea, el perfil lipídico y la salud mental) </a:t>
            </a:r>
            <a:r>
              <a:rPr lang="es-ES" sz="2400" b="0" i="0" u="none" strike="noStrike" baseline="0" dirty="0">
                <a:latin typeface="Verdana" panose="020B0604030504040204" pitchFamily="34" charset="0"/>
              </a:rPr>
              <a:t>para los niños y adolescentes si se realizan con las precauciones necesarias y de forma correcta</a:t>
            </a:r>
            <a:r>
              <a:rPr lang="es-ES" sz="1800" b="0" i="0" u="none" strike="noStrike" baseline="0" dirty="0">
                <a:latin typeface="Verdana" panose="020B0604030504040204" pitchFamily="34" charset="0"/>
              </a:rPr>
              <a:t>.</a:t>
            </a:r>
          </a:p>
          <a:p>
            <a:pPr algn="l"/>
            <a:endParaRPr lang="es-ES" dirty="0">
              <a:latin typeface="Verdana" panose="020B0604030504040204" pitchFamily="34" charset="0"/>
            </a:endParaRPr>
          </a:p>
          <a:p>
            <a:pPr algn="l"/>
            <a:r>
              <a:rPr lang="es-ES" sz="2400" b="0" i="0" u="none" strike="noStrike" baseline="0" dirty="0">
                <a:latin typeface="Verdana" panose="020B0604030504040204" pitchFamily="34" charset="0"/>
              </a:rPr>
              <a:t>Este tipo de ejercicios de fuerza pueden incluir </a:t>
            </a:r>
            <a:r>
              <a:rPr lang="es-ES" sz="2400" b="0" i="0" u="none" strike="noStrike" baseline="0" dirty="0">
                <a:solidFill>
                  <a:schemeClr val="accent2"/>
                </a:solidFill>
                <a:latin typeface="Verdana" panose="020B0604030504040204" pitchFamily="34" charset="0"/>
              </a:rPr>
              <a:t>ejercicios con pesas</a:t>
            </a:r>
            <a:r>
              <a:rPr lang="es-ES" sz="2400" b="0" i="0" u="none" strike="noStrike" baseline="0" dirty="0">
                <a:latin typeface="Verdana" panose="020B0604030504040204" pitchFamily="34" charset="0"/>
              </a:rPr>
              <a:t>, </a:t>
            </a:r>
            <a:r>
              <a:rPr lang="es-ES" sz="2400" b="0" i="0" u="none" strike="noStrike" baseline="0" dirty="0">
                <a:solidFill>
                  <a:schemeClr val="accent2"/>
                </a:solidFill>
                <a:latin typeface="Verdana" panose="020B0604030504040204" pitchFamily="34" charset="0"/>
              </a:rPr>
              <a:t>con el propio cuerpo</a:t>
            </a:r>
            <a:r>
              <a:rPr lang="es-ES" sz="2400" b="0" i="0" u="none" strike="noStrike" baseline="0" dirty="0">
                <a:latin typeface="Verdana" panose="020B0604030504040204" pitchFamily="34" charset="0"/>
              </a:rPr>
              <a:t>, con </a:t>
            </a:r>
            <a:r>
              <a:rPr lang="es-ES" sz="2400" b="0" i="0" u="none" strike="noStrike" baseline="0" dirty="0">
                <a:solidFill>
                  <a:schemeClr val="accent2"/>
                </a:solidFill>
                <a:latin typeface="Verdana" panose="020B0604030504040204" pitchFamily="34" charset="0"/>
              </a:rPr>
              <a:t>gomas de resistencia</a:t>
            </a:r>
            <a:r>
              <a:rPr lang="es-ES" sz="2400" b="0" i="0" u="none" strike="noStrike" baseline="0" dirty="0">
                <a:latin typeface="Verdana" panose="020B0604030504040204" pitchFamily="34" charset="0"/>
              </a:rPr>
              <a:t>, actividades deportivas que requieren un gran nivel de fuerza como el </a:t>
            </a:r>
            <a:r>
              <a:rPr lang="es-ES" sz="2400" b="0" i="0" u="none" strike="noStrike" baseline="0" dirty="0">
                <a:solidFill>
                  <a:schemeClr val="accent2"/>
                </a:solidFill>
                <a:latin typeface="Verdana" panose="020B0604030504040204" pitchFamily="34" charset="0"/>
              </a:rPr>
              <a:t>judo</a:t>
            </a:r>
            <a:r>
              <a:rPr lang="es-ES" sz="2400" b="0" i="0" u="none" strike="noStrike" baseline="0" dirty="0">
                <a:latin typeface="Verdana" panose="020B0604030504040204" pitchFamily="34" charset="0"/>
              </a:rPr>
              <a:t>, la</a:t>
            </a:r>
          </a:p>
          <a:p>
            <a:pPr algn="l"/>
            <a:r>
              <a:rPr lang="es-ES" sz="2400" b="0" i="0" u="none" strike="noStrike" baseline="0" dirty="0">
                <a:solidFill>
                  <a:schemeClr val="accent2"/>
                </a:solidFill>
                <a:latin typeface="Verdana" panose="020B0604030504040204" pitchFamily="34" charset="0"/>
              </a:rPr>
              <a:t>gimnasia deportiva</a:t>
            </a:r>
            <a:r>
              <a:rPr lang="es-ES" sz="2400" b="0" i="0" u="none" strike="noStrike" baseline="0" dirty="0">
                <a:latin typeface="Verdana" panose="020B0604030504040204" pitchFamily="34" charset="0"/>
              </a:rPr>
              <a:t>, etc., pero también </a:t>
            </a:r>
            <a:r>
              <a:rPr lang="es-ES" sz="2400" b="0" i="0" u="none" strike="noStrike" baseline="0" dirty="0">
                <a:solidFill>
                  <a:schemeClr val="accent2"/>
                </a:solidFill>
                <a:latin typeface="Verdana" panose="020B0604030504040204" pitchFamily="34" charset="0"/>
              </a:rPr>
              <a:t>actividades de la vida diaria de los niños como los juegos de trepa, escalada</a:t>
            </a:r>
            <a:r>
              <a:rPr lang="es-ES" sz="2400" b="0" i="0" u="none" strike="noStrike" baseline="0" dirty="0">
                <a:latin typeface="Verdana" panose="020B0604030504040204" pitchFamily="34" charset="0"/>
              </a:rPr>
              <a:t>, etc.</a:t>
            </a:r>
            <a:endParaRPr lang="es-ES" sz="2400" dirty="0">
              <a:latin typeface="Verdana" panose="020B0604030504040204" pitchFamily="34" charset="0"/>
            </a:endParaRPr>
          </a:p>
          <a:p>
            <a:pPr algn="l"/>
            <a:endParaRPr lang="es-ES" sz="1800" b="0" i="0" u="none" strike="noStrike" baseline="0" dirty="0">
              <a:latin typeface="Verdana" panose="020B0604030504040204" pitchFamily="34" charset="0"/>
            </a:endParaRPr>
          </a:p>
          <a:p>
            <a:pPr algn="l"/>
            <a:endParaRPr lang="es-ES" dirty="0">
              <a:latin typeface="Verdana" panose="020B0604030504040204" pitchFamily="34" charset="0"/>
            </a:endParaRPr>
          </a:p>
          <a:p>
            <a:pPr algn="l"/>
            <a:r>
              <a:rPr lang="es-ES" sz="2400" dirty="0">
                <a:solidFill>
                  <a:srgbClr val="00B0F0"/>
                </a:solidFill>
                <a:latin typeface="Verdana" panose="020B0604030504040204" pitchFamily="34" charset="0"/>
              </a:rPr>
              <a:t>	</a:t>
            </a:r>
          </a:p>
          <a:p>
            <a:pPr algn="l"/>
            <a:endParaRPr lang="es-ES" sz="2400" dirty="0">
              <a:solidFill>
                <a:srgbClr val="00B0F0"/>
              </a:solidFill>
              <a:latin typeface="Verdana" panose="020B0604030504040204" pitchFamily="34" charset="0"/>
            </a:endParaRPr>
          </a:p>
        </p:txBody>
      </p:sp>
      <p:sp>
        <p:nvSpPr>
          <p:cNvPr id="3" name="CuadroTexto 2">
            <a:extLst>
              <a:ext uri="{FF2B5EF4-FFF2-40B4-BE49-F238E27FC236}">
                <a16:creationId xmlns:a16="http://schemas.microsoft.com/office/drawing/2014/main" id="{A88CA6E0-5E45-42A8-89BC-A542506C97A7}"/>
              </a:ext>
            </a:extLst>
          </p:cNvPr>
          <p:cNvSpPr txBox="1"/>
          <p:nvPr/>
        </p:nvSpPr>
        <p:spPr>
          <a:xfrm>
            <a:off x="4758428" y="6620196"/>
            <a:ext cx="7433569" cy="3693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r>
              <a:rPr lang="es-ES" sz="900" i="1" dirty="0"/>
              <a:t>.</a:t>
            </a:r>
          </a:p>
          <a:p>
            <a:pPr algn="r"/>
            <a:r>
              <a:rPr lang="es-ES" sz="900" i="1" dirty="0"/>
              <a:t>.</a:t>
            </a:r>
          </a:p>
        </p:txBody>
      </p:sp>
    </p:spTree>
    <p:extLst>
      <p:ext uri="{BB962C8B-B14F-4D97-AF65-F5344CB8AC3E}">
        <p14:creationId xmlns:p14="http://schemas.microsoft.com/office/powerpoint/2010/main" val="7798623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67E4ADD-308B-4E31-90CD-19A01F0D75CB}"/>
              </a:ext>
            </a:extLst>
          </p:cNvPr>
          <p:cNvSpPr txBox="1"/>
          <p:nvPr/>
        </p:nvSpPr>
        <p:spPr>
          <a:xfrm>
            <a:off x="667266" y="864972"/>
            <a:ext cx="10799804" cy="523220"/>
          </a:xfrm>
          <a:prstGeom prst="rect">
            <a:avLst/>
          </a:prstGeom>
          <a:noFill/>
        </p:spPr>
        <p:txBody>
          <a:bodyPr wrap="square" rtlCol="0">
            <a:spAutoFit/>
          </a:bodyPr>
          <a:lstStyle/>
          <a:p>
            <a:r>
              <a:rPr lang="es-ES" sz="2800" b="1" i="0" u="none" strike="noStrike" baseline="0" dirty="0">
                <a:solidFill>
                  <a:srgbClr val="00B0F0"/>
                </a:solidFill>
                <a:latin typeface="Verdana,Bold"/>
              </a:rPr>
              <a:t>6. El sedentarismo… un enemigo invisible</a:t>
            </a:r>
            <a:endParaRPr lang="es-ES" sz="2800" dirty="0">
              <a:solidFill>
                <a:srgbClr val="00B0F0"/>
              </a:solidFill>
            </a:endParaRPr>
          </a:p>
        </p:txBody>
      </p:sp>
      <p:pic>
        <p:nvPicPr>
          <p:cNvPr id="4" name="Imagen 3">
            <a:extLst>
              <a:ext uri="{FF2B5EF4-FFF2-40B4-BE49-F238E27FC236}">
                <a16:creationId xmlns:a16="http://schemas.microsoft.com/office/drawing/2014/main" id="{B9C1B9FB-7CF5-494E-BF89-01E5A4B93D03}"/>
              </a:ext>
            </a:extLst>
          </p:cNvPr>
          <p:cNvPicPr>
            <a:picLocks noChangeAspect="1"/>
          </p:cNvPicPr>
          <p:nvPr/>
        </p:nvPicPr>
        <p:blipFill>
          <a:blip r:embed="rId2"/>
          <a:stretch>
            <a:fillRect/>
          </a:stretch>
        </p:blipFill>
        <p:spPr>
          <a:xfrm>
            <a:off x="7917046" y="1468740"/>
            <a:ext cx="3550024" cy="4141694"/>
          </a:xfrm>
          <a:prstGeom prst="rect">
            <a:avLst/>
          </a:prstGeom>
        </p:spPr>
      </p:pic>
      <p:sp>
        <p:nvSpPr>
          <p:cNvPr id="6" name="CuadroTexto 5">
            <a:extLst>
              <a:ext uri="{FF2B5EF4-FFF2-40B4-BE49-F238E27FC236}">
                <a16:creationId xmlns:a16="http://schemas.microsoft.com/office/drawing/2014/main" id="{98FE5986-7D60-44BA-B174-7937EF4746AB}"/>
              </a:ext>
            </a:extLst>
          </p:cNvPr>
          <p:cNvSpPr txBox="1"/>
          <p:nvPr/>
        </p:nvSpPr>
        <p:spPr>
          <a:xfrm>
            <a:off x="724930" y="1779373"/>
            <a:ext cx="6812692" cy="3416320"/>
          </a:xfrm>
          <a:prstGeom prst="rect">
            <a:avLst/>
          </a:prstGeom>
          <a:noFill/>
        </p:spPr>
        <p:txBody>
          <a:bodyPr wrap="square" rtlCol="0">
            <a:spAutoFit/>
          </a:bodyPr>
          <a:lstStyle/>
          <a:p>
            <a:pPr algn="l"/>
            <a:r>
              <a:rPr lang="es-ES" sz="2400" b="0" i="0" u="none" strike="noStrike" baseline="0" dirty="0">
                <a:latin typeface="Verdana" panose="020B0604030504040204" pitchFamily="34" charset="0"/>
              </a:rPr>
              <a:t>En niños está claramente asociado con </a:t>
            </a:r>
            <a:r>
              <a:rPr lang="es-ES" sz="2400" b="0" i="0" u="none" strike="noStrike" baseline="0" dirty="0">
                <a:solidFill>
                  <a:srgbClr val="00B0F0"/>
                </a:solidFill>
                <a:latin typeface="Verdana" panose="020B0604030504040204" pitchFamily="34" charset="0"/>
              </a:rPr>
              <a:t>mayores índices de sobrepeso y obesidad</a:t>
            </a:r>
            <a:r>
              <a:rPr lang="es-ES" sz="2400" dirty="0">
                <a:solidFill>
                  <a:srgbClr val="00B0F0"/>
                </a:solidFill>
                <a:latin typeface="Verdana" panose="020B0604030504040204" pitchFamily="34" charset="0"/>
              </a:rPr>
              <a:t>.</a:t>
            </a:r>
          </a:p>
          <a:p>
            <a:pPr algn="l"/>
            <a:endParaRPr lang="es-ES" sz="2400" dirty="0">
              <a:solidFill>
                <a:srgbClr val="00B0F0"/>
              </a:solidFill>
              <a:latin typeface="Verdana" panose="020B0604030504040204" pitchFamily="34" charset="0"/>
            </a:endParaRPr>
          </a:p>
          <a:p>
            <a:pPr algn="l"/>
            <a:r>
              <a:rPr lang="es-ES" sz="2400" b="0" i="0" u="none" strike="noStrike" baseline="0" dirty="0">
                <a:latin typeface="Verdana" panose="020B0604030504040204" pitchFamily="34" charset="0"/>
              </a:rPr>
              <a:t>Es muy preocupante observar que a los 15 años sólo un 25% de los chicos y un 8% de las chicas cumple las recomendaciones citadas anteriormente, es decir, los niveles de práctica están muy por debajo de lo deseable</a:t>
            </a:r>
            <a:r>
              <a:rPr lang="es-ES" sz="1800" b="0" i="0" u="none" strike="noStrike" baseline="0" dirty="0">
                <a:latin typeface="Verdana" panose="020B0604030504040204" pitchFamily="34" charset="0"/>
              </a:rPr>
              <a:t>.</a:t>
            </a:r>
            <a:endParaRPr lang="es-ES" sz="2400" dirty="0"/>
          </a:p>
        </p:txBody>
      </p:sp>
      <p:sp>
        <p:nvSpPr>
          <p:cNvPr id="5" name="CuadroTexto 4">
            <a:extLst>
              <a:ext uri="{FF2B5EF4-FFF2-40B4-BE49-F238E27FC236}">
                <a16:creationId xmlns:a16="http://schemas.microsoft.com/office/drawing/2014/main" id="{5ABE335D-B494-42DF-A0A9-02518D9EC75B}"/>
              </a:ext>
            </a:extLst>
          </p:cNvPr>
          <p:cNvSpPr txBox="1"/>
          <p:nvPr/>
        </p:nvSpPr>
        <p:spPr>
          <a:xfrm>
            <a:off x="4758428" y="6620196"/>
            <a:ext cx="7433569" cy="2308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r>
              <a:rPr lang="es-ES" sz="900" i="1" dirty="0"/>
              <a:t>.</a:t>
            </a:r>
          </a:p>
        </p:txBody>
      </p:sp>
    </p:spTree>
    <p:extLst>
      <p:ext uri="{BB962C8B-B14F-4D97-AF65-F5344CB8AC3E}">
        <p14:creationId xmlns:p14="http://schemas.microsoft.com/office/powerpoint/2010/main" val="36080614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C0C2582-B9B8-4C51-9BCC-40F64928BD0B}"/>
              </a:ext>
            </a:extLst>
          </p:cNvPr>
          <p:cNvSpPr txBox="1"/>
          <p:nvPr/>
        </p:nvSpPr>
        <p:spPr>
          <a:xfrm>
            <a:off x="593123" y="667265"/>
            <a:ext cx="11022227" cy="5632311"/>
          </a:xfrm>
          <a:prstGeom prst="rect">
            <a:avLst/>
          </a:prstGeom>
          <a:noFill/>
        </p:spPr>
        <p:txBody>
          <a:bodyPr wrap="square" rtlCol="0">
            <a:spAutoFit/>
          </a:bodyPr>
          <a:lstStyle/>
          <a:p>
            <a:pPr algn="l"/>
            <a:r>
              <a:rPr lang="es-ES" sz="2400" dirty="0">
                <a:latin typeface="Verdana" panose="020B0604030504040204" pitchFamily="34" charset="0"/>
              </a:rPr>
              <a:t>E</a:t>
            </a:r>
            <a:r>
              <a:rPr lang="es-ES" sz="2400" b="0" i="0" u="none" strike="noStrike" baseline="0" dirty="0">
                <a:latin typeface="Verdana" panose="020B0604030504040204" pitchFamily="34" charset="0"/>
              </a:rPr>
              <a:t>l estudio «Los hábitos deportivos de la población escolar en España en el 2011» publicado recientemente por el Consejo Superior de Deportes (CSD) y la Fundación </a:t>
            </a:r>
            <a:r>
              <a:rPr lang="es-ES" sz="2400" b="0" i="0" u="none" strike="noStrike" baseline="0" dirty="0" err="1">
                <a:latin typeface="Verdana" panose="020B0604030504040204" pitchFamily="34" charset="0"/>
              </a:rPr>
              <a:t>Alimentum</a:t>
            </a:r>
            <a:r>
              <a:rPr lang="es-ES" sz="2400" dirty="0">
                <a:latin typeface="Verdana" panose="020B0604030504040204" pitchFamily="34" charset="0"/>
              </a:rPr>
              <a:t> </a:t>
            </a:r>
            <a:r>
              <a:rPr lang="es-ES" sz="2400" b="0" i="0" u="none" strike="noStrike" baseline="0" dirty="0">
                <a:latin typeface="Verdana" panose="020B0604030504040204" pitchFamily="34" charset="0"/>
              </a:rPr>
              <a:t>se extraen los principales datos y conclusiones sobre la práctica deportiva de los niños en edad</a:t>
            </a:r>
          </a:p>
          <a:p>
            <a:pPr algn="l"/>
            <a:r>
              <a:rPr lang="es-ES" sz="2400" b="0" i="0" u="none" strike="noStrike" baseline="0" dirty="0">
                <a:latin typeface="Verdana" panose="020B0604030504040204" pitchFamily="34" charset="0"/>
              </a:rPr>
              <a:t>escolar; en su mayoría son coincidentes con otros estudios.</a:t>
            </a:r>
          </a:p>
          <a:p>
            <a:pPr algn="l"/>
            <a:endParaRPr lang="es-ES" sz="2400" dirty="0">
              <a:latin typeface="Verdana" panose="020B0604030504040204" pitchFamily="34" charset="0"/>
            </a:endParaRPr>
          </a:p>
          <a:p>
            <a:pPr algn="ctr"/>
            <a:r>
              <a:rPr lang="es-ES" sz="2400" b="1" i="1" u="none" strike="noStrike" baseline="0" dirty="0">
                <a:solidFill>
                  <a:srgbClr val="1F94D2"/>
                </a:solidFill>
                <a:latin typeface="Verdana,BoldItalic"/>
              </a:rPr>
              <a:t>«</a:t>
            </a:r>
            <a:r>
              <a:rPr lang="es-ES" sz="2400" b="1" i="1" u="none" strike="noStrike" baseline="0" dirty="0">
                <a:solidFill>
                  <a:srgbClr val="00B0F0"/>
                </a:solidFill>
                <a:latin typeface="Verdana" panose="020B0604030504040204" pitchFamily="34" charset="0"/>
              </a:rPr>
              <a:t>Un 24% de los chicos y un 46% de las chicas son sedentarios, es decir practican dos o menos horas a la semana de actividad física, lo que, teniendo en cuenta que el sedentarismo es un factor de riesgo para la salud, es altamente preocupante</a:t>
            </a:r>
            <a:r>
              <a:rPr lang="es-ES" sz="2400" b="1" i="1" u="none" strike="noStrike" baseline="0" dirty="0">
                <a:solidFill>
                  <a:srgbClr val="1F94D2"/>
                </a:solidFill>
                <a:latin typeface="Verdana,BoldItalic"/>
              </a:rPr>
              <a:t>»</a:t>
            </a:r>
            <a:endParaRPr lang="es-ES" sz="2400" b="1" i="1" u="none" strike="noStrike" baseline="0" dirty="0">
              <a:solidFill>
                <a:srgbClr val="00B0F0"/>
              </a:solidFill>
              <a:latin typeface="Verdana" panose="020B0604030504040204" pitchFamily="34" charset="0"/>
            </a:endParaRPr>
          </a:p>
          <a:p>
            <a:pPr algn="l"/>
            <a:endParaRPr lang="es-ES" sz="2400" dirty="0">
              <a:latin typeface="Verdana" panose="020B0604030504040204" pitchFamily="34" charset="0"/>
            </a:endParaRPr>
          </a:p>
          <a:p>
            <a:pPr algn="l"/>
            <a:endParaRPr lang="es-ES" sz="2400" dirty="0">
              <a:latin typeface="Verdana" panose="020B0604030504040204" pitchFamily="34" charset="0"/>
            </a:endParaRPr>
          </a:p>
          <a:p>
            <a:pPr algn="l"/>
            <a:endParaRPr lang="es-ES" sz="2400" dirty="0">
              <a:latin typeface="Verdana" panose="020B0604030504040204" pitchFamily="34" charset="0"/>
            </a:endParaRPr>
          </a:p>
          <a:p>
            <a:pPr algn="l"/>
            <a:endParaRPr lang="es-ES" sz="2400" dirty="0"/>
          </a:p>
        </p:txBody>
      </p:sp>
      <p:sp>
        <p:nvSpPr>
          <p:cNvPr id="3" name="CuadroTexto 2">
            <a:extLst>
              <a:ext uri="{FF2B5EF4-FFF2-40B4-BE49-F238E27FC236}">
                <a16:creationId xmlns:a16="http://schemas.microsoft.com/office/drawing/2014/main" id="{5E10D59D-D7A1-486B-9743-AE73F7D4E46C}"/>
              </a:ext>
            </a:extLst>
          </p:cNvPr>
          <p:cNvSpPr txBox="1"/>
          <p:nvPr/>
        </p:nvSpPr>
        <p:spPr>
          <a:xfrm>
            <a:off x="4758428" y="6620196"/>
            <a:ext cx="7433569" cy="2308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r>
              <a:rPr lang="es-ES" sz="900" i="1" dirty="0"/>
              <a:t>.</a:t>
            </a:r>
          </a:p>
        </p:txBody>
      </p:sp>
    </p:spTree>
    <p:extLst>
      <p:ext uri="{BB962C8B-B14F-4D97-AF65-F5344CB8AC3E}">
        <p14:creationId xmlns:p14="http://schemas.microsoft.com/office/powerpoint/2010/main" val="13027737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8DD8064-2A28-43F1-A40A-F2C74695D650}"/>
              </a:ext>
            </a:extLst>
          </p:cNvPr>
          <p:cNvSpPr txBox="1"/>
          <p:nvPr/>
        </p:nvSpPr>
        <p:spPr>
          <a:xfrm>
            <a:off x="527222" y="926757"/>
            <a:ext cx="11137556" cy="5262979"/>
          </a:xfrm>
          <a:prstGeom prst="rect">
            <a:avLst/>
          </a:prstGeom>
          <a:noFill/>
        </p:spPr>
        <p:txBody>
          <a:bodyPr wrap="square" rtlCol="0">
            <a:spAutoFit/>
          </a:bodyPr>
          <a:lstStyle/>
          <a:p>
            <a:pPr algn="l"/>
            <a:r>
              <a:rPr lang="es-ES" sz="2400" b="1" dirty="0">
                <a:latin typeface="Verdana" panose="020B0604030504040204" pitchFamily="34" charset="0"/>
              </a:rPr>
              <a:t>L</a:t>
            </a:r>
            <a:r>
              <a:rPr lang="es-ES" sz="2400" b="1" i="0" u="none" strike="noStrike" baseline="0" dirty="0">
                <a:latin typeface="Verdana" panose="020B0604030504040204" pitchFamily="34" charset="0"/>
              </a:rPr>
              <a:t>os motivos para la práctica y no práctica de actividad física de los escolares, para poder diseñar futuras intervenciones correctamente.</a:t>
            </a:r>
          </a:p>
          <a:p>
            <a:pPr algn="l"/>
            <a:endParaRPr lang="es-ES" sz="2400" b="0" i="0" u="none" strike="noStrike" baseline="0" dirty="0">
              <a:latin typeface="Verdana" panose="020B0604030504040204" pitchFamily="34" charset="0"/>
            </a:endParaRPr>
          </a:p>
          <a:p>
            <a:pPr marL="342900" indent="-342900" algn="l">
              <a:buFont typeface="Arial" panose="020B0604020202020204" pitchFamily="34" charset="0"/>
              <a:buChar char="•"/>
            </a:pPr>
            <a:r>
              <a:rPr lang="es-ES" sz="2400" b="0" i="0" u="none" strike="noStrike" baseline="0" dirty="0">
                <a:latin typeface="Verdana" panose="020B0604030504040204" pitchFamily="34" charset="0"/>
              </a:rPr>
              <a:t>Para la práctica. Agrado hacia la actividad realizada</a:t>
            </a:r>
          </a:p>
          <a:p>
            <a:pPr marL="342900" indent="-342900" algn="l">
              <a:buFont typeface="Arial" panose="020B0604020202020204" pitchFamily="34" charset="0"/>
              <a:buChar char="•"/>
            </a:pPr>
            <a:endParaRPr lang="es-ES" sz="2400" dirty="0">
              <a:latin typeface="Verdana" panose="020B0604030504040204" pitchFamily="34" charset="0"/>
            </a:endParaRPr>
          </a:p>
          <a:p>
            <a:pPr marL="342900" indent="-342900" algn="l">
              <a:buFont typeface="Arial" panose="020B0604020202020204" pitchFamily="34" charset="0"/>
              <a:buChar char="•"/>
            </a:pPr>
            <a:r>
              <a:rPr lang="es-ES" sz="2400" b="0" i="0" u="none" strike="noStrike" baseline="0" dirty="0">
                <a:latin typeface="Verdana" panose="020B0604030504040204" pitchFamily="34" charset="0"/>
              </a:rPr>
              <a:t>Para la no práctica. La principal causa es </a:t>
            </a:r>
            <a:r>
              <a:rPr lang="es-ES" sz="2400" b="0" i="0" u="none" strike="noStrike" baseline="0" dirty="0">
                <a:solidFill>
                  <a:schemeClr val="accent2"/>
                </a:solidFill>
                <a:latin typeface="Verdana" panose="020B0604030504040204" pitchFamily="34" charset="0"/>
              </a:rPr>
              <a:t>la falta de tiempo (24%)</a:t>
            </a:r>
            <a:r>
              <a:rPr lang="es-ES" sz="2400" b="0" i="0" u="none" strike="noStrike" baseline="0" dirty="0">
                <a:latin typeface="Verdana" panose="020B0604030504040204" pitchFamily="34" charset="0"/>
              </a:rPr>
              <a:t>. Uno de los motivos de esta falta de tiempo es la </a:t>
            </a:r>
            <a:r>
              <a:rPr lang="es-ES" sz="2400" b="0" i="0" u="none" strike="noStrike" baseline="0" dirty="0">
                <a:solidFill>
                  <a:schemeClr val="accent2"/>
                </a:solidFill>
                <a:latin typeface="Verdana" panose="020B0604030504040204" pitchFamily="34" charset="0"/>
              </a:rPr>
              <a:t>sobrecarga de actividades extraescolares y el </a:t>
            </a:r>
            <a:r>
              <a:rPr lang="es-ES" sz="2400" b="1" i="0" u="sng" strike="noStrike" baseline="0" dirty="0">
                <a:solidFill>
                  <a:schemeClr val="accent2"/>
                </a:solidFill>
                <a:latin typeface="Verdana" panose="020B0604030504040204" pitchFamily="34" charset="0"/>
              </a:rPr>
              <a:t>exceso</a:t>
            </a:r>
            <a:r>
              <a:rPr lang="es-ES" sz="2400" b="0" i="0" u="none" strike="noStrike" baseline="0" dirty="0">
                <a:solidFill>
                  <a:schemeClr val="accent2"/>
                </a:solidFill>
                <a:latin typeface="Verdana" panose="020B0604030504040204" pitchFamily="34" charset="0"/>
              </a:rPr>
              <a:t> de deberes</a:t>
            </a:r>
            <a:r>
              <a:rPr lang="es-ES" sz="2400" b="0" i="0" u="none" strike="noStrike" baseline="0" dirty="0">
                <a:latin typeface="Verdana" panose="020B0604030504040204" pitchFamily="34" charset="0"/>
              </a:rPr>
              <a:t> que no permiten a los niños y adolescentes disponer del tiempo necesario para la práctica de actividad física.</a:t>
            </a:r>
          </a:p>
          <a:p>
            <a:pPr algn="l"/>
            <a:endParaRPr lang="es-ES" sz="2400" dirty="0">
              <a:latin typeface="Verdana" panose="020B0604030504040204" pitchFamily="34" charset="0"/>
            </a:endParaRPr>
          </a:p>
          <a:p>
            <a:pPr algn="l"/>
            <a:endParaRPr lang="es-ES" sz="2400" dirty="0">
              <a:latin typeface="Verdana" panose="020B0604030504040204" pitchFamily="34" charset="0"/>
            </a:endParaRPr>
          </a:p>
          <a:p>
            <a:pPr algn="l"/>
            <a:endParaRPr lang="es-ES" sz="2400" dirty="0"/>
          </a:p>
        </p:txBody>
      </p:sp>
      <p:sp>
        <p:nvSpPr>
          <p:cNvPr id="4" name="CuadroTexto 3">
            <a:extLst>
              <a:ext uri="{FF2B5EF4-FFF2-40B4-BE49-F238E27FC236}">
                <a16:creationId xmlns:a16="http://schemas.microsoft.com/office/drawing/2014/main" id="{D8C0A7FD-2E98-4F33-A936-0AB54851D89F}"/>
              </a:ext>
            </a:extLst>
          </p:cNvPr>
          <p:cNvSpPr txBox="1"/>
          <p:nvPr/>
        </p:nvSpPr>
        <p:spPr>
          <a:xfrm>
            <a:off x="4758428" y="6620196"/>
            <a:ext cx="7433569" cy="2308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r>
              <a:rPr lang="es-ES" sz="900" i="1" dirty="0"/>
              <a:t>.</a:t>
            </a:r>
          </a:p>
        </p:txBody>
      </p:sp>
    </p:spTree>
    <p:extLst>
      <p:ext uri="{BB962C8B-B14F-4D97-AF65-F5344CB8AC3E}">
        <p14:creationId xmlns:p14="http://schemas.microsoft.com/office/powerpoint/2010/main" val="20880276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440EE21-941C-4CAA-A5AF-FB4E1976EA8C}"/>
              </a:ext>
            </a:extLst>
          </p:cNvPr>
          <p:cNvSpPr txBox="1"/>
          <p:nvPr/>
        </p:nvSpPr>
        <p:spPr>
          <a:xfrm>
            <a:off x="790832" y="766119"/>
            <a:ext cx="1057738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Las actividades más practicadas tanto por chicas como por chicos, y también</a:t>
            </a:r>
            <a:r>
              <a:rPr lang="es-ES" sz="2400" dirty="0">
                <a:solidFill>
                  <a:prstClr val="black"/>
                </a:solidFill>
                <a:latin typeface="Verdana" panose="020B0604030504040204" pitchFamily="34" charset="0"/>
              </a:rPr>
              <a:t> los gustos de los mismos,</a:t>
            </a:r>
            <a:r>
              <a:rPr kumimoji="0" lang="es-ES" sz="24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 son distintas, por lo que la oferta escolar, municipal etc., debería de contemplarlo y ajustarse a esta diferencia.</a:t>
            </a:r>
          </a:p>
        </p:txBody>
      </p:sp>
      <p:pic>
        <p:nvPicPr>
          <p:cNvPr id="4" name="Imagen 3">
            <a:extLst>
              <a:ext uri="{FF2B5EF4-FFF2-40B4-BE49-F238E27FC236}">
                <a16:creationId xmlns:a16="http://schemas.microsoft.com/office/drawing/2014/main" id="{372EBC52-AB26-43BB-8611-4FB16D6F51F8}"/>
              </a:ext>
            </a:extLst>
          </p:cNvPr>
          <p:cNvPicPr>
            <a:picLocks noChangeAspect="1"/>
          </p:cNvPicPr>
          <p:nvPr/>
        </p:nvPicPr>
        <p:blipFill rotWithShape="1">
          <a:blip r:embed="rId2"/>
          <a:srcRect l="61747" t="12816" r="5850" b="11171"/>
          <a:stretch/>
        </p:blipFill>
        <p:spPr>
          <a:xfrm>
            <a:off x="1677880" y="2335779"/>
            <a:ext cx="3195554" cy="4216715"/>
          </a:xfrm>
          <a:prstGeom prst="rect">
            <a:avLst/>
          </a:prstGeom>
        </p:spPr>
      </p:pic>
      <p:pic>
        <p:nvPicPr>
          <p:cNvPr id="6" name="Imagen 5">
            <a:extLst>
              <a:ext uri="{FF2B5EF4-FFF2-40B4-BE49-F238E27FC236}">
                <a16:creationId xmlns:a16="http://schemas.microsoft.com/office/drawing/2014/main" id="{B9884D49-A17B-44BD-8B32-B7D6D2BAA1AF}"/>
              </a:ext>
            </a:extLst>
          </p:cNvPr>
          <p:cNvPicPr>
            <a:picLocks noChangeAspect="1"/>
          </p:cNvPicPr>
          <p:nvPr/>
        </p:nvPicPr>
        <p:blipFill rotWithShape="1">
          <a:blip r:embed="rId3"/>
          <a:srcRect l="66480" t="16828" r="2573" b="11172"/>
          <a:stretch/>
        </p:blipFill>
        <p:spPr>
          <a:xfrm>
            <a:off x="7855437" y="2454616"/>
            <a:ext cx="3040423" cy="3979040"/>
          </a:xfrm>
          <a:prstGeom prst="rect">
            <a:avLst/>
          </a:prstGeom>
        </p:spPr>
      </p:pic>
      <p:sp>
        <p:nvSpPr>
          <p:cNvPr id="5" name="CuadroTexto 4">
            <a:extLst>
              <a:ext uri="{FF2B5EF4-FFF2-40B4-BE49-F238E27FC236}">
                <a16:creationId xmlns:a16="http://schemas.microsoft.com/office/drawing/2014/main" id="{1814C635-6302-4597-A946-DAA7076AD068}"/>
              </a:ext>
            </a:extLst>
          </p:cNvPr>
          <p:cNvSpPr txBox="1"/>
          <p:nvPr/>
        </p:nvSpPr>
        <p:spPr>
          <a:xfrm>
            <a:off x="4758428" y="6620196"/>
            <a:ext cx="7433569" cy="3693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r>
              <a:rPr lang="es-ES" sz="900" i="1" dirty="0"/>
              <a:t>.</a:t>
            </a:r>
          </a:p>
          <a:p>
            <a:pPr algn="r"/>
            <a:r>
              <a:rPr lang="es-ES" sz="900" i="1" dirty="0"/>
              <a:t>.</a:t>
            </a:r>
          </a:p>
        </p:txBody>
      </p:sp>
    </p:spTree>
    <p:extLst>
      <p:ext uri="{BB962C8B-B14F-4D97-AF65-F5344CB8AC3E}">
        <p14:creationId xmlns:p14="http://schemas.microsoft.com/office/powerpoint/2010/main" val="17300896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0A097EE-B379-4E67-B569-17F5CAD01CAE}"/>
              </a:ext>
            </a:extLst>
          </p:cNvPr>
          <p:cNvSpPr txBox="1"/>
          <p:nvPr/>
        </p:nvSpPr>
        <p:spPr>
          <a:xfrm>
            <a:off x="609600" y="691980"/>
            <a:ext cx="10972800" cy="6740307"/>
          </a:xfrm>
          <a:prstGeom prst="rect">
            <a:avLst/>
          </a:prstGeom>
          <a:noFill/>
        </p:spPr>
        <p:txBody>
          <a:bodyPr wrap="square" rtlCol="0">
            <a:spAutoFit/>
          </a:bodyPr>
          <a:lstStyle/>
          <a:p>
            <a:r>
              <a:rPr lang="es-ES" sz="2800" b="1" i="0" u="none" strike="noStrike" baseline="0" dirty="0">
                <a:solidFill>
                  <a:srgbClr val="00B0F0"/>
                </a:solidFill>
                <a:latin typeface="Verdana,Bold"/>
              </a:rPr>
              <a:t>7. ¿Qué se está haciendo para invertir esta situación?</a:t>
            </a:r>
          </a:p>
          <a:p>
            <a:pPr algn="l"/>
            <a:endParaRPr lang="es-ES" sz="2400" b="0" i="0" u="none" strike="noStrike" baseline="0" dirty="0">
              <a:latin typeface="Verdana" panose="020B0604030504040204" pitchFamily="34" charset="0"/>
            </a:endParaRPr>
          </a:p>
          <a:p>
            <a:pPr algn="l"/>
            <a:r>
              <a:rPr lang="es-ES" sz="2400" b="0" i="0" u="none" strike="noStrike" baseline="0" dirty="0">
                <a:latin typeface="Verdana" panose="020B0604030504040204" pitchFamily="34" charset="0"/>
              </a:rPr>
              <a:t>Ante esos bajos niveles de práctica de actividad física y los elevados datos de sedentarismo y obesidad que existen en toda Europa, cada vez más se están llevando a cabo iniciativas para invertir la situación.</a:t>
            </a:r>
          </a:p>
          <a:p>
            <a:pPr algn="l"/>
            <a:endParaRPr lang="es-ES" sz="2400" dirty="0">
              <a:latin typeface="Verdana" panose="020B0604030504040204" pitchFamily="34" charset="0"/>
            </a:endParaRPr>
          </a:p>
          <a:p>
            <a:pPr algn="l"/>
            <a:r>
              <a:rPr lang="es-ES" sz="2400" b="0" i="0" u="none" strike="noStrike" baseline="0" dirty="0">
                <a:latin typeface="Verdana" panose="020B0604030504040204" pitchFamily="34" charset="0"/>
              </a:rPr>
              <a:t>Estas iniciativas deben partir también de la </a:t>
            </a:r>
            <a:r>
              <a:rPr lang="es-ES" sz="2400" b="1" i="0" u="none" strike="noStrike" baseline="0" dirty="0">
                <a:solidFill>
                  <a:schemeClr val="accent2"/>
                </a:solidFill>
                <a:latin typeface="Verdana" panose="020B0604030504040204" pitchFamily="34" charset="0"/>
              </a:rPr>
              <a:t>concienciación de padres, madres y profesorado para potenciar el ejercicio físico y cumplir las recomendaciones que avalan los estudios científicos.</a:t>
            </a:r>
          </a:p>
          <a:p>
            <a:pPr algn="l"/>
            <a:endParaRPr lang="es-ES" sz="2400" dirty="0">
              <a:latin typeface="Verdana" panose="020B0604030504040204" pitchFamily="34" charset="0"/>
            </a:endParaRPr>
          </a:p>
          <a:p>
            <a:pPr algn="l"/>
            <a:r>
              <a:rPr lang="es-ES" sz="2400" b="0" i="0" u="none" strike="noStrike" baseline="0" dirty="0">
                <a:latin typeface="Verdana" panose="020B0604030504040204" pitchFamily="34" charset="0"/>
              </a:rPr>
              <a:t>La práctica de actividad física por algún miembro de la familia parece ser un factor de predisposición a que el niño/a también realice actividad física.</a:t>
            </a:r>
          </a:p>
          <a:p>
            <a:pPr algn="l"/>
            <a:endParaRPr lang="es-ES" sz="2400" dirty="0">
              <a:latin typeface="Verdana" panose="020B0604030504040204" pitchFamily="34" charset="0"/>
            </a:endParaRPr>
          </a:p>
          <a:p>
            <a:pPr algn="l"/>
            <a:endParaRPr lang="es-ES" sz="2400" b="0" i="0" u="none" strike="noStrike" baseline="0" dirty="0">
              <a:latin typeface="Verdana" panose="020B0604030504040204" pitchFamily="34" charset="0"/>
            </a:endParaRPr>
          </a:p>
          <a:p>
            <a:pPr algn="l"/>
            <a:endParaRPr lang="es-ES" sz="2400" dirty="0">
              <a:latin typeface="Verdana" panose="020B0604030504040204" pitchFamily="34" charset="0"/>
            </a:endParaRPr>
          </a:p>
          <a:p>
            <a:endParaRPr lang="es-ES" sz="2400" b="1" dirty="0">
              <a:solidFill>
                <a:srgbClr val="00B0F0"/>
              </a:solidFill>
            </a:endParaRPr>
          </a:p>
        </p:txBody>
      </p:sp>
      <p:sp>
        <p:nvSpPr>
          <p:cNvPr id="3" name="CuadroTexto 2">
            <a:extLst>
              <a:ext uri="{FF2B5EF4-FFF2-40B4-BE49-F238E27FC236}">
                <a16:creationId xmlns:a16="http://schemas.microsoft.com/office/drawing/2014/main" id="{9F2E06E3-24C3-48D1-B946-491030D2F4CA}"/>
              </a:ext>
            </a:extLst>
          </p:cNvPr>
          <p:cNvSpPr txBox="1"/>
          <p:nvPr/>
        </p:nvSpPr>
        <p:spPr>
          <a:xfrm>
            <a:off x="4758428" y="6620196"/>
            <a:ext cx="7433569" cy="3693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r>
              <a:rPr lang="es-ES" sz="900" i="1" dirty="0"/>
              <a:t>.</a:t>
            </a:r>
          </a:p>
          <a:p>
            <a:pPr algn="r"/>
            <a:r>
              <a:rPr lang="es-ES" sz="900" i="1" dirty="0"/>
              <a:t>.</a:t>
            </a:r>
          </a:p>
        </p:txBody>
      </p:sp>
    </p:spTree>
    <p:extLst>
      <p:ext uri="{BB962C8B-B14F-4D97-AF65-F5344CB8AC3E}">
        <p14:creationId xmlns:p14="http://schemas.microsoft.com/office/powerpoint/2010/main" val="3195374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E82D3F-1C69-4610-827F-B2AA91898D9C}"/>
              </a:ext>
            </a:extLst>
          </p:cNvPr>
          <p:cNvSpPr>
            <a:spLocks noGrp="1"/>
          </p:cNvSpPr>
          <p:nvPr>
            <p:ph type="title"/>
          </p:nvPr>
        </p:nvSpPr>
        <p:spPr/>
        <p:txBody>
          <a:bodyPr>
            <a:normAutofit/>
          </a:bodyPr>
          <a:lstStyle/>
          <a:p>
            <a:r>
              <a:rPr lang="es-ES" sz="2400" b="1" dirty="0">
                <a:solidFill>
                  <a:srgbClr val="0070C0"/>
                </a:solidFill>
                <a:latin typeface="Verdana" panose="020B0604030504040204" pitchFamily="34" charset="0"/>
                <a:ea typeface="Verdana" panose="020B0604030504040204" pitchFamily="34" charset="0"/>
              </a:rPr>
              <a:t>Conceptos previos</a:t>
            </a:r>
          </a:p>
        </p:txBody>
      </p:sp>
      <p:sp>
        <p:nvSpPr>
          <p:cNvPr id="3" name="Marcador de contenido 2">
            <a:extLst>
              <a:ext uri="{FF2B5EF4-FFF2-40B4-BE49-F238E27FC236}">
                <a16:creationId xmlns:a16="http://schemas.microsoft.com/office/drawing/2014/main" id="{8B37EC78-48F1-425D-9B8E-5A77D515915E}"/>
              </a:ext>
            </a:extLst>
          </p:cNvPr>
          <p:cNvSpPr txBox="1">
            <a:spLocks/>
          </p:cNvSpPr>
          <p:nvPr/>
        </p:nvSpPr>
        <p:spPr>
          <a:xfrm>
            <a:off x="838200" y="1690688"/>
            <a:ext cx="10442608"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sz="2400" dirty="0">
                <a:latin typeface="Verdana" panose="020B0604030504040204" pitchFamily="34" charset="0"/>
              </a:rPr>
              <a:t>Aunque coloquialmente podamos hablar de ejercicio físico, actividad física y deporte como sinónimos, realmente no lo son. Podríamos definirlos básicamente así:</a:t>
            </a:r>
          </a:p>
          <a:p>
            <a:pPr>
              <a:buFontTx/>
              <a:buChar char="-"/>
            </a:pPr>
            <a:r>
              <a:rPr lang="es-ES" sz="2400" b="1" dirty="0">
                <a:latin typeface="Verdana" panose="020B0604030504040204" pitchFamily="34" charset="0"/>
              </a:rPr>
              <a:t>Actividad física</a:t>
            </a:r>
            <a:r>
              <a:rPr lang="es-ES" sz="2400" dirty="0">
                <a:latin typeface="Verdana" panose="020B0604030504040204" pitchFamily="34" charset="0"/>
              </a:rPr>
              <a:t>. Cualquier movimiento corporal que se produce por la contracción de los músculos esqueléticos.</a:t>
            </a:r>
          </a:p>
          <a:p>
            <a:pPr>
              <a:buFontTx/>
              <a:buChar char="-"/>
            </a:pPr>
            <a:r>
              <a:rPr lang="es-ES" sz="2400" b="1" dirty="0">
                <a:latin typeface="Verdana" panose="020B0604030504040204" pitchFamily="34" charset="0"/>
              </a:rPr>
              <a:t>Ejercicio físico</a:t>
            </a:r>
            <a:r>
              <a:rPr lang="es-ES" sz="2400" dirty="0">
                <a:latin typeface="Verdana" panose="020B0604030504040204" pitchFamily="34" charset="0"/>
              </a:rPr>
              <a:t>. Es un tipo de actividad física planeado y estructurado.</a:t>
            </a:r>
          </a:p>
          <a:p>
            <a:pPr>
              <a:buFontTx/>
              <a:buChar char="-"/>
            </a:pPr>
            <a:r>
              <a:rPr lang="es-ES" sz="2400" b="1" dirty="0">
                <a:latin typeface="Verdana" panose="020B0604030504040204" pitchFamily="34" charset="0"/>
              </a:rPr>
              <a:t>Deporte</a:t>
            </a:r>
            <a:r>
              <a:rPr lang="es-ES" sz="2400" dirty="0">
                <a:latin typeface="Verdana" panose="020B0604030504040204" pitchFamily="34" charset="0"/>
              </a:rPr>
              <a:t>. Es una forma de actividad física sujeta a reglas o normas concretas, de carácter competitivo.</a:t>
            </a:r>
          </a:p>
          <a:p>
            <a:pPr marL="0" indent="0">
              <a:buFont typeface="Arial" panose="020B0604020202020204" pitchFamily="34" charset="0"/>
              <a:buNone/>
            </a:pPr>
            <a:endParaRPr lang="es-ES" dirty="0"/>
          </a:p>
        </p:txBody>
      </p:sp>
      <p:sp>
        <p:nvSpPr>
          <p:cNvPr id="4" name="CuadroTexto 3">
            <a:extLst>
              <a:ext uri="{FF2B5EF4-FFF2-40B4-BE49-F238E27FC236}">
                <a16:creationId xmlns:a16="http://schemas.microsoft.com/office/drawing/2014/main" id="{F95A78AD-DE34-453E-B965-BB263103C53B}"/>
              </a:ext>
            </a:extLst>
          </p:cNvPr>
          <p:cNvSpPr txBox="1"/>
          <p:nvPr/>
        </p:nvSpPr>
        <p:spPr>
          <a:xfrm>
            <a:off x="0" y="6396335"/>
            <a:ext cx="12192000" cy="461665"/>
          </a:xfrm>
          <a:prstGeom prst="rect">
            <a:avLst/>
          </a:prstGeom>
          <a:noFill/>
        </p:spPr>
        <p:txBody>
          <a:bodyPr wrap="square" rtlCol="0">
            <a:spAutoFit/>
          </a:bodyPr>
          <a:lstStyle/>
          <a:p>
            <a:pPr algn="r"/>
            <a:r>
              <a:rPr lang="es-ES" sz="1200" dirty="0">
                <a:latin typeface="Times New Roman" panose="02020603050405020304" pitchFamily="18" charset="0"/>
                <a:cs typeface="Times New Roman" panose="02020603050405020304" pitchFamily="18" charset="0"/>
              </a:rPr>
              <a:t>¿QUÉ SON LA ACTIVIDAD FÍSICA, EL EJERCICIO Y EL DEPORTE? Disponible en: </a:t>
            </a:r>
            <a:r>
              <a:rPr lang="es-ES" sz="1200" dirty="0">
                <a:latin typeface="Times New Roman" panose="02020603050405020304" pitchFamily="18" charset="0"/>
                <a:cs typeface="Times New Roman" panose="02020603050405020304" pitchFamily="18" charset="0"/>
                <a:hlinkClick r:id="rId2"/>
              </a:rPr>
              <a:t>https://fundaciondelcorazon.com/ejercicio/conceptos-generales/3150-que-son-la-actividad-fisica-el-ejercicio-y-el-deporte.html</a:t>
            </a:r>
            <a:r>
              <a:rPr lang="es-ES" sz="1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729140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CD06CFA-3358-4016-86B5-4FAE941F42F3}"/>
              </a:ext>
            </a:extLst>
          </p:cNvPr>
          <p:cNvSpPr txBox="1"/>
          <p:nvPr/>
        </p:nvSpPr>
        <p:spPr>
          <a:xfrm>
            <a:off x="601363" y="606522"/>
            <a:ext cx="10989274" cy="4893647"/>
          </a:xfrm>
          <a:prstGeom prst="rect">
            <a:avLst/>
          </a:prstGeom>
          <a:noFill/>
        </p:spPr>
        <p:txBody>
          <a:bodyPr wrap="square" rtlCol="0">
            <a:spAutoFit/>
          </a:bodyPr>
          <a:lstStyle/>
          <a:p>
            <a:r>
              <a:rPr lang="es-ES" sz="2400" b="1" i="0" u="none" strike="noStrike" baseline="0" dirty="0">
                <a:latin typeface="Verdana,Bold"/>
              </a:rPr>
              <a:t>Conclusiones</a:t>
            </a:r>
          </a:p>
          <a:p>
            <a:pPr algn="l"/>
            <a:endParaRPr lang="es-ES" sz="2400" b="1" dirty="0">
              <a:latin typeface="Verdana,Bold"/>
            </a:endParaRPr>
          </a:p>
          <a:p>
            <a:pPr algn="l"/>
            <a:r>
              <a:rPr lang="es-ES" sz="2400" b="1" i="0" u="none" strike="noStrike" baseline="0" dirty="0">
                <a:solidFill>
                  <a:srgbClr val="000000"/>
                </a:solidFill>
                <a:latin typeface="Verdana,Bold"/>
              </a:rPr>
              <a:t>	</a:t>
            </a:r>
            <a:r>
              <a:rPr lang="es-ES" sz="2400" b="0" i="0" u="none" strike="noStrike" baseline="0" dirty="0">
                <a:solidFill>
                  <a:srgbClr val="000000"/>
                </a:solidFill>
                <a:latin typeface="Verdana" panose="020B0604030504040204" pitchFamily="34" charset="0"/>
              </a:rPr>
              <a:t>Los niños, niñas y adolescentes no practican suficiente actividad física.</a:t>
            </a:r>
          </a:p>
          <a:p>
            <a:pPr marL="457200" indent="-457200" algn="l">
              <a:buAutoNum type="arabicPeriod"/>
            </a:pPr>
            <a:endParaRPr lang="es-ES" sz="2400" b="0" i="0" u="none" strike="noStrike" baseline="0" dirty="0">
              <a:solidFill>
                <a:srgbClr val="000000"/>
              </a:solidFill>
              <a:latin typeface="Verdana" panose="020B0604030504040204" pitchFamily="34" charset="0"/>
            </a:endParaRPr>
          </a:p>
          <a:p>
            <a:pPr algn="l"/>
            <a:r>
              <a:rPr lang="es-ES" sz="2400" b="0" i="0" u="none" strike="noStrike" baseline="0" dirty="0">
                <a:solidFill>
                  <a:srgbClr val="000000"/>
                </a:solidFill>
                <a:latin typeface="Verdana" panose="020B0604030504040204" pitchFamily="34" charset="0"/>
              </a:rPr>
              <a:t> 	La práctica de actividad física en niños, niñas y adolescentes tiene multitud de beneficios para su salud, presente y futura, y debería de ser una prioridad en su día a día.</a:t>
            </a:r>
          </a:p>
          <a:p>
            <a:pPr algn="l"/>
            <a:endParaRPr lang="es-ES" sz="2400" b="0" i="0" u="none" strike="noStrike" baseline="0" dirty="0">
              <a:solidFill>
                <a:srgbClr val="000000"/>
              </a:solidFill>
              <a:latin typeface="Verdana" panose="020B0604030504040204" pitchFamily="34" charset="0"/>
            </a:endParaRPr>
          </a:p>
          <a:p>
            <a:pPr algn="just"/>
            <a:r>
              <a:rPr lang="es-ES" sz="2400" b="0" i="0" u="none" strike="noStrike" baseline="0" dirty="0">
                <a:solidFill>
                  <a:srgbClr val="000000"/>
                </a:solidFill>
                <a:latin typeface="Verdana" panose="020B0604030504040204" pitchFamily="34" charset="0"/>
              </a:rPr>
              <a:t>	Una familia físicamente activa favorece la adquisición de un estilo de vida activo por parte de los hijos/as. El comportamiento modélico es de suma importancia.</a:t>
            </a:r>
          </a:p>
          <a:p>
            <a:pPr algn="l"/>
            <a:endParaRPr lang="es-ES" sz="2400" b="0" i="0" u="none" strike="noStrike" baseline="0" dirty="0">
              <a:solidFill>
                <a:srgbClr val="000000"/>
              </a:solidFill>
              <a:latin typeface="Verdana" panose="020B0604030504040204" pitchFamily="34" charset="0"/>
            </a:endParaRPr>
          </a:p>
        </p:txBody>
      </p:sp>
      <p:sp>
        <p:nvSpPr>
          <p:cNvPr id="3" name="CuadroTexto 2">
            <a:extLst>
              <a:ext uri="{FF2B5EF4-FFF2-40B4-BE49-F238E27FC236}">
                <a16:creationId xmlns:a16="http://schemas.microsoft.com/office/drawing/2014/main" id="{C9F267A2-A80F-4EA1-96BC-705702E5DF50}"/>
              </a:ext>
            </a:extLst>
          </p:cNvPr>
          <p:cNvSpPr txBox="1"/>
          <p:nvPr/>
        </p:nvSpPr>
        <p:spPr>
          <a:xfrm>
            <a:off x="4758428" y="6620196"/>
            <a:ext cx="7433569" cy="3693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r>
              <a:rPr lang="es-ES" sz="900" i="1" dirty="0"/>
              <a:t>.</a:t>
            </a:r>
          </a:p>
          <a:p>
            <a:pPr algn="r"/>
            <a:r>
              <a:rPr lang="es-ES" sz="900" i="1" dirty="0"/>
              <a:t>.</a:t>
            </a:r>
          </a:p>
        </p:txBody>
      </p:sp>
      <p:pic>
        <p:nvPicPr>
          <p:cNvPr id="5" name="Imagen 4">
            <a:extLst>
              <a:ext uri="{FF2B5EF4-FFF2-40B4-BE49-F238E27FC236}">
                <a16:creationId xmlns:a16="http://schemas.microsoft.com/office/drawing/2014/main" id="{5DAFBA4D-930E-4F6D-9A01-F7527A4634B7}"/>
              </a:ext>
            </a:extLst>
          </p:cNvPr>
          <p:cNvPicPr>
            <a:picLocks noChangeAspect="1"/>
          </p:cNvPicPr>
          <p:nvPr/>
        </p:nvPicPr>
        <p:blipFill rotWithShape="1">
          <a:blip r:embed="rId3"/>
          <a:srcRect l="35921" t="13894" r="4731" b="10175"/>
          <a:stretch/>
        </p:blipFill>
        <p:spPr>
          <a:xfrm>
            <a:off x="8987415" y="4821351"/>
            <a:ext cx="2125119" cy="1529337"/>
          </a:xfrm>
          <a:prstGeom prst="rect">
            <a:avLst/>
          </a:prstGeom>
        </p:spPr>
      </p:pic>
    </p:spTree>
    <p:extLst>
      <p:ext uri="{BB962C8B-B14F-4D97-AF65-F5344CB8AC3E}">
        <p14:creationId xmlns:p14="http://schemas.microsoft.com/office/powerpoint/2010/main" val="3963082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68632B2-65F0-4E41-951B-0DFAC054A98B}"/>
              </a:ext>
            </a:extLst>
          </p:cNvPr>
          <p:cNvSpPr txBox="1"/>
          <p:nvPr/>
        </p:nvSpPr>
        <p:spPr>
          <a:xfrm>
            <a:off x="667265" y="864973"/>
            <a:ext cx="1087394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 	La cantidad e intensidad de actividad física que hay que practicar debe ser la que cumpla como mínimo las recomendaciones internacionales: 30 minutos de actividad física moderada y 30 minutos de actividad física vigorosa por sesión, mínimo unas 3 o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sesiones por semana.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2400" dirty="0">
              <a:solidFill>
                <a:srgbClr val="000000"/>
              </a:solidFill>
              <a:latin typeface="Verdana" panose="020B060403050404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 	Las intervenciones para aumentar la práctica de actividad física en niños, niñas y adolescentes deben ser a todos los niveles: </a:t>
            </a:r>
            <a:r>
              <a:rPr kumimoji="0" lang="es-ES" sz="2400" b="0" i="0" u="none" strike="noStrike" kern="1200" cap="none" spc="0" normalizeH="0" baseline="0" noProof="0" dirty="0">
                <a:ln>
                  <a:noFill/>
                </a:ln>
                <a:effectLst/>
                <a:uLnTx/>
                <a:uFillTx/>
                <a:latin typeface="Verdana" panose="020B0604030504040204" pitchFamily="34" charset="0"/>
                <a:ea typeface="+mn-ea"/>
                <a:cs typeface="+mn-cs"/>
              </a:rPr>
              <a:t>individual, familiar, </a:t>
            </a:r>
            <a:r>
              <a:rPr kumimoji="0" lang="es-ES" sz="2400" b="1" i="0" u="none" strike="noStrike" kern="1200" cap="none" spc="0" normalizeH="0" baseline="0" noProof="0" dirty="0">
                <a:ln>
                  <a:noFill/>
                </a:ln>
                <a:solidFill>
                  <a:srgbClr val="00B0F0"/>
                </a:solidFill>
                <a:effectLst/>
                <a:uLnTx/>
                <a:uFillTx/>
                <a:latin typeface="Verdana" panose="020B0604030504040204" pitchFamily="34" charset="0"/>
                <a:ea typeface="+mn-ea"/>
                <a:cs typeface="+mn-cs"/>
              </a:rPr>
              <a:t>a nivel del centro educativo</a:t>
            </a:r>
            <a:r>
              <a:rPr kumimoji="0" lang="es-ES" sz="24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 del municipio y a nivel de comunidad o estatal.</a:t>
            </a:r>
            <a:endPar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uadroTexto 2">
            <a:extLst>
              <a:ext uri="{FF2B5EF4-FFF2-40B4-BE49-F238E27FC236}">
                <a16:creationId xmlns:a16="http://schemas.microsoft.com/office/drawing/2014/main" id="{CD0FED79-4332-4F6C-9136-8F7D361B5263}"/>
              </a:ext>
            </a:extLst>
          </p:cNvPr>
          <p:cNvSpPr txBox="1"/>
          <p:nvPr/>
        </p:nvSpPr>
        <p:spPr>
          <a:xfrm>
            <a:off x="4758428" y="6620196"/>
            <a:ext cx="7433569" cy="3693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r>
              <a:rPr lang="es-ES" sz="900" i="1" dirty="0"/>
              <a:t>.</a:t>
            </a:r>
          </a:p>
          <a:p>
            <a:pPr algn="r"/>
            <a:r>
              <a:rPr lang="es-ES" sz="900" i="1" dirty="0"/>
              <a:t>.</a:t>
            </a:r>
          </a:p>
        </p:txBody>
      </p:sp>
    </p:spTree>
    <p:extLst>
      <p:ext uri="{BB962C8B-B14F-4D97-AF65-F5344CB8AC3E}">
        <p14:creationId xmlns:p14="http://schemas.microsoft.com/office/powerpoint/2010/main" val="33366046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D663E5C-2997-42AA-9D73-04AC80455A34}"/>
              </a:ext>
            </a:extLst>
          </p:cNvPr>
          <p:cNvSpPr txBox="1"/>
          <p:nvPr/>
        </p:nvSpPr>
        <p:spPr>
          <a:xfrm>
            <a:off x="642551" y="963827"/>
            <a:ext cx="10799806" cy="4216539"/>
          </a:xfrm>
          <a:prstGeom prst="rect">
            <a:avLst/>
          </a:prstGeom>
          <a:noFill/>
        </p:spPr>
        <p:txBody>
          <a:bodyPr wrap="square" rtlCol="0">
            <a:spAutoFit/>
          </a:bodyPr>
          <a:lstStyle/>
          <a:p>
            <a:r>
              <a:rPr lang="es-ES" sz="2800" b="1" dirty="0">
                <a:solidFill>
                  <a:srgbClr val="00B0F0"/>
                </a:solidFill>
                <a:latin typeface="Verdana,Bold"/>
              </a:rPr>
              <a:t>8</a:t>
            </a:r>
            <a:r>
              <a:rPr lang="es-ES" sz="2800" b="1" i="0" u="none" strike="noStrike" baseline="0" dirty="0">
                <a:solidFill>
                  <a:srgbClr val="00B0F0"/>
                </a:solidFill>
                <a:latin typeface="Verdana,Bold"/>
              </a:rPr>
              <a:t>. Actividad física y obesidad infantil.</a:t>
            </a:r>
          </a:p>
          <a:p>
            <a:endParaRPr lang="es-ES" sz="2400" b="1" dirty="0">
              <a:latin typeface="Verdana,Bold"/>
            </a:endParaRPr>
          </a:p>
          <a:p>
            <a:r>
              <a:rPr lang="es-ES" sz="2400" b="1" dirty="0">
                <a:latin typeface="Verdana,Bold"/>
              </a:rPr>
              <a:t>La obesidad</a:t>
            </a:r>
            <a:r>
              <a:rPr lang="es-ES" sz="2400" dirty="0">
                <a:latin typeface="Verdana,Bold"/>
              </a:rPr>
              <a:t>, es un exceso de grasa que se manifiesta como un aumento de peso y volumen corporal. Se considera una enfermedad crónica y además, los niños y adolescentes con sobrepeso también tienen más probabilidad de presentar factores de riesgo cardiovascular como colesterol elevado en sangre, tensión arterial elevada, hiperinsulinemia y resistencia a la insulina.</a:t>
            </a:r>
          </a:p>
          <a:p>
            <a:endParaRPr lang="es-ES" sz="2400" dirty="0">
              <a:latin typeface="Verdana,Bold"/>
            </a:endParaRPr>
          </a:p>
          <a:p>
            <a:r>
              <a:rPr lang="es-ES" sz="2400" dirty="0">
                <a:latin typeface="Verdana,Bold"/>
              </a:rPr>
              <a:t>Así mismo tiene efectos en la salud del aparato locomotor y causa trastornos psicológicos y sociales</a:t>
            </a:r>
            <a:endParaRPr lang="es-ES" sz="2400" dirty="0"/>
          </a:p>
        </p:txBody>
      </p:sp>
      <p:sp>
        <p:nvSpPr>
          <p:cNvPr id="3" name="CuadroTexto 2">
            <a:extLst>
              <a:ext uri="{FF2B5EF4-FFF2-40B4-BE49-F238E27FC236}">
                <a16:creationId xmlns:a16="http://schemas.microsoft.com/office/drawing/2014/main" id="{5C167126-3F40-4AC1-AD67-F0CD689689EB}"/>
              </a:ext>
            </a:extLst>
          </p:cNvPr>
          <p:cNvSpPr txBox="1"/>
          <p:nvPr/>
        </p:nvSpPr>
        <p:spPr>
          <a:xfrm>
            <a:off x="4758428" y="6620196"/>
            <a:ext cx="7433569" cy="2308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r>
              <a:rPr lang="es-ES" sz="900" i="1" dirty="0"/>
              <a:t>.</a:t>
            </a:r>
          </a:p>
        </p:txBody>
      </p:sp>
    </p:spTree>
    <p:extLst>
      <p:ext uri="{BB962C8B-B14F-4D97-AF65-F5344CB8AC3E}">
        <p14:creationId xmlns:p14="http://schemas.microsoft.com/office/powerpoint/2010/main" val="7699327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BFE573A-42EC-4B6D-A3B3-498A5055364D}"/>
              </a:ext>
            </a:extLst>
          </p:cNvPr>
          <p:cNvSpPr txBox="1"/>
          <p:nvPr/>
        </p:nvSpPr>
        <p:spPr>
          <a:xfrm>
            <a:off x="642551" y="889686"/>
            <a:ext cx="10923373" cy="5632311"/>
          </a:xfrm>
          <a:prstGeom prst="rect">
            <a:avLst/>
          </a:prstGeom>
          <a:noFill/>
        </p:spPr>
        <p:txBody>
          <a:bodyPr wrap="square" rtlCol="0">
            <a:spAutoFit/>
          </a:bodyPr>
          <a:lstStyle/>
          <a:p>
            <a:r>
              <a:rPr lang="es-ES" sz="2400" b="1" dirty="0">
                <a:solidFill>
                  <a:srgbClr val="00B0F0"/>
                </a:solidFill>
                <a:latin typeface="Verdana" panose="020B0604030504040204" pitchFamily="34" charset="0"/>
              </a:rPr>
              <a:t>La c</a:t>
            </a:r>
            <a:r>
              <a:rPr lang="es-ES" sz="2400" b="1" i="0" u="none" strike="noStrike" baseline="0" dirty="0">
                <a:solidFill>
                  <a:srgbClr val="00B0F0"/>
                </a:solidFill>
                <a:latin typeface="Verdana" panose="020B0604030504040204" pitchFamily="34" charset="0"/>
              </a:rPr>
              <a:t>ausa del exceso de peso y la obesidad es un balance energético positivo.</a:t>
            </a:r>
          </a:p>
          <a:p>
            <a:endParaRPr lang="es-ES" sz="2400" b="1" dirty="0">
              <a:solidFill>
                <a:srgbClr val="00B0F0"/>
              </a:solidFill>
              <a:latin typeface="Verdana" panose="020B0604030504040204" pitchFamily="34" charset="0"/>
            </a:endParaRPr>
          </a:p>
          <a:p>
            <a:pPr algn="l"/>
            <a:r>
              <a:rPr lang="es-ES" sz="2400" b="0" i="0" u="none" strike="noStrike" baseline="0" dirty="0">
                <a:latin typeface="Verdana" panose="020B0604030504040204" pitchFamily="34" charset="0"/>
              </a:rPr>
              <a:t>Una ingesta de energía excesiva, un gasto deficitario de energía o ambos, cuando se prolongan en el tiempo, a lo largo de semanas o meses, se pueden traducir en un aumento de peso.</a:t>
            </a:r>
            <a:r>
              <a:rPr kumimoji="0" lang="es-ES" sz="24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 </a:t>
            </a:r>
          </a:p>
          <a:p>
            <a:pPr algn="l"/>
            <a:endParaRPr lang="es-ES" sz="2400" dirty="0">
              <a:solidFill>
                <a:prstClr val="black"/>
              </a:solidFill>
              <a:latin typeface="Verdana" panose="020B0604030504040204" pitchFamily="34" charset="0"/>
            </a:endParaRPr>
          </a:p>
          <a:p>
            <a:pPr algn="l"/>
            <a:r>
              <a:rPr kumimoji="0" lang="es-ES" sz="2400" b="1" i="0" u="none" strike="noStrike" kern="1200" cap="none" spc="0" normalizeH="0" baseline="0" noProof="0" dirty="0">
                <a:ln>
                  <a:noFill/>
                </a:ln>
                <a:solidFill>
                  <a:schemeClr val="accent2"/>
                </a:solidFill>
                <a:effectLst/>
                <a:uLnTx/>
                <a:uFillTx/>
                <a:latin typeface="Verdana" panose="020B0604030504040204" pitchFamily="34" charset="0"/>
                <a:ea typeface="+mn-ea"/>
                <a:cs typeface="+mn-cs"/>
              </a:rPr>
              <a:t>La ingesta de alimentos y la práctica de actividad física</a:t>
            </a:r>
            <a:endParaRPr lang="es-ES" sz="2400" b="1" i="0" u="none" strike="noStrike" baseline="0" dirty="0">
              <a:solidFill>
                <a:schemeClr val="accent2"/>
              </a:solidFill>
              <a:latin typeface="Verdana" panose="020B0604030504040204" pitchFamily="34" charset="0"/>
            </a:endParaRPr>
          </a:p>
          <a:p>
            <a:pPr algn="l"/>
            <a:r>
              <a:rPr lang="es-ES" sz="2400" b="1" i="0" u="none" strike="noStrike" baseline="0" dirty="0">
                <a:solidFill>
                  <a:schemeClr val="accent2"/>
                </a:solidFill>
                <a:latin typeface="Verdana" panose="020B0604030504040204" pitchFamily="34" charset="0"/>
              </a:rPr>
              <a:t>comportamientos regulables y altamente influenciables.</a:t>
            </a:r>
          </a:p>
          <a:p>
            <a:endParaRPr lang="es-ES" sz="2400" dirty="0">
              <a:solidFill>
                <a:srgbClr val="FF0000"/>
              </a:solidFill>
              <a:latin typeface="Verdana" panose="020B0604030504040204" pitchFamily="34" charset="0"/>
            </a:endParaRPr>
          </a:p>
          <a:p>
            <a:r>
              <a:rPr lang="es-ES" sz="2400" dirty="0">
                <a:latin typeface="Verdana" panose="020B0604030504040204" pitchFamily="34" charset="0"/>
              </a:rPr>
              <a:t>Vivimos en un</a:t>
            </a:r>
            <a:r>
              <a:rPr lang="es-ES" sz="2400" b="0" i="0" u="none" strike="noStrike" baseline="0" dirty="0">
                <a:latin typeface="Verdana" panose="020B0604030504040204" pitchFamily="34" charset="0"/>
              </a:rPr>
              <a:t> entorno social que facilita la ingesta de alimentos altamente energéticos y el sedentarismo, decantando la balanza hacia una ingesta energética excesiva.</a:t>
            </a:r>
            <a:endParaRPr lang="es-ES" sz="2400" b="1" i="0" u="none" strike="noStrike" baseline="0" dirty="0">
              <a:latin typeface="Verdana" panose="020B0604030504040204" pitchFamily="34" charset="0"/>
            </a:endParaRPr>
          </a:p>
          <a:p>
            <a:endParaRPr lang="es-ES" sz="2400" b="1" dirty="0">
              <a:solidFill>
                <a:srgbClr val="00B0F0"/>
              </a:solidFill>
              <a:latin typeface="Verdana" panose="020B0604030504040204" pitchFamily="34" charset="0"/>
            </a:endParaRPr>
          </a:p>
          <a:p>
            <a:endParaRPr lang="es-ES" sz="2400" dirty="0">
              <a:solidFill>
                <a:srgbClr val="00B0F0"/>
              </a:solidFill>
            </a:endParaRPr>
          </a:p>
        </p:txBody>
      </p:sp>
      <p:sp>
        <p:nvSpPr>
          <p:cNvPr id="3" name="CuadroTexto 2">
            <a:extLst>
              <a:ext uri="{FF2B5EF4-FFF2-40B4-BE49-F238E27FC236}">
                <a16:creationId xmlns:a16="http://schemas.microsoft.com/office/drawing/2014/main" id="{C8D12C4C-C693-4174-9080-C9E0C815FBEB}"/>
              </a:ext>
            </a:extLst>
          </p:cNvPr>
          <p:cNvSpPr txBox="1"/>
          <p:nvPr/>
        </p:nvSpPr>
        <p:spPr>
          <a:xfrm>
            <a:off x="4758428" y="6620196"/>
            <a:ext cx="7433569" cy="2308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r>
              <a:rPr lang="es-ES" sz="900" i="1" dirty="0"/>
              <a:t>.</a:t>
            </a:r>
          </a:p>
        </p:txBody>
      </p:sp>
    </p:spTree>
    <p:extLst>
      <p:ext uri="{BB962C8B-B14F-4D97-AF65-F5344CB8AC3E}">
        <p14:creationId xmlns:p14="http://schemas.microsoft.com/office/powerpoint/2010/main" val="21433321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8923853-FF58-46A3-AB72-FB2E3874DAB1}"/>
              </a:ext>
            </a:extLst>
          </p:cNvPr>
          <p:cNvPicPr>
            <a:picLocks noChangeAspect="1"/>
          </p:cNvPicPr>
          <p:nvPr/>
        </p:nvPicPr>
        <p:blipFill rotWithShape="1">
          <a:blip r:embed="rId2"/>
          <a:srcRect l="17185" t="11909" r="1553" b="3949"/>
          <a:stretch/>
        </p:blipFill>
        <p:spPr>
          <a:xfrm>
            <a:off x="1384916" y="759041"/>
            <a:ext cx="9907480" cy="5770485"/>
          </a:xfrm>
          <a:prstGeom prst="rect">
            <a:avLst/>
          </a:prstGeom>
        </p:spPr>
      </p:pic>
      <p:sp>
        <p:nvSpPr>
          <p:cNvPr id="4" name="CuadroTexto 3">
            <a:extLst>
              <a:ext uri="{FF2B5EF4-FFF2-40B4-BE49-F238E27FC236}">
                <a16:creationId xmlns:a16="http://schemas.microsoft.com/office/drawing/2014/main" id="{8639B77E-A596-44CD-9048-66A3EE5BFC46}"/>
              </a:ext>
            </a:extLst>
          </p:cNvPr>
          <p:cNvSpPr txBox="1"/>
          <p:nvPr/>
        </p:nvSpPr>
        <p:spPr>
          <a:xfrm>
            <a:off x="904616" y="328474"/>
            <a:ext cx="10387780" cy="400110"/>
          </a:xfrm>
          <a:prstGeom prst="rect">
            <a:avLst/>
          </a:prstGeom>
          <a:noFill/>
        </p:spPr>
        <p:txBody>
          <a:bodyPr wrap="square" rtlCol="0">
            <a:spAutoFit/>
          </a:bodyPr>
          <a:lstStyle/>
          <a:p>
            <a:r>
              <a:rPr lang="es-ES" sz="2000" b="1" i="0" u="none" strike="noStrike" baseline="0" dirty="0">
                <a:latin typeface="Verdana,Bold"/>
              </a:rPr>
              <a:t>Modelo ecológico de los predictores de sobrepeso y obesidad en niños.</a:t>
            </a:r>
            <a:endParaRPr lang="es-ES" sz="2000" dirty="0"/>
          </a:p>
        </p:txBody>
      </p:sp>
      <p:sp>
        <p:nvSpPr>
          <p:cNvPr id="6" name="CuadroTexto 5">
            <a:extLst>
              <a:ext uri="{FF2B5EF4-FFF2-40B4-BE49-F238E27FC236}">
                <a16:creationId xmlns:a16="http://schemas.microsoft.com/office/drawing/2014/main" id="{D9DD4E5A-D8E5-4161-9D8A-AC056B9F4286}"/>
              </a:ext>
            </a:extLst>
          </p:cNvPr>
          <p:cNvSpPr txBox="1"/>
          <p:nvPr/>
        </p:nvSpPr>
        <p:spPr>
          <a:xfrm>
            <a:off x="781234" y="6642556"/>
            <a:ext cx="11410765" cy="276999"/>
          </a:xfrm>
          <a:prstGeom prst="rect">
            <a:avLst/>
          </a:prstGeom>
          <a:noFill/>
        </p:spPr>
        <p:txBody>
          <a:bodyPr wrap="square">
            <a:spAutoFit/>
          </a:bodyPr>
          <a:lstStyle/>
          <a:p>
            <a:pPr algn="r"/>
            <a:r>
              <a:rPr lang="en-US" sz="1200" b="0" i="0" u="none" strike="noStrike" baseline="0" dirty="0">
                <a:latin typeface="Times New Roman" panose="02020603050405020304" pitchFamily="18" charset="0"/>
                <a:cs typeface="Times New Roman" panose="02020603050405020304" pitchFamily="18" charset="0"/>
              </a:rPr>
              <a:t>Fuente: </a:t>
            </a:r>
            <a:r>
              <a:rPr lang="en-US" sz="1200" b="0" i="1" u="none" strike="noStrike" baseline="0" dirty="0">
                <a:latin typeface="Times New Roman" panose="02020603050405020304" pitchFamily="18" charset="0"/>
                <a:cs typeface="Times New Roman" panose="02020603050405020304" pitchFamily="18" charset="0"/>
              </a:rPr>
              <a:t>Childhood overweight: a contextual model and recommendations for future Research</a:t>
            </a:r>
            <a:r>
              <a:rPr lang="en-US" sz="1200" b="0" i="0" u="none" strike="noStrike" baseline="0" dirty="0">
                <a:latin typeface="Times New Roman" panose="02020603050405020304" pitchFamily="18" charset="0"/>
                <a:cs typeface="Times New Roman" panose="02020603050405020304" pitchFamily="18" charset="0"/>
              </a:rPr>
              <a:t>. Davison y Birch </a:t>
            </a:r>
            <a:r>
              <a:rPr lang="es-ES" sz="1200" b="0" i="0" u="none" strike="noStrike" baseline="0" dirty="0">
                <a:latin typeface="Times New Roman" panose="02020603050405020304" pitchFamily="18" charset="0"/>
                <a:cs typeface="Times New Roman" panose="02020603050405020304" pitchFamily="18" charset="0"/>
              </a:rPr>
              <a:t>(2001)</a:t>
            </a:r>
            <a:endParaRPr lang="es-E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81001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58D5622-54AF-4CEF-B394-6A9A8A68F757}"/>
              </a:ext>
            </a:extLst>
          </p:cNvPr>
          <p:cNvSpPr txBox="1"/>
          <p:nvPr/>
        </p:nvSpPr>
        <p:spPr>
          <a:xfrm>
            <a:off x="634313" y="982176"/>
            <a:ext cx="10923373" cy="4893647"/>
          </a:xfrm>
          <a:prstGeom prst="rect">
            <a:avLst/>
          </a:prstGeom>
          <a:noFill/>
        </p:spPr>
        <p:txBody>
          <a:bodyPr wrap="square" rtlCol="0">
            <a:spAutoFit/>
          </a:bodyPr>
          <a:lstStyle/>
          <a:p>
            <a:pPr algn="just"/>
            <a:r>
              <a:rPr lang="es-ES" sz="2400" b="1" i="0" u="none" strike="noStrike" baseline="0" dirty="0">
                <a:solidFill>
                  <a:srgbClr val="00B0F0"/>
                </a:solidFill>
                <a:latin typeface="Verdana" panose="020B0604030504040204" pitchFamily="34" charset="0"/>
              </a:rPr>
              <a:t>El marco en el que se desarrolla la obesidad en la infancia engloba tres grandes áreas:</a:t>
            </a:r>
          </a:p>
          <a:p>
            <a:pPr algn="just"/>
            <a:endParaRPr lang="es-ES" sz="2400" dirty="0">
              <a:latin typeface="Verdana" panose="020B0604030504040204" pitchFamily="34" charset="0"/>
            </a:endParaRPr>
          </a:p>
          <a:p>
            <a:pPr algn="just"/>
            <a:r>
              <a:rPr lang="es-ES" sz="2400" b="0" i="0" u="none" strike="noStrike" baseline="0" dirty="0">
                <a:latin typeface="Verdana" panose="020B0604030504040204" pitchFamily="34" charset="0"/>
              </a:rPr>
              <a:t>1. El primero </a:t>
            </a:r>
            <a:r>
              <a:rPr lang="es-ES" sz="2400" b="1" i="0" u="none" strike="noStrike" baseline="0" dirty="0">
                <a:latin typeface="Verdana" panose="020B0604030504040204" pitchFamily="34" charset="0"/>
              </a:rPr>
              <a:t>se refiere a la persona en sí</a:t>
            </a:r>
            <a:r>
              <a:rPr lang="es-ES" sz="2400" b="0" i="0" u="none" strike="noStrike" baseline="0" dirty="0">
                <a:latin typeface="Verdana" panose="020B0604030504040204" pitchFamily="34" charset="0"/>
              </a:rPr>
              <a:t>, las características y comportamiento adquirido del niño/a; su genética, los hábitos alimentarios, la actividad física que realiza y su tiempo de sedentarismo.</a:t>
            </a:r>
          </a:p>
          <a:p>
            <a:pPr algn="just"/>
            <a:r>
              <a:rPr lang="es-ES" sz="2400" b="0" i="0" u="none" strike="noStrike" baseline="0" dirty="0">
                <a:latin typeface="Verdana" panose="020B0604030504040204" pitchFamily="34" charset="0"/>
              </a:rPr>
              <a:t>2. El segundo tiene </a:t>
            </a:r>
            <a:r>
              <a:rPr lang="es-ES" sz="2400" b="1" i="0" u="none" strike="noStrike" baseline="0" dirty="0">
                <a:latin typeface="Verdana" panose="020B0604030504040204" pitchFamily="34" charset="0"/>
              </a:rPr>
              <a:t>relación con la familia y su estilo de vida</a:t>
            </a:r>
            <a:r>
              <a:rPr lang="es-ES" sz="2400" b="0" i="0" u="none" strike="noStrike" baseline="0" dirty="0">
                <a:latin typeface="Verdana" panose="020B0604030504040204" pitchFamily="34" charset="0"/>
              </a:rPr>
              <a:t>, determinante en el estilo de vida en el futuro del hijo/a.</a:t>
            </a:r>
          </a:p>
          <a:p>
            <a:pPr algn="just"/>
            <a:r>
              <a:rPr lang="es-ES" sz="2400" b="0" i="0" u="none" strike="noStrike" baseline="0" dirty="0">
                <a:latin typeface="Verdana" panose="020B0604030504040204" pitchFamily="34" charset="0"/>
              </a:rPr>
              <a:t>3. El tercero </a:t>
            </a:r>
            <a:r>
              <a:rPr lang="es-ES" sz="2400" b="1" i="0" u="none" strike="noStrike" baseline="0" dirty="0">
                <a:latin typeface="Verdana" panose="020B0604030504040204" pitchFamily="34" charset="0"/>
              </a:rPr>
              <a:t>implica la comunidad en la que vive el niño/a y su familia</a:t>
            </a:r>
            <a:r>
              <a:rPr lang="es-ES" sz="2400" b="0" i="0" u="none" strike="noStrike" baseline="0" dirty="0">
                <a:latin typeface="Verdana" panose="020B0604030504040204" pitchFamily="34" charset="0"/>
              </a:rPr>
              <a:t>. El entorno socioeconómico, educativo, el medio físico en el que vive y la publicidad a la que está sometido como miembro de la sociedad a la que pertenece.</a:t>
            </a:r>
            <a:endParaRPr lang="es-ES" sz="2400" dirty="0"/>
          </a:p>
        </p:txBody>
      </p:sp>
      <p:sp>
        <p:nvSpPr>
          <p:cNvPr id="3" name="CuadroTexto 2">
            <a:extLst>
              <a:ext uri="{FF2B5EF4-FFF2-40B4-BE49-F238E27FC236}">
                <a16:creationId xmlns:a16="http://schemas.microsoft.com/office/drawing/2014/main" id="{6A6DBF63-F04D-4824-B385-7A049DD6E967}"/>
              </a:ext>
            </a:extLst>
          </p:cNvPr>
          <p:cNvSpPr txBox="1"/>
          <p:nvPr/>
        </p:nvSpPr>
        <p:spPr>
          <a:xfrm>
            <a:off x="4758428" y="6620196"/>
            <a:ext cx="7433569" cy="2308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r>
              <a:rPr lang="es-ES" sz="900" i="1" dirty="0"/>
              <a:t>.</a:t>
            </a:r>
          </a:p>
        </p:txBody>
      </p:sp>
    </p:spTree>
    <p:extLst>
      <p:ext uri="{BB962C8B-B14F-4D97-AF65-F5344CB8AC3E}">
        <p14:creationId xmlns:p14="http://schemas.microsoft.com/office/powerpoint/2010/main" val="11527638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7162436-4771-4095-A758-44CC78865506}"/>
              </a:ext>
            </a:extLst>
          </p:cNvPr>
          <p:cNvSpPr txBox="1"/>
          <p:nvPr/>
        </p:nvSpPr>
        <p:spPr>
          <a:xfrm>
            <a:off x="518984" y="617839"/>
            <a:ext cx="10997513" cy="5693866"/>
          </a:xfrm>
          <a:prstGeom prst="rect">
            <a:avLst/>
          </a:prstGeom>
          <a:noFill/>
        </p:spPr>
        <p:txBody>
          <a:bodyPr wrap="square" rtlCol="0">
            <a:spAutoFit/>
          </a:bodyPr>
          <a:lstStyle/>
          <a:p>
            <a:r>
              <a:rPr lang="es-ES" sz="2800" b="1" i="0" u="none" strike="noStrike" baseline="0" dirty="0">
                <a:solidFill>
                  <a:srgbClr val="00B0F0"/>
                </a:solidFill>
                <a:latin typeface="Verdana,Bold"/>
              </a:rPr>
              <a:t>9. Actividad física en la prevención de la obesidad.</a:t>
            </a:r>
          </a:p>
          <a:p>
            <a:endParaRPr lang="es-ES" sz="2400" dirty="0">
              <a:latin typeface="Verdana,Bold"/>
            </a:endParaRPr>
          </a:p>
          <a:p>
            <a:pPr algn="l"/>
            <a:r>
              <a:rPr lang="es-ES" sz="2400" b="0" i="0" u="none" strike="noStrike" baseline="0" dirty="0">
                <a:latin typeface="Verdana" panose="020B0604030504040204" pitchFamily="34" charset="0"/>
              </a:rPr>
              <a:t>Vencer la obesidad se conseguirá, alcanzando las recomendaciones de práctica de actividad física descritas, más otras intervenciones en el plano de la alimentación.</a:t>
            </a:r>
          </a:p>
          <a:p>
            <a:pPr algn="l"/>
            <a:r>
              <a:rPr lang="es-ES" sz="2400" dirty="0">
                <a:latin typeface="Verdana" panose="020B0604030504040204" pitchFamily="34" charset="0"/>
              </a:rPr>
              <a:t>Al ser la obesidad un problema de salud</a:t>
            </a:r>
            <a:r>
              <a:rPr lang="es-ES" sz="2400" b="1" i="0" u="none" strike="noStrike" baseline="0" dirty="0">
                <a:solidFill>
                  <a:schemeClr val="accent2"/>
                </a:solidFill>
                <a:latin typeface="Verdana" panose="020B0604030504040204" pitchFamily="34" charset="0"/>
              </a:rPr>
              <a:t> multifactorial</a:t>
            </a:r>
            <a:r>
              <a:rPr lang="es-ES" sz="2400" b="0" i="0" u="none" strike="noStrike" baseline="0" dirty="0">
                <a:latin typeface="Verdana" panose="020B0604030504040204" pitchFamily="34" charset="0"/>
              </a:rPr>
              <a:t>, se precisará un abordaje y acción conjunta </a:t>
            </a:r>
            <a:r>
              <a:rPr lang="es-ES" sz="2400" b="1" i="0" u="none" strike="noStrike" baseline="0" dirty="0">
                <a:solidFill>
                  <a:schemeClr val="accent2"/>
                </a:solidFill>
                <a:latin typeface="Verdana" panose="020B0604030504040204" pitchFamily="34" charset="0"/>
              </a:rPr>
              <a:t>intersectorial</a:t>
            </a:r>
            <a:r>
              <a:rPr lang="es-ES" sz="2400" b="0" i="0" u="none" strike="noStrike" baseline="0" dirty="0">
                <a:latin typeface="Verdana" panose="020B0604030504040204" pitchFamily="34" charset="0"/>
              </a:rPr>
              <a:t>, es decir, incidiendo en el trabajo conjunto entre familias, escuelas, comunidad, administración pública y el sector sanitario entre otros.</a:t>
            </a:r>
          </a:p>
          <a:p>
            <a:pPr algn="l"/>
            <a:endParaRPr lang="es-ES" sz="2400" dirty="0">
              <a:latin typeface="Verdana" panose="020B0604030504040204" pitchFamily="34" charset="0"/>
            </a:endParaRPr>
          </a:p>
          <a:p>
            <a:pPr algn="l"/>
            <a:r>
              <a:rPr lang="es-ES" sz="2400" b="0" i="0" u="none" strike="noStrike" baseline="0" dirty="0">
                <a:latin typeface="Verdana" panose="020B0604030504040204" pitchFamily="34" charset="0"/>
              </a:rPr>
              <a:t>En este sentido, </a:t>
            </a:r>
            <a:r>
              <a:rPr lang="es-ES" sz="2400" b="1" i="0" u="none" strike="noStrike" baseline="0" dirty="0">
                <a:latin typeface="Verdana" panose="020B0604030504040204" pitchFamily="34" charset="0"/>
              </a:rPr>
              <a:t>la Carta Europea contra la Obesidad </a:t>
            </a:r>
            <a:r>
              <a:rPr lang="es-ES" sz="2400" b="0" i="0" u="none" strike="noStrike" baseline="0" dirty="0">
                <a:latin typeface="Verdana" panose="020B0604030504040204" pitchFamily="34" charset="0"/>
              </a:rPr>
              <a:t>lista una serie de recomendaciones y sugerencias prácticas en los entornos comunitario, escolar y familiar con el fin de mejorar la actividad</a:t>
            </a:r>
          </a:p>
          <a:p>
            <a:pPr algn="l"/>
            <a:r>
              <a:rPr lang="es-ES" sz="2400" b="0" i="0" u="none" strike="noStrike" baseline="0" dirty="0">
                <a:latin typeface="Verdana" panose="020B0604030504040204" pitchFamily="34" charset="0"/>
              </a:rPr>
              <a:t>física de niños y adolescentes:</a:t>
            </a:r>
            <a:endParaRPr lang="es-ES" sz="2400" dirty="0">
              <a:latin typeface="Verdana" panose="020B0604030504040204" pitchFamily="34" charset="0"/>
            </a:endParaRPr>
          </a:p>
          <a:p>
            <a:pPr algn="l"/>
            <a:endParaRPr lang="es-ES" sz="2400" dirty="0"/>
          </a:p>
        </p:txBody>
      </p:sp>
      <p:sp>
        <p:nvSpPr>
          <p:cNvPr id="3" name="CuadroTexto 2">
            <a:extLst>
              <a:ext uri="{FF2B5EF4-FFF2-40B4-BE49-F238E27FC236}">
                <a16:creationId xmlns:a16="http://schemas.microsoft.com/office/drawing/2014/main" id="{C886B26D-5A0F-47EA-BDC6-FDB9BFA4D1C4}"/>
              </a:ext>
            </a:extLst>
          </p:cNvPr>
          <p:cNvSpPr txBox="1"/>
          <p:nvPr/>
        </p:nvSpPr>
        <p:spPr>
          <a:xfrm>
            <a:off x="4758428" y="6620196"/>
            <a:ext cx="7433569" cy="3693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r>
              <a:rPr lang="es-ES" sz="900" i="1" dirty="0"/>
              <a:t>.</a:t>
            </a:r>
          </a:p>
          <a:p>
            <a:pPr algn="r"/>
            <a:r>
              <a:rPr lang="es-ES" sz="900" i="1" dirty="0"/>
              <a:t>.</a:t>
            </a:r>
          </a:p>
        </p:txBody>
      </p:sp>
    </p:spTree>
    <p:extLst>
      <p:ext uri="{BB962C8B-B14F-4D97-AF65-F5344CB8AC3E}">
        <p14:creationId xmlns:p14="http://schemas.microsoft.com/office/powerpoint/2010/main" val="20971571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EA0B2F6-3F29-4919-BD04-5B99FCCA91FC}"/>
              </a:ext>
            </a:extLst>
          </p:cNvPr>
          <p:cNvSpPr txBox="1"/>
          <p:nvPr/>
        </p:nvSpPr>
        <p:spPr>
          <a:xfrm>
            <a:off x="642552" y="889686"/>
            <a:ext cx="9760906" cy="5262979"/>
          </a:xfrm>
          <a:prstGeom prst="rect">
            <a:avLst/>
          </a:prstGeom>
          <a:solidFill>
            <a:schemeClr val="accent5">
              <a:lumMod val="20000"/>
              <a:lumOff val="80000"/>
            </a:schemeClr>
          </a:solidFill>
        </p:spPr>
        <p:txBody>
          <a:bodyPr wrap="square" rtlCol="0">
            <a:spAutoFit/>
          </a:bodyPr>
          <a:lstStyle/>
          <a:p>
            <a:r>
              <a:rPr lang="es-ES" sz="2400" b="1" i="0" u="none" strike="noStrike" baseline="0" dirty="0">
                <a:solidFill>
                  <a:srgbClr val="00B0F0"/>
                </a:solidFill>
                <a:latin typeface="Verdana" panose="020B0604030504040204" pitchFamily="34" charset="0"/>
                <a:ea typeface="Verdana" panose="020B0604030504040204" pitchFamily="34" charset="0"/>
              </a:rPr>
              <a:t>Entorno escolar:</a:t>
            </a:r>
          </a:p>
          <a:p>
            <a:endParaRPr lang="es-ES" sz="2400" dirty="0">
              <a:latin typeface="Verdana" panose="020B0604030504040204" pitchFamily="34" charset="0"/>
              <a:ea typeface="Verdana" panose="020B0604030504040204" pitchFamily="34" charset="0"/>
            </a:endParaRPr>
          </a:p>
          <a:p>
            <a:pPr algn="l"/>
            <a:r>
              <a:rPr lang="es-ES" sz="2400" b="0" i="0" u="none" strike="noStrike" baseline="0" dirty="0">
                <a:latin typeface="Wingdings" panose="05000000000000000000" pitchFamily="2" charset="2"/>
              </a:rPr>
              <a:t> </a:t>
            </a:r>
            <a:r>
              <a:rPr lang="es-ES" sz="2400" b="0" i="0" u="none" strike="noStrike" baseline="0" dirty="0">
                <a:latin typeface="Verdana" panose="020B0604030504040204" pitchFamily="34" charset="0"/>
              </a:rPr>
              <a:t>Promover una educación física de alta calidad en los centros escolares.</a:t>
            </a:r>
          </a:p>
          <a:p>
            <a:pPr algn="l"/>
            <a:r>
              <a:rPr lang="es-ES" sz="2400" b="0" i="0" u="none" strike="noStrike" baseline="0" dirty="0">
                <a:latin typeface="Wingdings" panose="05000000000000000000" pitchFamily="2" charset="2"/>
              </a:rPr>
              <a:t> </a:t>
            </a:r>
            <a:r>
              <a:rPr lang="es-ES" sz="2400" b="0" i="0" u="none" strike="noStrike" baseline="0" dirty="0">
                <a:latin typeface="Verdana" panose="020B0604030504040204" pitchFamily="34" charset="0"/>
              </a:rPr>
              <a:t>Promover la incorporación de sesiones cortas de actividad física durante el horario escolar.</a:t>
            </a:r>
          </a:p>
          <a:p>
            <a:pPr algn="l"/>
            <a:r>
              <a:rPr lang="es-ES" sz="2400" b="0" i="0" u="none" strike="noStrike" baseline="0" dirty="0">
                <a:latin typeface="Wingdings" panose="05000000000000000000" pitchFamily="2" charset="2"/>
              </a:rPr>
              <a:t> </a:t>
            </a:r>
            <a:r>
              <a:rPr lang="es-ES" sz="2400" b="0" i="0" u="none" strike="noStrike" baseline="0" dirty="0">
                <a:latin typeface="Verdana" panose="020B0604030504040204" pitchFamily="34" charset="0"/>
              </a:rPr>
              <a:t>Fomentar que el alumnado vaya andando o en bicicleta al centro escolar.</a:t>
            </a:r>
          </a:p>
          <a:p>
            <a:pPr algn="l"/>
            <a:r>
              <a:rPr lang="es-ES" sz="2400" b="0" i="0" u="none" strike="noStrike" baseline="0" dirty="0">
                <a:latin typeface="Wingdings" panose="05000000000000000000" pitchFamily="2" charset="2"/>
              </a:rPr>
              <a:t> </a:t>
            </a:r>
            <a:r>
              <a:rPr lang="es-ES" sz="2400" b="0" i="0" u="none" strike="noStrike" baseline="0" dirty="0">
                <a:latin typeface="Verdana" panose="020B0604030504040204" pitchFamily="34" charset="0"/>
              </a:rPr>
              <a:t>Crear una red de padres y madres voluntarios que</a:t>
            </a:r>
          </a:p>
          <a:p>
            <a:pPr algn="l"/>
            <a:r>
              <a:rPr lang="es-ES" sz="2400" b="0" i="0" u="none" strike="noStrike" baseline="0" dirty="0">
                <a:latin typeface="Verdana" panose="020B0604030504040204" pitchFamily="34" charset="0"/>
              </a:rPr>
              <a:t>actúen como supervisores del alumnado que va</a:t>
            </a:r>
          </a:p>
          <a:p>
            <a:pPr algn="l"/>
            <a:r>
              <a:rPr lang="es-ES" sz="2400" b="0" i="0" u="none" strike="noStrike" baseline="0" dirty="0">
                <a:latin typeface="Verdana" panose="020B0604030504040204" pitchFamily="34" charset="0"/>
              </a:rPr>
              <a:t>andando o en bicicleta al centro escolar.</a:t>
            </a:r>
          </a:p>
          <a:p>
            <a:pPr algn="l"/>
            <a:r>
              <a:rPr lang="es-ES" sz="2400" b="0" i="0" u="none" strike="noStrike" baseline="0" dirty="0">
                <a:latin typeface="Wingdings" panose="05000000000000000000" pitchFamily="2" charset="2"/>
              </a:rPr>
              <a:t> </a:t>
            </a:r>
            <a:r>
              <a:rPr lang="es-ES" sz="2400" b="0" i="0" u="none" strike="noStrike" baseline="0" dirty="0">
                <a:latin typeface="Verdana" panose="020B0604030504040204" pitchFamily="34" charset="0"/>
              </a:rPr>
              <a:t>Mejorar el acceso a las instalaciones escolares en</a:t>
            </a:r>
          </a:p>
          <a:p>
            <a:pPr algn="l"/>
            <a:r>
              <a:rPr lang="es-ES" sz="2400" b="0" i="0" u="none" strike="noStrike" baseline="0" dirty="0">
                <a:latin typeface="Verdana" panose="020B0604030504040204" pitchFamily="34" charset="0"/>
              </a:rPr>
              <a:t>horario nocturno, los fines de semana y las</a:t>
            </a:r>
          </a:p>
          <a:p>
            <a:pPr algn="l"/>
            <a:r>
              <a:rPr lang="es-ES" sz="2400" b="0" i="0" u="none" strike="noStrike" baseline="0" dirty="0">
                <a:latin typeface="Verdana" panose="020B0604030504040204" pitchFamily="34" charset="0"/>
              </a:rPr>
              <a:t>vacaciones.</a:t>
            </a:r>
            <a:endParaRPr lang="es-ES" sz="2400" dirty="0">
              <a:latin typeface="Verdana" panose="020B0604030504040204" pitchFamily="34" charset="0"/>
              <a:ea typeface="Verdana" panose="020B0604030504040204" pitchFamily="34" charset="0"/>
            </a:endParaRPr>
          </a:p>
        </p:txBody>
      </p:sp>
      <p:sp>
        <p:nvSpPr>
          <p:cNvPr id="3" name="CuadroTexto 2">
            <a:extLst>
              <a:ext uri="{FF2B5EF4-FFF2-40B4-BE49-F238E27FC236}">
                <a16:creationId xmlns:a16="http://schemas.microsoft.com/office/drawing/2014/main" id="{E5669784-504F-4778-9ED5-454F1517C6ED}"/>
              </a:ext>
            </a:extLst>
          </p:cNvPr>
          <p:cNvSpPr txBox="1"/>
          <p:nvPr/>
        </p:nvSpPr>
        <p:spPr>
          <a:xfrm>
            <a:off x="4758428" y="6620196"/>
            <a:ext cx="7433569" cy="3693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r>
              <a:rPr lang="es-ES" sz="900" i="1" dirty="0"/>
              <a:t>.</a:t>
            </a:r>
          </a:p>
          <a:p>
            <a:pPr algn="r"/>
            <a:r>
              <a:rPr lang="es-ES" sz="900" i="1" dirty="0"/>
              <a:t>.</a:t>
            </a:r>
          </a:p>
        </p:txBody>
      </p:sp>
    </p:spTree>
    <p:extLst>
      <p:ext uri="{BB962C8B-B14F-4D97-AF65-F5344CB8AC3E}">
        <p14:creationId xmlns:p14="http://schemas.microsoft.com/office/powerpoint/2010/main" val="31671730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DF926E1-41FD-44B7-8783-92F119B59DC7}"/>
              </a:ext>
            </a:extLst>
          </p:cNvPr>
          <p:cNvSpPr txBox="1"/>
          <p:nvPr/>
        </p:nvSpPr>
        <p:spPr>
          <a:xfrm>
            <a:off x="617838" y="815546"/>
            <a:ext cx="10923373" cy="4154984"/>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Wingdings" panose="05000000000000000000" pitchFamily="2" charset="2"/>
                <a:ea typeface="+mn-ea"/>
                <a:cs typeface="+mn-cs"/>
              </a:rPr>
              <a:t> </a:t>
            </a:r>
            <a:r>
              <a:rPr kumimoji="0" lang="es-ES" sz="24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Promover programas deportivos y de actividad física para todos los niños/as, y no sólo para quienes tienen más capacidad.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Wingdings" panose="05000000000000000000" pitchFamily="2" charset="2"/>
                <a:ea typeface="+mn-ea"/>
                <a:cs typeface="+mn-cs"/>
              </a:rPr>
              <a:t> </a:t>
            </a:r>
            <a:r>
              <a:rPr kumimoji="0" lang="es-ES" sz="24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No utilizar la prohibición de la actividad física (recreos, juegos libres, etc.) como castigo ni tampoco su realización (flexiones, carreras adicionales, etc.).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Wingdings" panose="05000000000000000000" pitchFamily="2" charset="2"/>
                <a:ea typeface="+mn-ea"/>
                <a:cs typeface="+mn-cs"/>
              </a:rPr>
              <a:t> </a:t>
            </a:r>
            <a:r>
              <a:rPr kumimoji="0" lang="es-ES" sz="24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Desarrollar las capacidades motoras del alumnado en relación con actividades físicas para toda la vida.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Wingdings" panose="05000000000000000000" pitchFamily="2" charset="2"/>
                <a:ea typeface="+mn-ea"/>
                <a:cs typeface="+mn-cs"/>
              </a:rPr>
              <a:t> </a:t>
            </a:r>
            <a:r>
              <a:rPr kumimoji="0" lang="es-ES" sz="24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Desarrollar el uso de las capacidades conductuales de los alumnos/as que les permitan mantener un estilo de vida físicamente activo (establecimiento de objetivos, </a:t>
            </a:r>
            <a:r>
              <a:rPr kumimoji="0" lang="es-ES" sz="2400" b="0" i="0" u="none" strike="noStrike" kern="1200" cap="none" spc="0" normalizeH="0" baseline="0" noProof="0" dirty="0" err="1">
                <a:ln>
                  <a:noFill/>
                </a:ln>
                <a:solidFill>
                  <a:prstClr val="black"/>
                </a:solidFill>
                <a:effectLst/>
                <a:uLnTx/>
                <a:uFillTx/>
                <a:latin typeface="Verdana" panose="020B0604030504040204" pitchFamily="34" charset="0"/>
                <a:ea typeface="+mn-ea"/>
                <a:cs typeface="+mn-cs"/>
              </a:rPr>
              <a:t>autoseguimiento</a:t>
            </a:r>
            <a:r>
              <a:rPr kumimoji="0" lang="es-ES" sz="24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 toma de decisiones, etc.).</a:t>
            </a:r>
          </a:p>
        </p:txBody>
      </p:sp>
      <p:sp>
        <p:nvSpPr>
          <p:cNvPr id="3" name="CuadroTexto 2">
            <a:extLst>
              <a:ext uri="{FF2B5EF4-FFF2-40B4-BE49-F238E27FC236}">
                <a16:creationId xmlns:a16="http://schemas.microsoft.com/office/drawing/2014/main" id="{008B8CC0-1B1E-42BD-AD81-81A3ACE6CFF2}"/>
              </a:ext>
            </a:extLst>
          </p:cNvPr>
          <p:cNvSpPr txBox="1"/>
          <p:nvPr/>
        </p:nvSpPr>
        <p:spPr>
          <a:xfrm>
            <a:off x="4758428" y="6620196"/>
            <a:ext cx="7433569" cy="3693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r>
              <a:rPr lang="es-ES" sz="900" i="1" dirty="0"/>
              <a:t>.</a:t>
            </a:r>
          </a:p>
          <a:p>
            <a:pPr algn="r"/>
            <a:r>
              <a:rPr lang="es-ES" sz="900" i="1" dirty="0"/>
              <a:t>.</a:t>
            </a:r>
          </a:p>
        </p:txBody>
      </p:sp>
    </p:spTree>
    <p:extLst>
      <p:ext uri="{BB962C8B-B14F-4D97-AF65-F5344CB8AC3E}">
        <p14:creationId xmlns:p14="http://schemas.microsoft.com/office/powerpoint/2010/main" val="17496527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A00FAFC-9FE6-45DE-ACD1-56401DB005F6}"/>
              </a:ext>
            </a:extLst>
          </p:cNvPr>
          <p:cNvSpPr txBox="1"/>
          <p:nvPr/>
        </p:nvSpPr>
        <p:spPr>
          <a:xfrm>
            <a:off x="667265" y="889686"/>
            <a:ext cx="10923373" cy="2308324"/>
          </a:xfrm>
          <a:prstGeom prst="rect">
            <a:avLst/>
          </a:prstGeom>
          <a:solidFill>
            <a:schemeClr val="accent5">
              <a:lumMod val="20000"/>
              <a:lumOff val="80000"/>
            </a:schemeClr>
          </a:solid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ES" sz="24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Aumentar los conocimientos del alumnado sobre cómo ser físicamente activo.</a:t>
            </a:r>
          </a:p>
          <a:p>
            <a:pPr algn="l"/>
            <a:r>
              <a:rPr lang="es-ES" sz="2400" b="0" i="0" u="none" strike="noStrike" baseline="0" dirty="0">
                <a:solidFill>
                  <a:srgbClr val="000000"/>
                </a:solidFill>
                <a:latin typeface="Wingdings" panose="05000000000000000000" pitchFamily="2" charset="2"/>
              </a:rPr>
              <a:t> </a:t>
            </a:r>
            <a:r>
              <a:rPr lang="es-ES" sz="2400" b="0" i="0" u="none" strike="noStrike" baseline="0" dirty="0">
                <a:solidFill>
                  <a:srgbClr val="000000"/>
                </a:solidFill>
                <a:latin typeface="Verdana" panose="020B0604030504040204" pitchFamily="34" charset="0"/>
              </a:rPr>
              <a:t>Fomentar las creencias y las actividades positivas acerca de la actividad física.</a:t>
            </a:r>
          </a:p>
          <a:p>
            <a:pPr algn="l"/>
            <a:r>
              <a:rPr lang="es-ES" sz="2400" b="0" i="0" u="none" strike="noStrike" baseline="0" dirty="0">
                <a:solidFill>
                  <a:srgbClr val="000000"/>
                </a:solidFill>
                <a:latin typeface="Wingdings" panose="05000000000000000000" pitchFamily="2" charset="2"/>
              </a:rPr>
              <a:t> </a:t>
            </a:r>
            <a:r>
              <a:rPr lang="es-ES" sz="2400" b="0" i="0" u="none" strike="noStrike" baseline="0" dirty="0">
                <a:solidFill>
                  <a:srgbClr val="000000"/>
                </a:solidFill>
                <a:latin typeface="Verdana" panose="020B0604030504040204" pitchFamily="34" charset="0"/>
              </a:rPr>
              <a:t>Hacer que la actividad física sea divertida e interesante, incluso para aquellos con menor condición física.</a:t>
            </a:r>
          </a:p>
        </p:txBody>
      </p:sp>
      <p:sp>
        <p:nvSpPr>
          <p:cNvPr id="3" name="CuadroTexto 2">
            <a:extLst>
              <a:ext uri="{FF2B5EF4-FFF2-40B4-BE49-F238E27FC236}">
                <a16:creationId xmlns:a16="http://schemas.microsoft.com/office/drawing/2014/main" id="{65A3E75B-76B8-49D1-AD60-F05FD5C2D106}"/>
              </a:ext>
            </a:extLst>
          </p:cNvPr>
          <p:cNvSpPr txBox="1"/>
          <p:nvPr/>
        </p:nvSpPr>
        <p:spPr>
          <a:xfrm>
            <a:off x="4758428" y="6620196"/>
            <a:ext cx="7433569" cy="3693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r>
              <a:rPr lang="es-ES" sz="900" i="1" dirty="0"/>
              <a:t>.</a:t>
            </a:r>
          </a:p>
          <a:p>
            <a:pPr algn="r"/>
            <a:r>
              <a:rPr lang="es-ES" sz="900" i="1" dirty="0"/>
              <a:t>.</a:t>
            </a:r>
          </a:p>
        </p:txBody>
      </p:sp>
    </p:spTree>
    <p:extLst>
      <p:ext uri="{BB962C8B-B14F-4D97-AF65-F5344CB8AC3E}">
        <p14:creationId xmlns:p14="http://schemas.microsoft.com/office/powerpoint/2010/main" val="1808965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2AEF92AE-FB35-4659-893C-5552DC6963EB}"/>
              </a:ext>
            </a:extLst>
          </p:cNvPr>
          <p:cNvSpPr/>
          <p:nvPr/>
        </p:nvSpPr>
        <p:spPr>
          <a:xfrm>
            <a:off x="3604427" y="1279378"/>
            <a:ext cx="4574779" cy="923330"/>
          </a:xfrm>
          <a:prstGeom prst="rect">
            <a:avLst/>
          </a:prstGeom>
          <a:noFill/>
        </p:spPr>
        <p:txBody>
          <a:bodyPr wrap="none" lIns="91440" tIns="45720" rIns="91440" bIns="45720">
            <a:spAutoFit/>
          </a:bodyPr>
          <a:lstStyle/>
          <a:p>
            <a:pPr algn="ctr"/>
            <a:r>
              <a:rPr lang="es-ES" sz="5400" b="1" cap="none" spc="0" dirty="0">
                <a:ln w="22225">
                  <a:solidFill>
                    <a:schemeClr val="accent2"/>
                  </a:solidFill>
                  <a:prstDash val="solid"/>
                </a:ln>
                <a:solidFill>
                  <a:schemeClr val="accent2">
                    <a:lumMod val="40000"/>
                    <a:lumOff val="60000"/>
                  </a:schemeClr>
                </a:solidFill>
                <a:effectLst/>
              </a:rPr>
              <a:t>Una vida activa</a:t>
            </a:r>
          </a:p>
        </p:txBody>
      </p:sp>
      <p:sp>
        <p:nvSpPr>
          <p:cNvPr id="5" name="Rectángulo 4">
            <a:extLst>
              <a:ext uri="{FF2B5EF4-FFF2-40B4-BE49-F238E27FC236}">
                <a16:creationId xmlns:a16="http://schemas.microsoft.com/office/drawing/2014/main" id="{44A428B4-4A32-4297-ACAD-A737C160560B}"/>
              </a:ext>
            </a:extLst>
          </p:cNvPr>
          <p:cNvSpPr/>
          <p:nvPr/>
        </p:nvSpPr>
        <p:spPr>
          <a:xfrm>
            <a:off x="2551766" y="2497912"/>
            <a:ext cx="6330941" cy="1348518"/>
          </a:xfrm>
          <a:prstGeom prst="rect">
            <a:avLst/>
          </a:prstGeom>
          <a:noFill/>
          <a:ln>
            <a:noFill/>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scene3d>
              <a:camera prst="isometricRightUp"/>
              <a:lightRig rig="threePt" dir="t"/>
            </a:scene3d>
          </a:bodyPr>
          <a:lstStyle/>
          <a:p>
            <a:pPr algn="ctr"/>
            <a:r>
              <a:rPr lang="es-ES" sz="4000" dirty="0">
                <a:solidFill>
                  <a:schemeClr val="accent6"/>
                </a:solidFill>
              </a:rPr>
              <a:t>MOVERSE</a:t>
            </a:r>
          </a:p>
        </p:txBody>
      </p:sp>
      <p:sp>
        <p:nvSpPr>
          <p:cNvPr id="7" name="Rectángulo 6">
            <a:extLst>
              <a:ext uri="{FF2B5EF4-FFF2-40B4-BE49-F238E27FC236}">
                <a16:creationId xmlns:a16="http://schemas.microsoft.com/office/drawing/2014/main" id="{350E67E8-2A1A-4085-8407-D730B0C3F472}"/>
              </a:ext>
            </a:extLst>
          </p:cNvPr>
          <p:cNvSpPr/>
          <p:nvPr/>
        </p:nvSpPr>
        <p:spPr>
          <a:xfrm>
            <a:off x="2354057" y="4738362"/>
            <a:ext cx="6726358" cy="840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800" dirty="0">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Pr>
              <a:t>ES  BASICO PARA UNA SALUD FISICA Y EMOCIONAL</a:t>
            </a:r>
          </a:p>
        </p:txBody>
      </p:sp>
      <p:pic>
        <p:nvPicPr>
          <p:cNvPr id="11" name="Imagen 10">
            <a:extLst>
              <a:ext uri="{FF2B5EF4-FFF2-40B4-BE49-F238E27FC236}">
                <a16:creationId xmlns:a16="http://schemas.microsoft.com/office/drawing/2014/main" id="{5B1BD54A-4031-4D20-B829-D7F0EF591AD6}"/>
              </a:ext>
            </a:extLst>
          </p:cNvPr>
          <p:cNvPicPr>
            <a:picLocks noChangeAspect="1"/>
          </p:cNvPicPr>
          <p:nvPr/>
        </p:nvPicPr>
        <p:blipFill>
          <a:blip r:embed="rId2"/>
          <a:stretch>
            <a:fillRect/>
          </a:stretch>
        </p:blipFill>
        <p:spPr>
          <a:xfrm>
            <a:off x="1168039" y="840259"/>
            <a:ext cx="1970577" cy="1801568"/>
          </a:xfrm>
          <a:prstGeom prst="rect">
            <a:avLst/>
          </a:prstGeom>
        </p:spPr>
      </p:pic>
      <p:sp>
        <p:nvSpPr>
          <p:cNvPr id="6" name="CuadroTexto 5">
            <a:extLst>
              <a:ext uri="{FF2B5EF4-FFF2-40B4-BE49-F238E27FC236}">
                <a16:creationId xmlns:a16="http://schemas.microsoft.com/office/drawing/2014/main" id="{CBC4E614-1249-4A86-BAA0-01FFA4A5C1C3}"/>
              </a:ext>
            </a:extLst>
          </p:cNvPr>
          <p:cNvSpPr txBox="1"/>
          <p:nvPr/>
        </p:nvSpPr>
        <p:spPr>
          <a:xfrm>
            <a:off x="4758428" y="6620196"/>
            <a:ext cx="7433569" cy="230832"/>
          </a:xfrm>
          <a:prstGeom prst="rect">
            <a:avLst/>
          </a:prstGeom>
          <a:noFill/>
        </p:spPr>
        <p:txBody>
          <a:bodyPr wrap="square" rtlCol="0">
            <a:spAutoFit/>
          </a:bodyPr>
          <a:lstStyle/>
          <a:p>
            <a:pPr algn="r"/>
            <a:r>
              <a:rPr lang="es-ES" sz="900" i="1" dirty="0"/>
              <a:t>D. Gral. de Salud Pública. Unidad de Educación para la Salud. Extremadura, septiembre-octubre2021.</a:t>
            </a:r>
          </a:p>
        </p:txBody>
      </p:sp>
    </p:spTree>
    <p:extLst>
      <p:ext uri="{BB962C8B-B14F-4D97-AF65-F5344CB8AC3E}">
        <p14:creationId xmlns:p14="http://schemas.microsoft.com/office/powerpoint/2010/main" val="303573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264C3E78-E8D6-459B-870D-3DA27838A14B}"/>
              </a:ext>
            </a:extLst>
          </p:cNvPr>
          <p:cNvGraphicFramePr>
            <a:graphicFrameLocks noGrp="1"/>
          </p:cNvGraphicFramePr>
          <p:nvPr>
            <p:extLst>
              <p:ext uri="{D42A27DB-BD31-4B8C-83A1-F6EECF244321}">
                <p14:modId xmlns:p14="http://schemas.microsoft.com/office/powerpoint/2010/main" val="4233092233"/>
              </p:ext>
            </p:extLst>
          </p:nvPr>
        </p:nvGraphicFramePr>
        <p:xfrm>
          <a:off x="0" y="883234"/>
          <a:ext cx="12127992" cy="5403351"/>
        </p:xfrm>
        <a:graphic>
          <a:graphicData uri="http://schemas.openxmlformats.org/drawingml/2006/table">
            <a:tbl>
              <a:tblPr firstRow="1" bandRow="1">
                <a:tableStyleId>{5C22544A-7EE6-4342-B048-85BDC9FD1C3A}</a:tableStyleId>
              </a:tblPr>
              <a:tblGrid>
                <a:gridCol w="3031998">
                  <a:extLst>
                    <a:ext uri="{9D8B030D-6E8A-4147-A177-3AD203B41FA5}">
                      <a16:colId xmlns:a16="http://schemas.microsoft.com/office/drawing/2014/main" val="344310124"/>
                    </a:ext>
                  </a:extLst>
                </a:gridCol>
                <a:gridCol w="3031998">
                  <a:extLst>
                    <a:ext uri="{9D8B030D-6E8A-4147-A177-3AD203B41FA5}">
                      <a16:colId xmlns:a16="http://schemas.microsoft.com/office/drawing/2014/main" val="4123877833"/>
                    </a:ext>
                  </a:extLst>
                </a:gridCol>
                <a:gridCol w="3031998">
                  <a:extLst>
                    <a:ext uri="{9D8B030D-6E8A-4147-A177-3AD203B41FA5}">
                      <a16:colId xmlns:a16="http://schemas.microsoft.com/office/drawing/2014/main" val="1037171969"/>
                    </a:ext>
                  </a:extLst>
                </a:gridCol>
                <a:gridCol w="3031998">
                  <a:extLst>
                    <a:ext uri="{9D8B030D-6E8A-4147-A177-3AD203B41FA5}">
                      <a16:colId xmlns:a16="http://schemas.microsoft.com/office/drawing/2014/main" val="479193718"/>
                    </a:ext>
                  </a:extLst>
                </a:gridCol>
              </a:tblGrid>
              <a:tr h="677711">
                <a:tc>
                  <a:txBody>
                    <a:bodyPr/>
                    <a:lstStyle/>
                    <a:p>
                      <a:pPr algn="ctr"/>
                      <a:r>
                        <a:rPr lang="es-ES" sz="2000" b="0" dirty="0">
                          <a:solidFill>
                            <a:schemeClr val="tx1"/>
                          </a:solidFill>
                          <a:latin typeface="Verdana" panose="020B0604030504040204" pitchFamily="34" charset="0"/>
                          <a:ea typeface="Verdana" panose="020B0604030504040204" pitchFamily="34" charset="0"/>
                        </a:rPr>
                        <a:t>Nivel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tcPr>
                </a:tc>
                <a:tc>
                  <a:txBody>
                    <a:bodyPr/>
                    <a:lstStyle/>
                    <a:p>
                      <a:pPr algn="ctr"/>
                      <a:r>
                        <a:rPr lang="es-ES" sz="2000" b="0" dirty="0">
                          <a:solidFill>
                            <a:schemeClr val="tx1"/>
                          </a:solidFill>
                          <a:latin typeface="Verdana" panose="020B0604030504040204" pitchFamily="34" charset="0"/>
                          <a:ea typeface="Verdana" panose="020B0604030504040204" pitchFamily="34" charset="0"/>
                        </a:rPr>
                        <a:t>Descriptor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tcPr>
                </a:tc>
                <a:tc>
                  <a:txBody>
                    <a:bodyPr/>
                    <a:lstStyle/>
                    <a:p>
                      <a:pPr algn="ctr"/>
                      <a:r>
                        <a:rPr lang="es-ES" sz="2000" b="0" dirty="0">
                          <a:solidFill>
                            <a:schemeClr val="tx1"/>
                          </a:solidFill>
                          <a:latin typeface="Verdana" panose="020B0604030504040204" pitchFamily="34" charset="0"/>
                          <a:ea typeface="Verdana" panose="020B0604030504040204" pitchFamily="34" charset="0"/>
                        </a:rPr>
                        <a:t>Modelo de actividad </a:t>
                      </a:r>
                    </a:p>
                    <a:p>
                      <a:pPr algn="ctr"/>
                      <a:r>
                        <a:rPr lang="es-ES" sz="2000" b="0" dirty="0">
                          <a:solidFill>
                            <a:schemeClr val="tx1"/>
                          </a:solidFill>
                          <a:latin typeface="Verdana" panose="020B0604030504040204" pitchFamily="34" charset="0"/>
                          <a:ea typeface="Verdana" panose="020B0604030504040204" pitchFamily="34" charset="0"/>
                        </a:rPr>
                        <a:t>convencional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tcPr>
                </a:tc>
                <a:tc>
                  <a:txBody>
                    <a:bodyPr/>
                    <a:lstStyle/>
                    <a:p>
                      <a:pPr algn="ctr"/>
                      <a:r>
                        <a:rPr lang="es-ES" sz="2000" b="0" dirty="0">
                          <a:solidFill>
                            <a:schemeClr val="tx1"/>
                          </a:solidFill>
                          <a:latin typeface="Verdana" panose="020B0604030504040204" pitchFamily="34" charset="0"/>
                          <a:ea typeface="Verdana" panose="020B0604030504040204" pitchFamily="34" charset="0"/>
                        </a:rPr>
                        <a:t>Beneficios para la </a:t>
                      </a:r>
                    </a:p>
                    <a:p>
                      <a:pPr algn="ctr"/>
                      <a:r>
                        <a:rPr lang="es-ES" sz="2000" b="0" dirty="0">
                          <a:solidFill>
                            <a:schemeClr val="tx1"/>
                          </a:solidFill>
                          <a:latin typeface="Verdana" panose="020B0604030504040204" pitchFamily="34" charset="0"/>
                          <a:ea typeface="Verdana" panose="020B0604030504040204" pitchFamily="34" charset="0"/>
                        </a:rPr>
                        <a:t>salud</a:t>
                      </a:r>
                    </a:p>
                    <a:p>
                      <a:pPr algn="ctr"/>
                      <a:endParaRPr lang="es-ES" dirty="0">
                        <a:ln>
                          <a:solidFill>
                            <a:schemeClr val="accent1">
                              <a:shade val="50000"/>
                            </a:schemeClr>
                          </a:solidFill>
                        </a:l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tcPr>
                </a:tc>
                <a:extLst>
                  <a:ext uri="{0D108BD9-81ED-4DB2-BD59-A6C34878D82A}">
                    <a16:rowId xmlns:a16="http://schemas.microsoft.com/office/drawing/2014/main" val="325120375"/>
                  </a:ext>
                </a:extLst>
              </a:tr>
              <a:tr h="1234079">
                <a:tc>
                  <a:txBody>
                    <a:bodyPr/>
                    <a:lstStyle/>
                    <a:p>
                      <a:pPr algn="ctr"/>
                      <a:endParaRPr lang="es-ES" sz="2000" dirty="0">
                        <a:latin typeface="Verdana" panose="020B0604030504040204" pitchFamily="34" charset="0"/>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latin typeface="Verdana" panose="020B0604030504040204" pitchFamily="34" charset="0"/>
                          <a:ea typeface="Verdana" panose="020B0604030504040204" pitchFamily="34" charset="0"/>
                        </a:rPr>
                        <a:t>1</a:t>
                      </a:r>
                    </a:p>
                    <a:p>
                      <a:pPr algn="ctr"/>
                      <a:endParaRPr lang="es-ES" sz="2000" dirty="0">
                        <a:latin typeface="Verdana" panose="020B0604030504040204" pitchFamily="34" charset="0"/>
                        <a:ea typeface="Verdan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r"/>
                      <a:endParaRPr lang="es-ES" sz="2000" dirty="0">
                        <a:latin typeface="Verdana" panose="020B0604030504040204" pitchFamily="34" charset="0"/>
                        <a:ea typeface="Verdana" panose="020B0604030504040204" pitchFamily="34" charset="0"/>
                      </a:endParaRPr>
                    </a:p>
                    <a:p>
                      <a:pPr algn="ctr"/>
                      <a:r>
                        <a:rPr lang="es-ES" sz="2000" dirty="0">
                          <a:latin typeface="Verdana" panose="020B0604030504040204" pitchFamily="34" charset="0"/>
                          <a:ea typeface="Verdana" panose="020B0604030504040204" pitchFamily="34" charset="0"/>
                        </a:rPr>
                        <a:t>Inactivo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l"/>
                      <a:r>
                        <a:rPr lang="es-ES" sz="800" b="0" i="0" u="none" strike="noStrike" baseline="0" dirty="0">
                          <a:latin typeface="Wingdings" panose="05000000000000000000" pitchFamily="2" charset="2"/>
                        </a:rPr>
                        <a:t> </a:t>
                      </a:r>
                      <a:r>
                        <a:rPr lang="es-ES" sz="800" b="0" i="0" u="none" strike="noStrike" baseline="0" dirty="0">
                          <a:latin typeface="Verdana" panose="020B0604030504040204" pitchFamily="34" charset="0"/>
                        </a:rPr>
                        <a:t>Siempre es llevado en vehículo al centro escolar o utiliza el transporte público.</a:t>
                      </a:r>
                    </a:p>
                    <a:p>
                      <a:pPr algn="l"/>
                      <a:r>
                        <a:rPr lang="es-ES" sz="800" b="0" i="0" u="none" strike="noStrike" baseline="0" dirty="0">
                          <a:latin typeface="Wingdings" panose="05000000000000000000" pitchFamily="2" charset="2"/>
                        </a:rPr>
                        <a:t> </a:t>
                      </a:r>
                      <a:r>
                        <a:rPr lang="es-ES" sz="800" b="0" i="0" u="none" strike="noStrike" baseline="0" dirty="0">
                          <a:latin typeface="Verdana" panose="020B0604030504040204" pitchFamily="34" charset="0"/>
                        </a:rPr>
                        <a:t>Realiza poca educación  física o juegos activos en el centro escolar.</a:t>
                      </a:r>
                    </a:p>
                    <a:p>
                      <a:pPr algn="l"/>
                      <a:r>
                        <a:rPr lang="es-ES" sz="800" b="0" i="0" u="none" strike="noStrike" baseline="0" dirty="0">
                          <a:latin typeface="Wingdings" panose="05000000000000000000" pitchFamily="2" charset="2"/>
                        </a:rPr>
                        <a:t> </a:t>
                      </a:r>
                      <a:r>
                        <a:rPr lang="es-ES" sz="800" b="0" i="0" u="none" strike="noStrike" baseline="0" dirty="0">
                          <a:latin typeface="Verdana" panose="020B0604030504040204" pitchFamily="34" charset="0"/>
                        </a:rPr>
                        <a:t>Dedica mucho tiempo en el hogar a ver la televisión, a internet o a los videojuegos.</a:t>
                      </a:r>
                    </a:p>
                    <a:p>
                      <a:pPr algn="l"/>
                      <a:r>
                        <a:rPr lang="es-ES" sz="800" b="0" i="0" u="none" strike="noStrike" baseline="0" dirty="0">
                          <a:latin typeface="Wingdings" panose="05000000000000000000" pitchFamily="2" charset="2"/>
                        </a:rPr>
                        <a:t> </a:t>
                      </a:r>
                      <a:r>
                        <a:rPr lang="es-ES" sz="800" b="0" i="0" u="none" strike="noStrike" baseline="0" dirty="0">
                          <a:latin typeface="Verdana" panose="020B0604030504040204" pitchFamily="34" charset="0"/>
                        </a:rPr>
                        <a:t>Inexistencia de ocio activo.</a:t>
                      </a:r>
                      <a:endParaRPr lang="es-E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marL="171450" indent="-171450">
                        <a:buFont typeface="Arial" panose="020B0604020202020204" pitchFamily="34" charset="0"/>
                        <a:buChar char="•"/>
                      </a:pPr>
                      <a:r>
                        <a:rPr lang="es-ES" sz="1100" dirty="0"/>
                        <a:t>Ninguno.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extLst>
                  <a:ext uri="{0D108BD9-81ED-4DB2-BD59-A6C34878D82A}">
                    <a16:rowId xmlns:a16="http://schemas.microsoft.com/office/drawing/2014/main" val="1561859061"/>
                  </a:ext>
                </a:extLst>
              </a:tr>
              <a:tr h="15784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 sz="2000" u="none" strike="noStrike" baseline="0" dirty="0">
                        <a:latin typeface="Verdana" panose="020B0604030504040204" pitchFamily="34" charset="0"/>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s-ES" sz="2000" u="none" strike="noStrike" baseline="0" dirty="0">
                        <a:latin typeface="Verdana" panose="020B0604030504040204" pitchFamily="34" charset="0"/>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u="none" strike="noStrike" baseline="0" dirty="0">
                          <a:latin typeface="Verdana" panose="020B0604030504040204" pitchFamily="34" charset="0"/>
                          <a:ea typeface="Verdana" panose="020B0604030504040204" pitchFamily="34" charset="0"/>
                        </a:rPr>
                        <a:t>2</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s-ES" sz="2000" dirty="0">
                        <a:latin typeface="Verdana" panose="020B0604030504040204" pitchFamily="34" charset="0"/>
                        <a:ea typeface="Verdana" panose="020B0604030504040204" pitchFamily="34" charset="0"/>
                      </a:endParaRPr>
                    </a:p>
                    <a:p>
                      <a:pPr algn="ctr"/>
                      <a:endParaRPr lang="es-ES" sz="2000" b="1" dirty="0">
                        <a:latin typeface="Verdana" panose="020B0604030504040204" pitchFamily="34" charset="0"/>
                        <a:ea typeface="Verdan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2000" dirty="0">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2000" dirty="0">
                        <a:latin typeface="Verdana" panose="020B0604030504040204" pitchFamily="34" charset="0"/>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latin typeface="Verdana" panose="020B0604030504040204" pitchFamily="34" charset="0"/>
                          <a:ea typeface="Verdana" panose="020B0604030504040204" pitchFamily="34" charset="0"/>
                        </a:rPr>
                        <a:t>Poco activo</a:t>
                      </a:r>
                    </a:p>
                    <a:p>
                      <a:endParaRPr lang="es-ES" sz="2000" dirty="0">
                        <a:latin typeface="Verdana" panose="020B0604030504040204" pitchFamily="34" charset="0"/>
                        <a:ea typeface="Verdan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l"/>
                      <a:r>
                        <a:rPr lang="es-ES" sz="800" b="0" i="1" u="none" strike="noStrike" baseline="0" dirty="0">
                          <a:latin typeface="Verdana,Italic"/>
                        </a:rPr>
                        <a:t>Realiza una o más de las siguientes actividades:</a:t>
                      </a:r>
                    </a:p>
                    <a:p>
                      <a:pPr algn="l"/>
                      <a:r>
                        <a:rPr lang="es-ES" sz="800" b="0" i="0" u="none" strike="noStrike" baseline="0" dirty="0">
                          <a:latin typeface="Wingdings" panose="05000000000000000000" pitchFamily="2" charset="2"/>
                        </a:rPr>
                        <a:t> </a:t>
                      </a:r>
                      <a:r>
                        <a:rPr lang="es-ES" sz="800" b="0" i="0" u="none" strike="noStrike" baseline="0" dirty="0">
                          <a:latin typeface="Verdana" panose="020B0604030504040204" pitchFamily="34" charset="0"/>
                        </a:rPr>
                        <a:t>Algunos desplazamientos activos al centro escolar a pie o en bicicleta.</a:t>
                      </a:r>
                    </a:p>
                    <a:p>
                      <a:pPr algn="l"/>
                      <a:r>
                        <a:rPr lang="es-ES" sz="800" b="0" i="0" u="none" strike="noStrike" baseline="0" dirty="0">
                          <a:latin typeface="Wingdings" panose="05000000000000000000" pitchFamily="2" charset="2"/>
                        </a:rPr>
                        <a:t> </a:t>
                      </a:r>
                      <a:r>
                        <a:rPr lang="es-ES" sz="800" b="0" i="0" u="none" strike="noStrike" baseline="0" dirty="0">
                          <a:latin typeface="Verdana" panose="020B0604030504040204" pitchFamily="34" charset="0"/>
                        </a:rPr>
                        <a:t>Alguna actividad de educación física o de juego activo en el centro escolar (&lt; 1 hora/día).</a:t>
                      </a:r>
                    </a:p>
                    <a:p>
                      <a:pPr algn="l"/>
                      <a:r>
                        <a:rPr lang="es-ES" sz="800" b="0" i="0" u="none" strike="noStrike" baseline="0" dirty="0">
                          <a:latin typeface="Wingdings" panose="05000000000000000000" pitchFamily="2" charset="2"/>
                        </a:rPr>
                        <a:t> </a:t>
                      </a:r>
                      <a:r>
                        <a:rPr lang="es-ES" sz="800" b="0" i="0" u="none" strike="noStrike" baseline="0" dirty="0">
                          <a:latin typeface="Verdana" panose="020B0604030504040204" pitchFamily="34" charset="0"/>
                        </a:rPr>
                        <a:t>Algunas actividades poco exigentes en el hogar, como barrer, limpiar o actividades de jardinería.</a:t>
                      </a:r>
                    </a:p>
                    <a:p>
                      <a:pPr algn="l"/>
                      <a:r>
                        <a:rPr lang="es-ES" sz="800" b="0" i="0" u="none" strike="noStrike" baseline="0" dirty="0">
                          <a:latin typeface="Wingdings" panose="05000000000000000000" pitchFamily="2" charset="2"/>
                        </a:rPr>
                        <a:t> </a:t>
                      </a:r>
                      <a:r>
                        <a:rPr lang="es-ES" sz="800" b="0" i="0" u="none" strike="noStrike" baseline="0" dirty="0">
                          <a:latin typeface="Verdana" panose="020B0604030504040204" pitchFamily="34" charset="0"/>
                        </a:rPr>
                        <a:t>Alguna actividad de ocio de intensidad leve (&lt; 1 hora/día).</a:t>
                      </a:r>
                      <a:endParaRPr lang="es-E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marL="171450" indent="-171450" algn="l">
                        <a:buFont typeface="Arial" panose="020B0604020202020204" pitchFamily="34" charset="0"/>
                        <a:buChar char="•"/>
                      </a:pPr>
                      <a:r>
                        <a:rPr lang="es-ES" sz="1100" dirty="0"/>
                        <a:t>Cierta protección frente a enfermedades crónicas.</a:t>
                      </a:r>
                    </a:p>
                    <a:p>
                      <a:pPr marL="171450" indent="-171450" algn="l">
                        <a:buFont typeface="Arial" panose="020B0604020202020204" pitchFamily="34" charset="0"/>
                        <a:buChar char="•"/>
                      </a:pPr>
                      <a:r>
                        <a:rPr lang="es-ES" sz="1100" dirty="0"/>
                        <a:t>Se puede considerar como un «trampolín» para alcanzar el nivel recomendado (nivel 3).</a:t>
                      </a:r>
                    </a:p>
                    <a:p>
                      <a:pPr algn="l"/>
                      <a:endParaRPr lang="es-E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extLst>
                  <a:ext uri="{0D108BD9-81ED-4DB2-BD59-A6C34878D82A}">
                    <a16:rowId xmlns:a16="http://schemas.microsoft.com/office/drawing/2014/main" val="4192796322"/>
                  </a:ext>
                </a:extLst>
              </a:tr>
              <a:tr h="15784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 sz="2000" dirty="0">
                        <a:latin typeface="Verdana" panose="020B0604030504040204" pitchFamily="34" charset="0"/>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s-ES" sz="2000" dirty="0">
                        <a:latin typeface="Verdana" panose="020B0604030504040204" pitchFamily="34" charset="0"/>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latin typeface="Verdana" panose="020B0604030504040204" pitchFamily="34" charset="0"/>
                          <a:ea typeface="Verdana" panose="020B0604030504040204" pitchFamily="34" charset="0"/>
                        </a:rPr>
                        <a:t>3</a:t>
                      </a:r>
                    </a:p>
                    <a:p>
                      <a:pPr algn="ctr"/>
                      <a:endParaRPr lang="es-ES" sz="2000" dirty="0">
                        <a:latin typeface="Verdana" panose="020B0604030504040204" pitchFamily="34" charset="0"/>
                        <a:ea typeface="Verdan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a:r>
                        <a:rPr lang="es-ES" sz="2000" dirty="0">
                          <a:latin typeface="Verdana" panose="020B0604030504040204" pitchFamily="34" charset="0"/>
                          <a:ea typeface="Verdana" panose="020B0604030504040204" pitchFamily="34" charset="0"/>
                        </a:rPr>
                        <a:t>Moderadamente</a:t>
                      </a:r>
                    </a:p>
                    <a:p>
                      <a:pPr algn="ctr"/>
                      <a:r>
                        <a:rPr lang="es-ES" sz="2000" dirty="0">
                          <a:latin typeface="Verdana" panose="020B0604030504040204" pitchFamily="34" charset="0"/>
                          <a:ea typeface="Verdana" panose="020B0604030504040204" pitchFamily="34" charset="0"/>
                        </a:rPr>
                        <a:t>activo</a:t>
                      </a:r>
                    </a:p>
                    <a:p>
                      <a:pPr algn="ctr"/>
                      <a:r>
                        <a:rPr lang="es-ES" sz="2000" dirty="0">
                          <a:latin typeface="Verdana" panose="020B0604030504040204" pitchFamily="34" charset="0"/>
                          <a:ea typeface="Verdana" panose="020B0604030504040204" pitchFamily="34" charset="0"/>
                        </a:rPr>
                        <a:t>(recomendado)</a:t>
                      </a:r>
                    </a:p>
                    <a:p>
                      <a:endParaRPr lang="es-ES" sz="2000" dirty="0">
                        <a:latin typeface="Verdana" panose="020B0604030504040204" pitchFamily="34" charset="0"/>
                        <a:ea typeface="Verdan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l"/>
                      <a:r>
                        <a:rPr lang="es-ES" sz="800" b="0" i="1" u="none" strike="noStrike" baseline="0" dirty="0">
                          <a:latin typeface="Verdana,Italic"/>
                        </a:rPr>
                        <a:t>Realiza una o más de las siguientes actividades:</a:t>
                      </a:r>
                    </a:p>
                    <a:p>
                      <a:pPr algn="l"/>
                      <a:r>
                        <a:rPr lang="es-ES" sz="800" b="0" i="0" u="none" strike="noStrike" baseline="0" dirty="0">
                          <a:latin typeface="Wingdings" panose="05000000000000000000" pitchFamily="2" charset="2"/>
                        </a:rPr>
                        <a:t> </a:t>
                      </a:r>
                      <a:r>
                        <a:rPr lang="es-ES" sz="800" b="0" i="0" u="none" strike="noStrike" baseline="0" dirty="0">
                          <a:latin typeface="Verdana" panose="020B0604030504040204" pitchFamily="34" charset="0"/>
                        </a:rPr>
                        <a:t>Desplazamiento activo y periódico al centro escolar a pie o en bicicleta.</a:t>
                      </a:r>
                    </a:p>
                    <a:p>
                      <a:pPr algn="l"/>
                      <a:r>
                        <a:rPr lang="es-ES" sz="800" b="0" i="0" u="none" strike="noStrike" baseline="0" dirty="0">
                          <a:latin typeface="Wingdings" panose="05000000000000000000" pitchFamily="2" charset="2"/>
                        </a:rPr>
                        <a:t> </a:t>
                      </a:r>
                      <a:r>
                        <a:rPr lang="es-ES" sz="800" b="0" i="0" u="none" strike="noStrike" baseline="0" dirty="0">
                          <a:latin typeface="Verdana" panose="020B0604030504040204" pitchFamily="34" charset="0"/>
                        </a:rPr>
                        <a:t>Muy activo en el centro escolar en materia de educación física o de juegos en el recreo (&gt; 1 hora/día).</a:t>
                      </a:r>
                    </a:p>
                    <a:p>
                      <a:pPr algn="l"/>
                      <a:r>
                        <a:rPr lang="es-ES" sz="800" b="0" i="0" u="none" strike="noStrike" baseline="0" dirty="0">
                          <a:latin typeface="Wingdings" panose="05000000000000000000" pitchFamily="2" charset="2"/>
                        </a:rPr>
                        <a:t> </a:t>
                      </a:r>
                      <a:r>
                        <a:rPr lang="es-ES" sz="800" b="0" i="0" u="none" strike="noStrike" baseline="0" dirty="0">
                          <a:latin typeface="Verdana" panose="020B0604030504040204" pitchFamily="34" charset="0"/>
                        </a:rPr>
                        <a:t>Actividades periódicas de jardinería o del hogar.</a:t>
                      </a:r>
                    </a:p>
                    <a:p>
                      <a:pPr algn="l"/>
                      <a:r>
                        <a:rPr lang="es-ES" sz="800" b="0" i="0" u="none" strike="noStrike" baseline="0" dirty="0">
                          <a:latin typeface="Wingdings" panose="05000000000000000000" pitchFamily="2" charset="2"/>
                        </a:rPr>
                        <a:t> </a:t>
                      </a:r>
                      <a:r>
                        <a:rPr lang="es-ES" sz="800" b="0" i="0" u="none" strike="noStrike" baseline="0" dirty="0">
                          <a:latin typeface="Verdana" panose="020B0604030504040204" pitchFamily="34" charset="0"/>
                        </a:rPr>
                        <a:t>Ocio o deporte activo y periódico de intensidad moderada</a:t>
                      </a:r>
                      <a:endParaRPr lang="es-E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marL="171450" indent="-171450" algn="l">
                        <a:buFont typeface="Arial" panose="020B0604020202020204" pitchFamily="34" charset="0"/>
                        <a:buChar char="•"/>
                      </a:pPr>
                      <a:r>
                        <a:rPr lang="es-ES" sz="1100" b="0" i="0" u="none" strike="noStrike" baseline="0" dirty="0">
                          <a:latin typeface="+mn-lt"/>
                        </a:rPr>
                        <a:t>Alto nivel de protección frente a enfermedades</a:t>
                      </a:r>
                    </a:p>
                    <a:p>
                      <a:pPr marL="171450" indent="-171450" algn="l">
                        <a:buFont typeface="Arial" panose="020B0604020202020204" pitchFamily="34" charset="0"/>
                        <a:buChar char="•"/>
                      </a:pPr>
                      <a:r>
                        <a:rPr lang="es-ES" sz="1100" b="0" i="0" u="none" strike="noStrike" baseline="0" dirty="0">
                          <a:latin typeface="+mn-lt"/>
                        </a:rPr>
                        <a:t>crónicas.</a:t>
                      </a:r>
                    </a:p>
                    <a:p>
                      <a:pPr marL="171450" indent="-171450" algn="l">
                        <a:buFont typeface="Arial" panose="020B0604020202020204" pitchFamily="34" charset="0"/>
                        <a:buChar char="•"/>
                      </a:pPr>
                      <a:r>
                        <a:rPr lang="es-ES" sz="1100" b="0" i="0" u="none" strike="noStrike" baseline="0" dirty="0">
                          <a:latin typeface="+mn-lt"/>
                        </a:rPr>
                        <a:t>Riesgo mínimo de lesiones o de efectos adversos para la salud.</a:t>
                      </a:r>
                      <a:endParaRPr lang="es-ES" sz="1100" dirty="0">
                        <a:latin typeface="+mn-lt"/>
                      </a:endParaRPr>
                    </a:p>
                    <a:p>
                      <a:endParaRPr lang="es-ES" sz="11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extLst>
                  <a:ext uri="{0D108BD9-81ED-4DB2-BD59-A6C34878D82A}">
                    <a16:rowId xmlns:a16="http://schemas.microsoft.com/office/drawing/2014/main" val="2354216014"/>
                  </a:ext>
                </a:extLst>
              </a:tr>
            </a:tbl>
          </a:graphicData>
        </a:graphic>
      </p:graphicFrame>
      <p:sp>
        <p:nvSpPr>
          <p:cNvPr id="29" name="CuadroTexto 28">
            <a:extLst>
              <a:ext uri="{FF2B5EF4-FFF2-40B4-BE49-F238E27FC236}">
                <a16:creationId xmlns:a16="http://schemas.microsoft.com/office/drawing/2014/main" id="{3571DF1E-E8B9-4792-A011-9791F2C3121A}"/>
              </a:ext>
            </a:extLst>
          </p:cNvPr>
          <p:cNvSpPr txBox="1"/>
          <p:nvPr/>
        </p:nvSpPr>
        <p:spPr>
          <a:xfrm>
            <a:off x="2587924" y="143324"/>
            <a:ext cx="8729932" cy="369332"/>
          </a:xfrm>
          <a:prstGeom prst="rect">
            <a:avLst/>
          </a:prstGeom>
          <a:noFill/>
        </p:spPr>
        <p:txBody>
          <a:bodyPr wrap="square">
            <a:spAutoFit/>
          </a:bodyPr>
          <a:lstStyle/>
          <a:p>
            <a:r>
              <a:rPr lang="es-ES" sz="1800" b="1" i="0" u="none" strike="noStrike" baseline="0" dirty="0">
                <a:latin typeface="Verdana,Bold"/>
              </a:rPr>
              <a:t>Niveles de actividad física y beneficios para la salud.</a:t>
            </a:r>
            <a:endParaRPr lang="es-ES" dirty="0"/>
          </a:p>
        </p:txBody>
      </p:sp>
      <p:sp>
        <p:nvSpPr>
          <p:cNvPr id="17" name="CuadroTexto 16">
            <a:extLst>
              <a:ext uri="{FF2B5EF4-FFF2-40B4-BE49-F238E27FC236}">
                <a16:creationId xmlns:a16="http://schemas.microsoft.com/office/drawing/2014/main" id="{4124F10F-A3A2-401C-9E0F-71DB5850B803}"/>
              </a:ext>
            </a:extLst>
          </p:cNvPr>
          <p:cNvSpPr txBox="1"/>
          <p:nvPr/>
        </p:nvSpPr>
        <p:spPr>
          <a:xfrm>
            <a:off x="4758428" y="6620196"/>
            <a:ext cx="7433569" cy="3693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r>
              <a:rPr lang="es-ES" sz="900" i="1" dirty="0"/>
              <a:t>.</a:t>
            </a:r>
          </a:p>
          <a:p>
            <a:pPr algn="r"/>
            <a:r>
              <a:rPr lang="es-ES" sz="900" i="1" dirty="0"/>
              <a:t>.</a:t>
            </a:r>
          </a:p>
        </p:txBody>
      </p:sp>
    </p:spTree>
    <p:extLst>
      <p:ext uri="{BB962C8B-B14F-4D97-AF65-F5344CB8AC3E}">
        <p14:creationId xmlns:p14="http://schemas.microsoft.com/office/powerpoint/2010/main" val="40687126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264C3E78-E8D6-459B-870D-3DA27838A14B}"/>
              </a:ext>
            </a:extLst>
          </p:cNvPr>
          <p:cNvGraphicFramePr>
            <a:graphicFrameLocks noGrp="1"/>
          </p:cNvGraphicFramePr>
          <p:nvPr>
            <p:extLst>
              <p:ext uri="{D42A27DB-BD31-4B8C-83A1-F6EECF244321}">
                <p14:modId xmlns:p14="http://schemas.microsoft.com/office/powerpoint/2010/main" val="2139434993"/>
              </p:ext>
            </p:extLst>
          </p:nvPr>
        </p:nvGraphicFramePr>
        <p:xfrm>
          <a:off x="32004" y="854579"/>
          <a:ext cx="12127992" cy="4154032"/>
        </p:xfrm>
        <a:graphic>
          <a:graphicData uri="http://schemas.openxmlformats.org/drawingml/2006/table">
            <a:tbl>
              <a:tblPr firstRow="1" bandRow="1">
                <a:tableStyleId>{5C22544A-7EE6-4342-B048-85BDC9FD1C3A}</a:tableStyleId>
              </a:tblPr>
              <a:tblGrid>
                <a:gridCol w="3031998">
                  <a:extLst>
                    <a:ext uri="{9D8B030D-6E8A-4147-A177-3AD203B41FA5}">
                      <a16:colId xmlns:a16="http://schemas.microsoft.com/office/drawing/2014/main" val="344310124"/>
                    </a:ext>
                  </a:extLst>
                </a:gridCol>
                <a:gridCol w="3031998">
                  <a:extLst>
                    <a:ext uri="{9D8B030D-6E8A-4147-A177-3AD203B41FA5}">
                      <a16:colId xmlns:a16="http://schemas.microsoft.com/office/drawing/2014/main" val="4123877833"/>
                    </a:ext>
                  </a:extLst>
                </a:gridCol>
                <a:gridCol w="3031998">
                  <a:extLst>
                    <a:ext uri="{9D8B030D-6E8A-4147-A177-3AD203B41FA5}">
                      <a16:colId xmlns:a16="http://schemas.microsoft.com/office/drawing/2014/main" val="1037171969"/>
                    </a:ext>
                  </a:extLst>
                </a:gridCol>
                <a:gridCol w="3031998">
                  <a:extLst>
                    <a:ext uri="{9D8B030D-6E8A-4147-A177-3AD203B41FA5}">
                      <a16:colId xmlns:a16="http://schemas.microsoft.com/office/drawing/2014/main" val="479193718"/>
                    </a:ext>
                  </a:extLst>
                </a:gridCol>
              </a:tblGrid>
              <a:tr h="677711">
                <a:tc>
                  <a:txBody>
                    <a:bodyPr/>
                    <a:lstStyle/>
                    <a:p>
                      <a:pPr algn="ctr"/>
                      <a:r>
                        <a:rPr lang="es-ES" sz="2000" b="0" dirty="0">
                          <a:solidFill>
                            <a:schemeClr val="tx1"/>
                          </a:solidFill>
                          <a:latin typeface="Verdana" panose="020B0604030504040204" pitchFamily="34" charset="0"/>
                          <a:ea typeface="Verdana" panose="020B0604030504040204" pitchFamily="34" charset="0"/>
                        </a:rPr>
                        <a:t>Nivel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tcPr>
                </a:tc>
                <a:tc>
                  <a:txBody>
                    <a:bodyPr/>
                    <a:lstStyle/>
                    <a:p>
                      <a:pPr algn="ctr"/>
                      <a:r>
                        <a:rPr lang="es-ES" sz="2000" b="0" dirty="0">
                          <a:solidFill>
                            <a:schemeClr val="tx1"/>
                          </a:solidFill>
                          <a:latin typeface="Verdana" panose="020B0604030504040204" pitchFamily="34" charset="0"/>
                          <a:ea typeface="Verdana" panose="020B0604030504040204" pitchFamily="34" charset="0"/>
                        </a:rPr>
                        <a:t>Descriptor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tcPr>
                </a:tc>
                <a:tc>
                  <a:txBody>
                    <a:bodyPr/>
                    <a:lstStyle/>
                    <a:p>
                      <a:pPr algn="ctr"/>
                      <a:r>
                        <a:rPr lang="es-ES" sz="2000" b="0" dirty="0">
                          <a:solidFill>
                            <a:schemeClr val="tx1"/>
                          </a:solidFill>
                          <a:latin typeface="Verdana" panose="020B0604030504040204" pitchFamily="34" charset="0"/>
                          <a:ea typeface="Verdana" panose="020B0604030504040204" pitchFamily="34" charset="0"/>
                        </a:rPr>
                        <a:t>Modelo de actividad </a:t>
                      </a:r>
                    </a:p>
                    <a:p>
                      <a:pPr algn="ctr"/>
                      <a:r>
                        <a:rPr lang="es-ES" sz="2000" b="0" dirty="0">
                          <a:solidFill>
                            <a:schemeClr val="tx1"/>
                          </a:solidFill>
                          <a:latin typeface="Verdana" panose="020B0604030504040204" pitchFamily="34" charset="0"/>
                          <a:ea typeface="Verdana" panose="020B0604030504040204" pitchFamily="34" charset="0"/>
                        </a:rPr>
                        <a:t>convencional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tcPr>
                </a:tc>
                <a:tc>
                  <a:txBody>
                    <a:bodyPr/>
                    <a:lstStyle/>
                    <a:p>
                      <a:pPr algn="ctr"/>
                      <a:r>
                        <a:rPr lang="es-ES" sz="2000" b="0" dirty="0">
                          <a:solidFill>
                            <a:schemeClr val="tx1"/>
                          </a:solidFill>
                          <a:latin typeface="Verdana" panose="020B0604030504040204" pitchFamily="34" charset="0"/>
                          <a:ea typeface="Verdana" panose="020B0604030504040204" pitchFamily="34" charset="0"/>
                        </a:rPr>
                        <a:t>Beneficios para la </a:t>
                      </a:r>
                    </a:p>
                    <a:p>
                      <a:pPr algn="ctr"/>
                      <a:r>
                        <a:rPr lang="es-ES" sz="2000" b="0" dirty="0">
                          <a:solidFill>
                            <a:schemeClr val="tx1"/>
                          </a:solidFill>
                          <a:latin typeface="Verdana" panose="020B0604030504040204" pitchFamily="34" charset="0"/>
                          <a:ea typeface="Verdana" panose="020B0604030504040204" pitchFamily="34" charset="0"/>
                        </a:rPr>
                        <a:t>salud</a:t>
                      </a:r>
                    </a:p>
                    <a:p>
                      <a:pPr algn="ctr"/>
                      <a:endParaRPr lang="es-ES" dirty="0">
                        <a:ln>
                          <a:solidFill>
                            <a:schemeClr val="accent1">
                              <a:shade val="50000"/>
                            </a:schemeClr>
                          </a:solidFill>
                        </a:l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tcPr>
                </a:tc>
                <a:extLst>
                  <a:ext uri="{0D108BD9-81ED-4DB2-BD59-A6C34878D82A}">
                    <a16:rowId xmlns:a16="http://schemas.microsoft.com/office/drawing/2014/main" val="325120375"/>
                  </a:ext>
                </a:extLst>
              </a:tr>
              <a:tr h="1578472">
                <a:tc>
                  <a:txBody>
                    <a:bodyPr/>
                    <a:lstStyle/>
                    <a:p>
                      <a:pPr algn="ctr"/>
                      <a:endParaRPr lang="es-ES" sz="2000" b="1" dirty="0">
                        <a:latin typeface="Verdana" panose="020B0604030504040204" pitchFamily="34" charset="0"/>
                        <a:ea typeface="Verdana" panose="020B0604030504040204" pitchFamily="34" charset="0"/>
                      </a:endParaRPr>
                    </a:p>
                    <a:p>
                      <a:pPr algn="ctr"/>
                      <a:endParaRPr lang="es-ES" sz="2000" b="1" dirty="0">
                        <a:latin typeface="Verdana" panose="020B0604030504040204" pitchFamily="34" charset="0"/>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4</a:t>
                      </a:r>
                    </a:p>
                    <a:p>
                      <a:pPr algn="ctr"/>
                      <a:endParaRPr lang="es-ES" sz="2000" b="1" dirty="0">
                        <a:latin typeface="Verdana" panose="020B0604030504040204" pitchFamily="34" charset="0"/>
                        <a:ea typeface="Verdan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endParaRPr lang="es-ES" sz="2000" dirty="0">
                        <a:latin typeface="Verdana" panose="020B0604030504040204" pitchFamily="34" charset="0"/>
                        <a:ea typeface="Verdana" panose="020B0604030504040204" pitchFamily="34" charset="0"/>
                      </a:endParaRPr>
                    </a:p>
                    <a:p>
                      <a:endParaRPr lang="es-ES" sz="2000" dirty="0">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Muy activo</a:t>
                      </a:r>
                    </a:p>
                    <a:p>
                      <a:endParaRPr lang="es-ES" sz="2000" dirty="0">
                        <a:latin typeface="Verdana" panose="020B0604030504040204" pitchFamily="34" charset="0"/>
                        <a:ea typeface="Verdan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l"/>
                      <a:r>
                        <a:rPr lang="es-ES" sz="900" b="0" i="1" u="none" strike="noStrike" baseline="0" dirty="0">
                          <a:latin typeface="Verdana,Italic"/>
                        </a:rPr>
                        <a:t>Realiza la mayoría de las siguientes actividades:</a:t>
                      </a:r>
                    </a:p>
                    <a:p>
                      <a:pPr algn="l"/>
                      <a:r>
                        <a:rPr lang="es-ES" sz="900" b="0" i="0" u="none" strike="noStrike" baseline="0" dirty="0">
                          <a:latin typeface="Wingdings" panose="05000000000000000000" pitchFamily="2" charset="2"/>
                        </a:rPr>
                        <a:t> </a:t>
                      </a:r>
                      <a:r>
                        <a:rPr lang="es-ES" sz="900" b="0" i="0" u="none" strike="noStrike" baseline="0" dirty="0">
                          <a:latin typeface="Verdana" panose="020B0604030504040204" pitchFamily="34" charset="0"/>
                        </a:rPr>
                        <a:t>Desplazamiento activo y periódico al centro escolar a pie o</a:t>
                      </a:r>
                    </a:p>
                    <a:p>
                      <a:pPr algn="l"/>
                      <a:r>
                        <a:rPr lang="es-ES" sz="900" b="0" i="0" u="none" strike="noStrike" baseline="0" dirty="0">
                          <a:latin typeface="Verdana" panose="020B0604030504040204" pitchFamily="34" charset="0"/>
                        </a:rPr>
                        <a:t>en bicicleta.</a:t>
                      </a:r>
                    </a:p>
                    <a:p>
                      <a:pPr algn="l"/>
                      <a:r>
                        <a:rPr lang="es-ES" sz="900" b="0" i="0" u="none" strike="noStrike" baseline="0" dirty="0">
                          <a:latin typeface="Wingdings" panose="05000000000000000000" pitchFamily="2" charset="2"/>
                        </a:rPr>
                        <a:t> </a:t>
                      </a:r>
                      <a:r>
                        <a:rPr lang="es-ES" sz="900" b="0" i="0" u="none" strike="noStrike" baseline="0" dirty="0">
                          <a:latin typeface="Verdana" panose="020B0604030504040204" pitchFamily="34" charset="0"/>
                        </a:rPr>
                        <a:t>Muy activo en el centro escolar en materia de educación</a:t>
                      </a:r>
                    </a:p>
                    <a:p>
                      <a:pPr algn="l"/>
                      <a:r>
                        <a:rPr lang="es-ES" sz="900" b="0" i="0" u="none" strike="noStrike" baseline="0" dirty="0">
                          <a:latin typeface="Verdana" panose="020B0604030504040204" pitchFamily="34" charset="0"/>
                        </a:rPr>
                        <a:t>física o de juegos en el recreo (&gt; 1 hora/día).</a:t>
                      </a:r>
                    </a:p>
                    <a:p>
                      <a:pPr algn="l"/>
                      <a:r>
                        <a:rPr lang="es-ES" sz="900" b="0" i="0" u="none" strike="noStrike" baseline="0" dirty="0">
                          <a:latin typeface="Wingdings" panose="05000000000000000000" pitchFamily="2" charset="2"/>
                        </a:rPr>
                        <a:t> </a:t>
                      </a:r>
                      <a:r>
                        <a:rPr lang="es-ES" sz="900" b="0" i="0" u="none" strike="noStrike" baseline="0" dirty="0">
                          <a:latin typeface="Verdana" panose="020B0604030504040204" pitchFamily="34" charset="0"/>
                        </a:rPr>
                        <a:t>Actividades periódicas de jardinería o del hogar.</a:t>
                      </a:r>
                    </a:p>
                    <a:p>
                      <a:pPr algn="l"/>
                      <a:r>
                        <a:rPr lang="es-ES" sz="900" b="0" i="0" u="none" strike="noStrike" baseline="0" dirty="0">
                          <a:latin typeface="Wingdings" panose="05000000000000000000" pitchFamily="2" charset="2"/>
                        </a:rPr>
                        <a:t> </a:t>
                      </a:r>
                      <a:r>
                        <a:rPr lang="es-ES" sz="900" b="0" i="0" u="none" strike="noStrike" baseline="0" dirty="0">
                          <a:latin typeface="Verdana" panose="020B0604030504040204" pitchFamily="34" charset="0"/>
                        </a:rPr>
                        <a:t>Ocio o deporte activo y periódico de intensidad vigorosa.</a:t>
                      </a:r>
                      <a:endParaRPr lang="es-E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l"/>
                      <a:r>
                        <a:rPr lang="es-ES" sz="1100" b="0" i="0" u="none" strike="noStrike" baseline="0" dirty="0">
                          <a:latin typeface="Wingdings" panose="05000000000000000000" pitchFamily="2" charset="2"/>
                        </a:rPr>
                        <a:t> </a:t>
                      </a:r>
                      <a:r>
                        <a:rPr lang="es-ES" sz="1100" b="0" i="0" u="none" strike="noStrike" baseline="0" dirty="0">
                          <a:latin typeface="Verdana" panose="020B0604030504040204" pitchFamily="34" charset="0"/>
                        </a:rPr>
                        <a:t>Máxima protección frente a</a:t>
                      </a:r>
                    </a:p>
                    <a:p>
                      <a:pPr algn="l"/>
                      <a:r>
                        <a:rPr lang="es-ES" sz="1100" b="0" i="0" u="none" strike="noStrike" baseline="0" dirty="0">
                          <a:latin typeface="Verdana" panose="020B0604030504040204" pitchFamily="34" charset="0"/>
                        </a:rPr>
                        <a:t>enfermedades crónicas.</a:t>
                      </a:r>
                    </a:p>
                    <a:p>
                      <a:pPr algn="l"/>
                      <a:r>
                        <a:rPr lang="es-ES" sz="1100" b="0" i="0" u="none" strike="noStrike" baseline="0" dirty="0">
                          <a:latin typeface="Wingdings" panose="05000000000000000000" pitchFamily="2" charset="2"/>
                        </a:rPr>
                        <a:t> </a:t>
                      </a:r>
                      <a:r>
                        <a:rPr lang="es-ES" sz="1100" b="0" i="0" u="none" strike="noStrike" baseline="0" dirty="0">
                          <a:latin typeface="Verdana" panose="020B0604030504040204" pitchFamily="34" charset="0"/>
                        </a:rPr>
                        <a:t>Leve aumento del riesgo de</a:t>
                      </a:r>
                    </a:p>
                    <a:p>
                      <a:pPr algn="l"/>
                      <a:r>
                        <a:rPr lang="es-ES" sz="1100" b="0" i="0" u="none" strike="noStrike" baseline="0" dirty="0">
                          <a:latin typeface="Verdana" panose="020B0604030504040204" pitchFamily="34" charset="0"/>
                        </a:rPr>
                        <a:t>lesiones y de otros</a:t>
                      </a:r>
                    </a:p>
                    <a:p>
                      <a:pPr algn="l"/>
                      <a:r>
                        <a:rPr lang="es-ES" sz="1100" b="0" i="0" u="none" strike="noStrike" baseline="0" dirty="0">
                          <a:latin typeface="Verdana" panose="020B0604030504040204" pitchFamily="34" charset="0"/>
                        </a:rPr>
                        <a:t>potenciales efectos adversos</a:t>
                      </a:r>
                    </a:p>
                    <a:p>
                      <a:pPr algn="l"/>
                      <a:r>
                        <a:rPr lang="es-ES" sz="1100" b="0" i="0" u="none" strike="noStrike" baseline="0" dirty="0">
                          <a:latin typeface="Verdana" panose="020B0604030504040204" pitchFamily="34" charset="0"/>
                        </a:rPr>
                        <a:t>para la salud</a:t>
                      </a:r>
                      <a:r>
                        <a:rPr lang="es-ES" sz="700" b="0" i="0" u="none" strike="noStrike" baseline="0" dirty="0">
                          <a:latin typeface="Verdana" panose="020B0604030504040204" pitchFamily="34" charset="0"/>
                        </a:rPr>
                        <a:t>.</a:t>
                      </a:r>
                      <a:endParaRPr lang="es-ES" sz="1100" dirty="0"/>
                    </a:p>
                    <a:p>
                      <a:pPr algn="l"/>
                      <a:endParaRPr lang="es-E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extLst>
                  <a:ext uri="{0D108BD9-81ED-4DB2-BD59-A6C34878D82A}">
                    <a16:rowId xmlns:a16="http://schemas.microsoft.com/office/drawing/2014/main" val="4192796322"/>
                  </a:ext>
                </a:extLst>
              </a:tr>
              <a:tr h="1578472">
                <a:tc>
                  <a:txBody>
                    <a:bodyPr/>
                    <a:lstStyle/>
                    <a:p>
                      <a:pPr algn="ctr"/>
                      <a:endParaRPr lang="es-ES" sz="2000" dirty="0">
                        <a:latin typeface="Verdana" panose="020B0604030504040204" pitchFamily="34" charset="0"/>
                        <a:ea typeface="Verdana" panose="020B0604030504040204" pitchFamily="34" charset="0"/>
                      </a:endParaRPr>
                    </a:p>
                    <a:p>
                      <a:pPr algn="ctr"/>
                      <a:endParaRPr lang="es-ES" sz="2000" dirty="0">
                        <a:latin typeface="Verdana" panose="020B0604030504040204" pitchFamily="34" charset="0"/>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5</a:t>
                      </a:r>
                    </a:p>
                    <a:p>
                      <a:pPr algn="ctr"/>
                      <a:endParaRPr lang="es-ES" sz="2000" dirty="0">
                        <a:latin typeface="Verdana" panose="020B0604030504040204" pitchFamily="34" charset="0"/>
                        <a:ea typeface="Verdan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endParaRPr lang="es-ES" sz="2000" dirty="0">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Extremadamente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activo</a:t>
                      </a:r>
                    </a:p>
                    <a:p>
                      <a:endParaRPr lang="es-ES" sz="2000" dirty="0">
                        <a:latin typeface="Verdana" panose="020B0604030504040204" pitchFamily="34" charset="0"/>
                        <a:ea typeface="Verdan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l"/>
                      <a:r>
                        <a:rPr lang="es-ES" sz="900" b="0" i="0" u="none" strike="noStrike" baseline="0" dirty="0">
                          <a:latin typeface="Wingdings" panose="05000000000000000000" pitchFamily="2" charset="2"/>
                        </a:rPr>
                        <a:t> </a:t>
                      </a:r>
                      <a:r>
                        <a:rPr lang="es-ES" sz="900" b="0" i="0" u="none" strike="noStrike" baseline="0" dirty="0">
                          <a:latin typeface="Verdana" panose="020B0604030504040204" pitchFamily="34" charset="0"/>
                        </a:rPr>
                        <a:t>Realiza grandes cantidades de deporte o de entrenamiento</a:t>
                      </a:r>
                    </a:p>
                    <a:p>
                      <a:pPr algn="l"/>
                      <a:r>
                        <a:rPr lang="es-ES" sz="900" b="0" i="0" u="none" strike="noStrike" baseline="0" dirty="0">
                          <a:latin typeface="Verdana" panose="020B0604030504040204" pitchFamily="34" charset="0"/>
                        </a:rPr>
                        <a:t>vigoroso o muy vigoroso.</a:t>
                      </a:r>
                      <a:endParaRPr lang="es-E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l"/>
                      <a:r>
                        <a:rPr lang="es-ES" sz="1100" b="0" i="0" u="none" strike="noStrike" baseline="0" dirty="0">
                          <a:latin typeface="Wingdings" panose="05000000000000000000" pitchFamily="2" charset="2"/>
                        </a:rPr>
                        <a:t> </a:t>
                      </a:r>
                      <a:r>
                        <a:rPr lang="es-ES" sz="1100" b="0" i="0" u="none" strike="noStrike" baseline="0" dirty="0">
                          <a:latin typeface="Verdana" panose="020B0604030504040204" pitchFamily="34" charset="0"/>
                        </a:rPr>
                        <a:t>Máxima protección frente a</a:t>
                      </a:r>
                    </a:p>
                    <a:p>
                      <a:pPr algn="l"/>
                      <a:r>
                        <a:rPr lang="es-ES" sz="1100" b="0" i="0" u="none" strike="noStrike" baseline="0" dirty="0">
                          <a:latin typeface="Verdana" panose="020B0604030504040204" pitchFamily="34" charset="0"/>
                        </a:rPr>
                        <a:t>enfermedades crónicas.</a:t>
                      </a:r>
                    </a:p>
                    <a:p>
                      <a:pPr algn="l"/>
                      <a:r>
                        <a:rPr lang="es-ES" sz="1100" b="0" i="0" u="none" strike="noStrike" baseline="0" dirty="0">
                          <a:latin typeface="Wingdings" panose="05000000000000000000" pitchFamily="2" charset="2"/>
                        </a:rPr>
                        <a:t> </a:t>
                      </a:r>
                      <a:r>
                        <a:rPr lang="es-ES" sz="1100" b="0" i="0" u="none" strike="noStrike" baseline="0" dirty="0">
                          <a:latin typeface="Verdana" panose="020B0604030504040204" pitchFamily="34" charset="0"/>
                        </a:rPr>
                        <a:t>Incremento del riesgo de</a:t>
                      </a:r>
                    </a:p>
                    <a:p>
                      <a:pPr algn="l"/>
                      <a:r>
                        <a:rPr lang="es-ES" sz="1100" b="0" i="0" u="none" strike="noStrike" baseline="0" dirty="0">
                          <a:latin typeface="Verdana" panose="020B0604030504040204" pitchFamily="34" charset="0"/>
                        </a:rPr>
                        <a:t>lesiones y de otros</a:t>
                      </a:r>
                    </a:p>
                    <a:p>
                      <a:pPr algn="l"/>
                      <a:r>
                        <a:rPr lang="es-ES" sz="1100" b="0" i="0" u="none" strike="noStrike" baseline="0" dirty="0">
                          <a:latin typeface="Verdana" panose="020B0604030504040204" pitchFamily="34" charset="0"/>
                        </a:rPr>
                        <a:t>potenciales efectos adversos</a:t>
                      </a:r>
                    </a:p>
                    <a:p>
                      <a:pPr algn="l"/>
                      <a:r>
                        <a:rPr lang="es-ES" sz="1100" b="0" i="0" u="none" strike="noStrike" baseline="0" dirty="0">
                          <a:latin typeface="Verdana" panose="020B0604030504040204" pitchFamily="34" charset="0"/>
                        </a:rPr>
                        <a:t>para la salud.</a:t>
                      </a:r>
                      <a:endParaRPr lang="es-ES" sz="1100" dirty="0"/>
                    </a:p>
                    <a:p>
                      <a:endParaRPr lang="es-ES" sz="11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extLst>
                  <a:ext uri="{0D108BD9-81ED-4DB2-BD59-A6C34878D82A}">
                    <a16:rowId xmlns:a16="http://schemas.microsoft.com/office/drawing/2014/main" val="2354216014"/>
                  </a:ext>
                </a:extLst>
              </a:tr>
            </a:tbl>
          </a:graphicData>
        </a:graphic>
      </p:graphicFrame>
      <p:sp>
        <p:nvSpPr>
          <p:cNvPr id="29" name="CuadroTexto 28">
            <a:extLst>
              <a:ext uri="{FF2B5EF4-FFF2-40B4-BE49-F238E27FC236}">
                <a16:creationId xmlns:a16="http://schemas.microsoft.com/office/drawing/2014/main" id="{3571DF1E-E8B9-4792-A011-9791F2C3121A}"/>
              </a:ext>
            </a:extLst>
          </p:cNvPr>
          <p:cNvSpPr txBox="1"/>
          <p:nvPr/>
        </p:nvSpPr>
        <p:spPr>
          <a:xfrm>
            <a:off x="2587924" y="143324"/>
            <a:ext cx="8729932" cy="369332"/>
          </a:xfrm>
          <a:prstGeom prst="rect">
            <a:avLst/>
          </a:prstGeom>
          <a:noFill/>
        </p:spPr>
        <p:txBody>
          <a:bodyPr wrap="square">
            <a:spAutoFit/>
          </a:bodyPr>
          <a:lstStyle/>
          <a:p>
            <a:r>
              <a:rPr lang="es-ES" sz="1800" b="1" i="0" u="none" strike="noStrike" baseline="0" dirty="0">
                <a:latin typeface="Verdana,Bold"/>
              </a:rPr>
              <a:t>Niveles de actividad física y beneficios para la salud.</a:t>
            </a:r>
            <a:endParaRPr lang="es-ES" dirty="0"/>
          </a:p>
        </p:txBody>
      </p:sp>
      <p:sp>
        <p:nvSpPr>
          <p:cNvPr id="4" name="CuadroTexto 3">
            <a:extLst>
              <a:ext uri="{FF2B5EF4-FFF2-40B4-BE49-F238E27FC236}">
                <a16:creationId xmlns:a16="http://schemas.microsoft.com/office/drawing/2014/main" id="{B821CE66-45AF-41B5-A641-C30C8AE5E671}"/>
              </a:ext>
            </a:extLst>
          </p:cNvPr>
          <p:cNvSpPr txBox="1"/>
          <p:nvPr/>
        </p:nvSpPr>
        <p:spPr>
          <a:xfrm>
            <a:off x="4758428" y="6620196"/>
            <a:ext cx="7433569" cy="3693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r>
              <a:rPr lang="es-ES" sz="900" i="1" dirty="0"/>
              <a:t>.</a:t>
            </a:r>
          </a:p>
          <a:p>
            <a:pPr algn="r"/>
            <a:r>
              <a:rPr lang="es-ES" sz="900" i="1" dirty="0"/>
              <a:t>.</a:t>
            </a:r>
          </a:p>
        </p:txBody>
      </p:sp>
    </p:spTree>
    <p:extLst>
      <p:ext uri="{BB962C8B-B14F-4D97-AF65-F5344CB8AC3E}">
        <p14:creationId xmlns:p14="http://schemas.microsoft.com/office/powerpoint/2010/main" val="1693537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647C421-9BE0-4186-8C30-9AC79B24864C}"/>
              </a:ext>
            </a:extLst>
          </p:cNvPr>
          <p:cNvSpPr txBox="1"/>
          <p:nvPr/>
        </p:nvSpPr>
        <p:spPr>
          <a:xfrm>
            <a:off x="644105" y="776378"/>
            <a:ext cx="10903789" cy="4955203"/>
          </a:xfrm>
          <a:prstGeom prst="rect">
            <a:avLst/>
          </a:prstGeom>
          <a:noFill/>
        </p:spPr>
        <p:txBody>
          <a:bodyPr wrap="square" rtlCol="0">
            <a:spAutoFit/>
          </a:bodyPr>
          <a:lstStyle/>
          <a:p>
            <a:r>
              <a:rPr lang="es-ES" sz="2800" b="1" i="0" u="none" strike="noStrike" baseline="0" dirty="0">
                <a:solidFill>
                  <a:srgbClr val="00B0F0"/>
                </a:solidFill>
                <a:latin typeface="Verdana,Bold"/>
              </a:rPr>
              <a:t> 10. Actividad física en el abordaje de la obesidad</a:t>
            </a:r>
          </a:p>
          <a:p>
            <a:endParaRPr lang="es-ES" sz="2400" dirty="0">
              <a:latin typeface="Verdana,Bold"/>
            </a:endParaRPr>
          </a:p>
          <a:p>
            <a:pPr algn="l"/>
            <a:r>
              <a:rPr lang="es-ES" sz="2400" b="0" i="0" u="none" strike="noStrike" baseline="0" dirty="0">
                <a:latin typeface="Verdana" panose="020B0604030504040204" pitchFamily="34" charset="0"/>
              </a:rPr>
              <a:t>Los efectos de la actividad física en el tratamiento de la obesidad son </a:t>
            </a:r>
            <a:r>
              <a:rPr lang="es-ES" sz="2400" b="1" i="0" u="none" strike="noStrike" baseline="0" dirty="0">
                <a:latin typeface="Verdana" panose="020B0604030504040204" pitchFamily="34" charset="0"/>
              </a:rPr>
              <a:t>directos </a:t>
            </a:r>
            <a:r>
              <a:rPr lang="es-ES" sz="2400" i="0" u="none" strike="noStrike" baseline="0" dirty="0">
                <a:latin typeface="Verdana" panose="020B0604030504040204" pitchFamily="34" charset="0"/>
              </a:rPr>
              <a:t>e</a:t>
            </a:r>
            <a:r>
              <a:rPr lang="es-ES" sz="2400" b="1" i="0" u="none" strike="noStrike" baseline="0" dirty="0">
                <a:latin typeface="Verdana" panose="020B0604030504040204" pitchFamily="34" charset="0"/>
              </a:rPr>
              <a:t> indirectos</a:t>
            </a:r>
            <a:r>
              <a:rPr lang="es-ES" sz="2400" b="0" i="0" u="none" strike="noStrike" baseline="0" dirty="0">
                <a:latin typeface="Verdana" panose="020B0604030504040204" pitchFamily="34" charset="0"/>
              </a:rPr>
              <a:t>.</a:t>
            </a:r>
          </a:p>
          <a:p>
            <a:pPr algn="l"/>
            <a:endParaRPr lang="es-ES" sz="2400" b="0" i="0" u="none" strike="noStrike" baseline="0" dirty="0">
              <a:latin typeface="Verdana" panose="020B0604030504040204" pitchFamily="34" charset="0"/>
            </a:endParaRPr>
          </a:p>
          <a:p>
            <a:pPr marL="342900" indent="-342900" algn="l">
              <a:buFont typeface="Wingdings" panose="05000000000000000000" pitchFamily="2" charset="2"/>
              <a:buChar char="§"/>
            </a:pPr>
            <a:r>
              <a:rPr lang="es-ES" sz="2400" b="1" i="0" u="none" strike="noStrike" baseline="0" dirty="0">
                <a:latin typeface="Verdana" panose="020B0604030504040204" pitchFamily="34" charset="0"/>
              </a:rPr>
              <a:t>Directos</a:t>
            </a:r>
            <a:r>
              <a:rPr lang="es-ES" sz="2400" b="0" i="0" u="none" strike="noStrike" baseline="0" dirty="0">
                <a:latin typeface="Verdana" panose="020B0604030504040204" pitchFamily="34" charset="0"/>
              </a:rPr>
              <a:t> porque la actividad física genera un aumento del gasto energético que decanta la balanza hacia la </a:t>
            </a:r>
            <a:r>
              <a:rPr lang="es-ES" sz="2400" b="0" i="0" u="none" strike="noStrike" baseline="0" dirty="0">
                <a:solidFill>
                  <a:srgbClr val="00B0F0"/>
                </a:solidFill>
                <a:latin typeface="Verdana" panose="020B0604030504040204" pitchFamily="34" charset="0"/>
              </a:rPr>
              <a:t>pérdida de peso</a:t>
            </a:r>
            <a:r>
              <a:rPr lang="es-ES" sz="2400" b="0" i="0" u="none" strike="noStrike" baseline="0" dirty="0">
                <a:latin typeface="Verdana" panose="020B0604030504040204" pitchFamily="34" charset="0"/>
              </a:rPr>
              <a:t>.</a:t>
            </a:r>
          </a:p>
          <a:p>
            <a:pPr algn="l"/>
            <a:endParaRPr lang="es-ES" sz="2400" b="0" i="0" u="none" strike="noStrike" baseline="0" dirty="0">
              <a:latin typeface="Verdana" panose="020B0604030504040204" pitchFamily="34" charset="0"/>
            </a:endParaRPr>
          </a:p>
          <a:p>
            <a:pPr marL="342900" indent="-342900" algn="l">
              <a:buFont typeface="Wingdings" panose="05000000000000000000" pitchFamily="2" charset="2"/>
              <a:buChar char="§"/>
            </a:pPr>
            <a:r>
              <a:rPr lang="es-ES" sz="2400" b="1" i="0" u="none" strike="noStrike" baseline="0" dirty="0">
                <a:latin typeface="Verdana" panose="020B0604030504040204" pitchFamily="34" charset="0"/>
              </a:rPr>
              <a:t>Indirectos</a:t>
            </a:r>
            <a:r>
              <a:rPr lang="es-ES" sz="2400" b="0" i="0" u="none" strike="noStrike" baseline="0" dirty="0">
                <a:latin typeface="Verdana" panose="020B0604030504040204" pitchFamily="34" charset="0"/>
              </a:rPr>
              <a:t> porque la actividad física </a:t>
            </a:r>
            <a:r>
              <a:rPr lang="es-ES" sz="2400" b="0" i="0" u="none" strike="noStrike" baseline="0" dirty="0">
                <a:solidFill>
                  <a:srgbClr val="00B0F0"/>
                </a:solidFill>
                <a:latin typeface="Verdana" panose="020B0604030504040204" pitchFamily="34" charset="0"/>
              </a:rPr>
              <a:t>mejora</a:t>
            </a:r>
            <a:r>
              <a:rPr lang="es-ES" sz="2400" b="0" i="0" u="none" strike="noStrike" baseline="0" dirty="0">
                <a:latin typeface="Verdana" panose="020B0604030504040204" pitchFamily="34" charset="0"/>
              </a:rPr>
              <a:t> todos aquellos </a:t>
            </a:r>
            <a:r>
              <a:rPr lang="es-ES" sz="2400" b="0" i="0" u="none" strike="noStrike" baseline="0" dirty="0">
                <a:solidFill>
                  <a:srgbClr val="00B0F0"/>
                </a:solidFill>
                <a:latin typeface="Verdana" panose="020B0604030504040204" pitchFamily="34" charset="0"/>
              </a:rPr>
              <a:t>factores de riesgo que se asocian a la obesidad</a:t>
            </a:r>
            <a:r>
              <a:rPr lang="es-ES" sz="2400" b="0" i="0" u="none" strike="noStrike" baseline="0" dirty="0">
                <a:latin typeface="Verdana" panose="020B0604030504040204" pitchFamily="34" charset="0"/>
              </a:rPr>
              <a:t>: dislipemia, hiperinsulinemia, hipertensión arterial, etc. Además la disminución de peso </a:t>
            </a:r>
            <a:r>
              <a:rPr lang="es-ES" sz="2400" b="0" i="0" u="none" strike="noStrike" baseline="0" dirty="0">
                <a:solidFill>
                  <a:srgbClr val="00B0F0"/>
                </a:solidFill>
                <a:latin typeface="Verdana" panose="020B0604030504040204" pitchFamily="34" charset="0"/>
              </a:rPr>
              <a:t>aligera el aparato locomotor de la sobrecarga</a:t>
            </a:r>
            <a:r>
              <a:rPr lang="es-ES" sz="2400" b="0" i="0" u="none" strike="noStrike" baseline="0" dirty="0">
                <a:latin typeface="Verdana" panose="020B0604030504040204" pitchFamily="34" charset="0"/>
              </a:rPr>
              <a:t> que transporta y </a:t>
            </a:r>
            <a:r>
              <a:rPr lang="es-ES" sz="2400" b="0" i="0" u="none" strike="noStrike" baseline="0" dirty="0">
                <a:solidFill>
                  <a:srgbClr val="00B0F0"/>
                </a:solidFill>
                <a:latin typeface="Verdana" panose="020B0604030504040204" pitchFamily="34" charset="0"/>
              </a:rPr>
              <a:t>genera</a:t>
            </a:r>
            <a:r>
              <a:rPr lang="es-ES" sz="2400" b="0" i="0" u="none" strike="noStrike" baseline="0" dirty="0">
                <a:latin typeface="Verdana" panose="020B0604030504040204" pitchFamily="34" charset="0"/>
              </a:rPr>
              <a:t> un estado de </a:t>
            </a:r>
            <a:r>
              <a:rPr lang="es-ES" sz="2400" b="0" i="0" u="none" strike="noStrike" baseline="0" dirty="0">
                <a:solidFill>
                  <a:srgbClr val="00B0F0"/>
                </a:solidFill>
                <a:latin typeface="Verdana" panose="020B0604030504040204" pitchFamily="34" charset="0"/>
              </a:rPr>
              <a:t>bienestar psicológico.</a:t>
            </a:r>
            <a:endParaRPr lang="es-ES" sz="2400" dirty="0">
              <a:solidFill>
                <a:srgbClr val="00B0F0"/>
              </a:solidFill>
            </a:endParaRPr>
          </a:p>
        </p:txBody>
      </p:sp>
      <p:sp>
        <p:nvSpPr>
          <p:cNvPr id="3" name="CuadroTexto 2">
            <a:extLst>
              <a:ext uri="{FF2B5EF4-FFF2-40B4-BE49-F238E27FC236}">
                <a16:creationId xmlns:a16="http://schemas.microsoft.com/office/drawing/2014/main" id="{0E3CB337-3840-4B58-A8DE-01BDA83A87FD}"/>
              </a:ext>
            </a:extLst>
          </p:cNvPr>
          <p:cNvSpPr txBox="1"/>
          <p:nvPr/>
        </p:nvSpPr>
        <p:spPr>
          <a:xfrm>
            <a:off x="4758428" y="6620196"/>
            <a:ext cx="7433569" cy="2308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r>
              <a:rPr lang="es-ES" sz="900" i="1" dirty="0"/>
              <a:t>.</a:t>
            </a:r>
          </a:p>
        </p:txBody>
      </p:sp>
    </p:spTree>
    <p:extLst>
      <p:ext uri="{BB962C8B-B14F-4D97-AF65-F5344CB8AC3E}">
        <p14:creationId xmlns:p14="http://schemas.microsoft.com/office/powerpoint/2010/main" val="23202681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5470D2D-6B98-4061-8573-68B5E49BF0EF}"/>
              </a:ext>
            </a:extLst>
          </p:cNvPr>
          <p:cNvSpPr txBox="1"/>
          <p:nvPr/>
        </p:nvSpPr>
        <p:spPr>
          <a:xfrm>
            <a:off x="603849" y="690113"/>
            <a:ext cx="10990053" cy="5262979"/>
          </a:xfrm>
          <a:prstGeom prst="rect">
            <a:avLst/>
          </a:prstGeom>
          <a:noFill/>
        </p:spPr>
        <p:txBody>
          <a:bodyPr wrap="square" rtlCol="0">
            <a:spAutoFit/>
          </a:bodyPr>
          <a:lstStyle/>
          <a:p>
            <a:pPr algn="l"/>
            <a:r>
              <a:rPr lang="es-ES" sz="2400" b="0" i="1" u="none" strike="noStrike" baseline="0" dirty="0">
                <a:solidFill>
                  <a:srgbClr val="00B0F0"/>
                </a:solidFill>
                <a:latin typeface="Verdana,Italic"/>
              </a:rPr>
              <a:t>Efectos de la actividad física en la reducción de la grasa corporal</a:t>
            </a:r>
          </a:p>
          <a:p>
            <a:pPr algn="l"/>
            <a:endParaRPr lang="es-ES" sz="2400" b="0" i="1" u="none" strike="noStrike" baseline="0" dirty="0">
              <a:solidFill>
                <a:srgbClr val="00B0F0"/>
              </a:solidFill>
              <a:latin typeface="Verdana,Italic"/>
            </a:endParaRPr>
          </a:p>
          <a:p>
            <a:pPr algn="l"/>
            <a:r>
              <a:rPr lang="es-ES" sz="2400" b="0" i="0" u="none" strike="noStrike" baseline="0" dirty="0">
                <a:latin typeface="Verdana" panose="020B0604030504040204" pitchFamily="34" charset="0"/>
                <a:ea typeface="Verdana" panose="020B0604030504040204" pitchFamily="34" charset="0"/>
              </a:rPr>
              <a:t>Los </a:t>
            </a:r>
            <a:r>
              <a:rPr lang="es-ES" sz="2400" i="0" u="none" strike="noStrike" baseline="0" dirty="0">
                <a:latin typeface="Verdana" panose="020B0604030504040204" pitchFamily="34" charset="0"/>
                <a:ea typeface="Verdana" panose="020B0604030504040204" pitchFamily="34" charset="0"/>
              </a:rPr>
              <a:t>mecanismos implicados </a:t>
            </a:r>
            <a:r>
              <a:rPr lang="es-ES" sz="2400" b="0" i="0" u="none" strike="noStrike" baseline="0" dirty="0">
                <a:latin typeface="Verdana" panose="020B0604030504040204" pitchFamily="34" charset="0"/>
                <a:ea typeface="Verdana" panose="020B0604030504040204" pitchFamily="34" charset="0"/>
              </a:rPr>
              <a:t>en la misma son varios:</a:t>
            </a:r>
          </a:p>
          <a:p>
            <a:pPr algn="l"/>
            <a:endParaRPr lang="es-ES" sz="2400" b="0" i="0" u="none" strike="noStrike" baseline="0" dirty="0">
              <a:latin typeface="Verdana" panose="020B0604030504040204" pitchFamily="34" charset="0"/>
              <a:ea typeface="Verdana" panose="020B0604030504040204" pitchFamily="34" charset="0"/>
            </a:endParaRPr>
          </a:p>
          <a:p>
            <a:pPr marL="342900" indent="-342900" algn="l">
              <a:buFont typeface="Arial" panose="020B0604020202020204" pitchFamily="34" charset="0"/>
              <a:buChar char="•"/>
            </a:pPr>
            <a:r>
              <a:rPr lang="es-ES" sz="2400" dirty="0">
                <a:latin typeface="Verdana" panose="020B0604030504040204" pitchFamily="34" charset="0"/>
                <a:ea typeface="Verdana" panose="020B0604030504040204" pitchFamily="34" charset="0"/>
              </a:rPr>
              <a:t> </a:t>
            </a:r>
            <a:r>
              <a:rPr lang="es-ES" sz="2400" b="0" i="0" u="none" strike="noStrike" baseline="0" dirty="0">
                <a:solidFill>
                  <a:srgbClr val="00B0F0"/>
                </a:solidFill>
                <a:latin typeface="Verdana" panose="020B0604030504040204" pitchFamily="34" charset="0"/>
                <a:ea typeface="Verdana" panose="020B0604030504040204" pitchFamily="34" charset="0"/>
              </a:rPr>
              <a:t>Aumento del gasto energético</a:t>
            </a:r>
            <a:r>
              <a:rPr lang="es-ES" sz="2400" b="0" i="0" u="none" strike="noStrike" baseline="0" dirty="0">
                <a:latin typeface="Verdana" panose="020B0604030504040204" pitchFamily="34" charset="0"/>
                <a:ea typeface="Verdana" panose="020B0604030504040204" pitchFamily="34" charset="0"/>
              </a:rPr>
              <a:t> durante la realización de la actividad física.</a:t>
            </a:r>
          </a:p>
          <a:p>
            <a:pPr marL="342900" indent="-342900" algn="l">
              <a:buFont typeface="Arial" panose="020B0604020202020204" pitchFamily="34" charset="0"/>
              <a:buChar char="•"/>
            </a:pPr>
            <a:r>
              <a:rPr lang="es-ES" sz="2400" b="0" i="0" u="none" strike="noStrike" baseline="0" dirty="0">
                <a:latin typeface="Verdana" panose="020B0604030504040204" pitchFamily="34" charset="0"/>
                <a:ea typeface="Verdana" panose="020B0604030504040204" pitchFamily="34" charset="0"/>
              </a:rPr>
              <a:t> </a:t>
            </a:r>
            <a:r>
              <a:rPr lang="es-ES" sz="2400" b="0" i="0" u="none" strike="noStrike" baseline="0" dirty="0">
                <a:solidFill>
                  <a:srgbClr val="00B0F0"/>
                </a:solidFill>
                <a:latin typeface="Verdana" panose="020B0604030504040204" pitchFamily="34" charset="0"/>
                <a:ea typeface="Verdana" panose="020B0604030504040204" pitchFamily="34" charset="0"/>
              </a:rPr>
              <a:t>Aumento del gasto energético metabólico </a:t>
            </a:r>
            <a:r>
              <a:rPr lang="es-ES" sz="2400" b="0" i="0" u="none" strike="noStrike" baseline="0" dirty="0">
                <a:latin typeface="Verdana" panose="020B0604030504040204" pitchFamily="34" charset="0"/>
                <a:ea typeface="Verdana" panose="020B0604030504040204" pitchFamily="34" charset="0"/>
              </a:rPr>
              <a:t>no solo en el momento de realizar el ejercicio sino al cabo de unas horas de realizarlo.</a:t>
            </a:r>
          </a:p>
          <a:p>
            <a:pPr marL="342900" indent="-342900" algn="l">
              <a:buFont typeface="Arial" panose="020B0604020202020204" pitchFamily="34" charset="0"/>
              <a:buChar char="•"/>
            </a:pPr>
            <a:r>
              <a:rPr lang="es-ES" sz="2400" dirty="0">
                <a:latin typeface="Verdana" panose="020B0604030504040204" pitchFamily="34" charset="0"/>
                <a:ea typeface="Verdana" panose="020B0604030504040204" pitchFamily="34" charset="0"/>
              </a:rPr>
              <a:t> </a:t>
            </a:r>
            <a:r>
              <a:rPr lang="es-ES" sz="2400" b="0" i="0" u="none" strike="noStrike" baseline="0" dirty="0">
                <a:solidFill>
                  <a:srgbClr val="00B0F0"/>
                </a:solidFill>
                <a:latin typeface="Verdana" panose="020B0604030504040204" pitchFamily="34" charset="0"/>
                <a:ea typeface="Verdana" panose="020B0604030504040204" pitchFamily="34" charset="0"/>
              </a:rPr>
              <a:t>Mantiene o aumenta la masa muscular. </a:t>
            </a:r>
            <a:r>
              <a:rPr lang="es-ES" sz="2400" b="0" i="0" u="none" strike="noStrike" baseline="0" dirty="0">
                <a:latin typeface="Verdana" panose="020B0604030504040204" pitchFamily="34" charset="0"/>
                <a:ea typeface="Verdana" panose="020B0604030504040204" pitchFamily="34" charset="0"/>
              </a:rPr>
              <a:t>El metabolismo basal* de un individuo depende en gran medida de su masa muscular, si ésta aumenta, el metabolismo basal o metabolismo de reposo es más elevado.</a:t>
            </a:r>
          </a:p>
          <a:p>
            <a:pPr marL="342900" indent="-342900" algn="l">
              <a:buFont typeface="Arial" panose="020B0604020202020204" pitchFamily="34" charset="0"/>
              <a:buChar char="•"/>
            </a:pPr>
            <a:r>
              <a:rPr lang="es-ES" sz="2400" b="0" i="0" u="none" strike="noStrike" baseline="0" dirty="0">
                <a:latin typeface="Verdana" panose="020B0604030504040204" pitchFamily="34" charset="0"/>
                <a:ea typeface="Verdana" panose="020B0604030504040204" pitchFamily="34" charset="0"/>
              </a:rPr>
              <a:t> </a:t>
            </a:r>
            <a:r>
              <a:rPr lang="es-ES" sz="2400" b="0" i="0" u="none" strike="noStrike" baseline="0" dirty="0">
                <a:solidFill>
                  <a:srgbClr val="00B0F0"/>
                </a:solidFill>
                <a:latin typeface="Verdana" panose="020B0604030504040204" pitchFamily="34" charset="0"/>
                <a:ea typeface="Verdana" panose="020B0604030504040204" pitchFamily="34" charset="0"/>
              </a:rPr>
              <a:t>Genera un estado de bienestar psicológico </a:t>
            </a:r>
            <a:r>
              <a:rPr lang="es-ES" sz="2400" b="0" i="0" u="none" strike="noStrike" baseline="0" dirty="0">
                <a:latin typeface="Verdana" panose="020B0604030504040204" pitchFamily="34" charset="0"/>
                <a:ea typeface="Verdana" panose="020B0604030504040204" pitchFamily="34" charset="0"/>
              </a:rPr>
              <a:t>que facilita el mantenimiento de los nuevos hábitos.</a:t>
            </a:r>
            <a:endParaRPr lang="es-ES" sz="2400" dirty="0">
              <a:latin typeface="Verdana" panose="020B0604030504040204" pitchFamily="34" charset="0"/>
              <a:ea typeface="Verdana" panose="020B0604030504040204" pitchFamily="34" charset="0"/>
            </a:endParaRPr>
          </a:p>
        </p:txBody>
      </p:sp>
      <p:sp>
        <p:nvSpPr>
          <p:cNvPr id="3" name="CuadroTexto 2">
            <a:extLst>
              <a:ext uri="{FF2B5EF4-FFF2-40B4-BE49-F238E27FC236}">
                <a16:creationId xmlns:a16="http://schemas.microsoft.com/office/drawing/2014/main" id="{B77BF842-D7A0-479E-9DA5-4277D022CBC7}"/>
              </a:ext>
            </a:extLst>
          </p:cNvPr>
          <p:cNvSpPr txBox="1"/>
          <p:nvPr/>
        </p:nvSpPr>
        <p:spPr>
          <a:xfrm>
            <a:off x="0" y="6167887"/>
            <a:ext cx="12192000" cy="461665"/>
          </a:xfrm>
          <a:prstGeom prst="rect">
            <a:avLst/>
          </a:prstGeom>
          <a:noFill/>
        </p:spPr>
        <p:txBody>
          <a:bodyPr wrap="square" rtlCol="0">
            <a:spAutoFit/>
          </a:bodyPr>
          <a:lstStyle/>
          <a:p>
            <a:pPr algn="r"/>
            <a:r>
              <a:rPr lang="es-ES" sz="1200" i="1" dirty="0">
                <a:latin typeface="Times New Roman" panose="02020603050405020304" pitchFamily="18" charset="0"/>
                <a:cs typeface="Times New Roman" panose="02020603050405020304" pitchFamily="18" charset="0"/>
              </a:rPr>
              <a:t>* El </a:t>
            </a:r>
            <a:r>
              <a:rPr lang="es-ES" sz="1200" b="1" i="1" dirty="0">
                <a:latin typeface="Times New Roman" panose="02020603050405020304" pitchFamily="18" charset="0"/>
                <a:cs typeface="Times New Roman" panose="02020603050405020304" pitchFamily="18" charset="0"/>
              </a:rPr>
              <a:t>metabolismo basal </a:t>
            </a:r>
            <a:r>
              <a:rPr lang="es-ES" sz="1200" i="1" dirty="0">
                <a:latin typeface="Times New Roman" panose="02020603050405020304" pitchFamily="18" charset="0"/>
                <a:cs typeface="Times New Roman" panose="02020603050405020304" pitchFamily="18" charset="0"/>
              </a:rPr>
              <a:t>es el valor mínimo de energía necesaria para que la célula subsista. Esta energía mínima es utilizada por la célula en las reacciones químicas intracelulares necesarias para la realización de funciones metabólicas esenciales, como es el caso de la respiración. En el organismo, el metabolismo basal depende de </a:t>
            </a:r>
            <a:r>
              <a:rPr lang="es-ES" sz="1200" dirty="0">
                <a:latin typeface="Times New Roman" panose="02020603050405020304" pitchFamily="18" charset="0"/>
                <a:cs typeface="Times New Roman" panose="02020603050405020304" pitchFamily="18" charset="0"/>
              </a:rPr>
              <a:t>varios factores, como sexo, talla, peso, edad, etc.</a:t>
            </a:r>
          </a:p>
        </p:txBody>
      </p:sp>
      <p:sp>
        <p:nvSpPr>
          <p:cNvPr id="4" name="CuadroTexto 3">
            <a:extLst>
              <a:ext uri="{FF2B5EF4-FFF2-40B4-BE49-F238E27FC236}">
                <a16:creationId xmlns:a16="http://schemas.microsoft.com/office/drawing/2014/main" id="{4EA7353A-0CDC-4960-B2E7-66CDB7E441FD}"/>
              </a:ext>
            </a:extLst>
          </p:cNvPr>
          <p:cNvSpPr txBox="1"/>
          <p:nvPr/>
        </p:nvSpPr>
        <p:spPr>
          <a:xfrm>
            <a:off x="6119791" y="6629552"/>
            <a:ext cx="6133169" cy="230832"/>
          </a:xfrm>
          <a:prstGeom prst="rect">
            <a:avLst/>
          </a:prstGeom>
          <a:noFill/>
        </p:spPr>
        <p:txBody>
          <a:bodyPr wrap="square" rtlCol="0">
            <a:spAutoFit/>
          </a:bodyPr>
          <a:lstStyle/>
          <a:p>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endParaRPr lang="es-ES" sz="900" dirty="0"/>
          </a:p>
        </p:txBody>
      </p:sp>
    </p:spTree>
    <p:extLst>
      <p:ext uri="{BB962C8B-B14F-4D97-AF65-F5344CB8AC3E}">
        <p14:creationId xmlns:p14="http://schemas.microsoft.com/office/powerpoint/2010/main" val="4283300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33B456C-78B1-45AE-A8A8-BBD704399DAD}"/>
              </a:ext>
            </a:extLst>
          </p:cNvPr>
          <p:cNvSpPr txBox="1"/>
          <p:nvPr/>
        </p:nvSpPr>
        <p:spPr>
          <a:xfrm>
            <a:off x="621957" y="1013254"/>
            <a:ext cx="10948086" cy="4647426"/>
          </a:xfrm>
          <a:prstGeom prst="rect">
            <a:avLst/>
          </a:prstGeom>
          <a:noFill/>
        </p:spPr>
        <p:txBody>
          <a:bodyPr wrap="square" rtlCol="0">
            <a:spAutoFit/>
          </a:bodyPr>
          <a:lstStyle/>
          <a:p>
            <a:r>
              <a:rPr lang="es-ES" sz="2800" b="1" u="none" strike="noStrike" baseline="0" dirty="0">
                <a:solidFill>
                  <a:srgbClr val="00B0F0"/>
                </a:solidFill>
                <a:latin typeface="Verdana,Italic"/>
              </a:rPr>
              <a:t>11. Motivos de algunos niños para no querer practicar actividad física.</a:t>
            </a:r>
          </a:p>
          <a:p>
            <a:endParaRPr lang="es-ES" sz="2400" i="1" dirty="0">
              <a:latin typeface="Verdana,Italic"/>
            </a:endParaRPr>
          </a:p>
          <a:p>
            <a:pPr algn="l"/>
            <a:r>
              <a:rPr lang="es-ES" sz="2400" i="1" dirty="0">
                <a:latin typeface="Verdana,Italic"/>
              </a:rPr>
              <a:t>	</a:t>
            </a:r>
            <a:r>
              <a:rPr lang="es-ES" sz="2400" b="0" i="0" u="none" strike="noStrike" baseline="0" dirty="0">
                <a:solidFill>
                  <a:srgbClr val="000000"/>
                </a:solidFill>
                <a:latin typeface="Verdana" panose="020B0604030504040204" pitchFamily="34" charset="0"/>
                <a:ea typeface="Verdana" panose="020B0604030504040204" pitchFamily="34" charset="0"/>
              </a:rPr>
              <a:t> Temor a hacer el ridículo.</a:t>
            </a:r>
          </a:p>
          <a:p>
            <a:pPr algn="l"/>
            <a:endParaRPr lang="es-ES" sz="2400" b="0" i="0" u="none" strike="noStrike" baseline="0" dirty="0">
              <a:solidFill>
                <a:srgbClr val="000000"/>
              </a:solidFill>
              <a:latin typeface="Verdana" panose="020B0604030504040204" pitchFamily="34" charset="0"/>
              <a:ea typeface="Verdana" panose="020B0604030504040204" pitchFamily="34" charset="0"/>
            </a:endParaRPr>
          </a:p>
          <a:p>
            <a:pPr algn="l"/>
            <a:r>
              <a:rPr lang="es-ES" sz="2400" b="0" i="0" u="none" strike="noStrike" baseline="0" dirty="0">
                <a:solidFill>
                  <a:srgbClr val="000000"/>
                </a:solidFill>
                <a:latin typeface="Verdana" panose="020B0604030504040204" pitchFamily="34" charset="0"/>
                <a:ea typeface="Verdana" panose="020B0604030504040204" pitchFamily="34" charset="0"/>
              </a:rPr>
              <a:t>	 Baja condición física de base, cualquier ejercicio supone un esfuerzo que se traduce en fatiga importante.</a:t>
            </a:r>
          </a:p>
          <a:p>
            <a:pPr algn="l"/>
            <a:r>
              <a:rPr lang="es-ES" sz="2400" b="0" i="0" u="none" strike="noStrike" baseline="0" dirty="0">
                <a:solidFill>
                  <a:srgbClr val="000000"/>
                </a:solidFill>
                <a:latin typeface="Verdana" panose="020B0604030504040204" pitchFamily="34" charset="0"/>
                <a:ea typeface="Verdana" panose="020B0604030504040204" pitchFamily="34" charset="0"/>
              </a:rPr>
              <a:t>	</a:t>
            </a:r>
          </a:p>
          <a:p>
            <a:pPr algn="l"/>
            <a:r>
              <a:rPr lang="es-ES" sz="2400" dirty="0">
                <a:solidFill>
                  <a:srgbClr val="000000"/>
                </a:solidFill>
                <a:latin typeface="Verdana" panose="020B0604030504040204" pitchFamily="34" charset="0"/>
                <a:ea typeface="Verdana" panose="020B0604030504040204" pitchFamily="34" charset="0"/>
              </a:rPr>
              <a:t>	</a:t>
            </a:r>
            <a:r>
              <a:rPr lang="es-ES" sz="2400" b="0" i="0" u="none" strike="noStrike" baseline="0" dirty="0">
                <a:solidFill>
                  <a:srgbClr val="000000"/>
                </a:solidFill>
                <a:latin typeface="Verdana" panose="020B0604030504040204" pitchFamily="34" charset="0"/>
                <a:ea typeface="Verdana" panose="020B0604030504040204" pitchFamily="34" charset="0"/>
              </a:rPr>
              <a:t> Falta de confianza ante la capacidad de hacer la actividad propuesta.</a:t>
            </a:r>
          </a:p>
          <a:p>
            <a:pPr algn="l"/>
            <a:r>
              <a:rPr lang="es-ES" sz="2400" b="0" i="0" u="none" strike="noStrike" baseline="0" dirty="0">
                <a:solidFill>
                  <a:srgbClr val="000000"/>
                </a:solidFill>
                <a:latin typeface="Verdana" panose="020B0604030504040204" pitchFamily="34" charset="0"/>
                <a:ea typeface="Verdana" panose="020B0604030504040204" pitchFamily="34" charset="0"/>
              </a:rPr>
              <a:t>	</a:t>
            </a:r>
          </a:p>
          <a:p>
            <a:pPr algn="l"/>
            <a:r>
              <a:rPr lang="es-ES" sz="2400" dirty="0">
                <a:solidFill>
                  <a:srgbClr val="000000"/>
                </a:solidFill>
                <a:latin typeface="Verdana" panose="020B0604030504040204" pitchFamily="34" charset="0"/>
                <a:ea typeface="Verdana" panose="020B0604030504040204" pitchFamily="34" charset="0"/>
              </a:rPr>
              <a:t>	</a:t>
            </a:r>
            <a:r>
              <a:rPr lang="es-ES" sz="2400" b="0" i="0" u="none" strike="noStrike" baseline="0" dirty="0">
                <a:solidFill>
                  <a:srgbClr val="000000"/>
                </a:solidFill>
                <a:latin typeface="Verdana" panose="020B0604030504040204" pitchFamily="34" charset="0"/>
                <a:ea typeface="Verdana" panose="020B0604030504040204" pitchFamily="34" charset="0"/>
              </a:rPr>
              <a:t> Vergüenza de exponerse públicamente.</a:t>
            </a:r>
            <a:endParaRPr lang="es-ES" sz="2400" dirty="0">
              <a:latin typeface="Verdana" panose="020B0604030504040204" pitchFamily="34" charset="0"/>
              <a:ea typeface="Verdana" panose="020B0604030504040204" pitchFamily="34" charset="0"/>
            </a:endParaRPr>
          </a:p>
        </p:txBody>
      </p:sp>
      <p:sp>
        <p:nvSpPr>
          <p:cNvPr id="3" name="CuadroTexto 2">
            <a:extLst>
              <a:ext uri="{FF2B5EF4-FFF2-40B4-BE49-F238E27FC236}">
                <a16:creationId xmlns:a16="http://schemas.microsoft.com/office/drawing/2014/main" id="{70BCBF0C-F505-437F-A2D9-3B2AB3F2D687}"/>
              </a:ext>
            </a:extLst>
          </p:cNvPr>
          <p:cNvSpPr txBox="1"/>
          <p:nvPr/>
        </p:nvSpPr>
        <p:spPr>
          <a:xfrm>
            <a:off x="4758428" y="6620196"/>
            <a:ext cx="7433569" cy="2308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r>
              <a:rPr lang="es-ES" sz="900" i="1" dirty="0"/>
              <a:t>.</a:t>
            </a:r>
          </a:p>
        </p:txBody>
      </p:sp>
    </p:spTree>
    <p:extLst>
      <p:ext uri="{BB962C8B-B14F-4D97-AF65-F5344CB8AC3E}">
        <p14:creationId xmlns:p14="http://schemas.microsoft.com/office/powerpoint/2010/main" val="22313425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6FE2152-CB39-4100-B202-991891F069F8}"/>
              </a:ext>
            </a:extLst>
          </p:cNvPr>
          <p:cNvSpPr txBox="1"/>
          <p:nvPr/>
        </p:nvSpPr>
        <p:spPr>
          <a:xfrm>
            <a:off x="605041" y="461639"/>
            <a:ext cx="10981918" cy="6001643"/>
          </a:xfrm>
          <a:prstGeom prst="rect">
            <a:avLst/>
          </a:prstGeom>
          <a:noFill/>
        </p:spPr>
        <p:txBody>
          <a:bodyPr wrap="square" rtlCol="0">
            <a:spAutoFit/>
          </a:bodyPr>
          <a:lstStyle/>
          <a:p>
            <a:pPr algn="l"/>
            <a:r>
              <a:rPr lang="es-ES" sz="2400" b="0" i="0" u="none" strike="noStrike" baseline="0" dirty="0">
                <a:solidFill>
                  <a:srgbClr val="00B0F0"/>
                </a:solidFill>
                <a:latin typeface="Verdana" panose="020B0604030504040204" pitchFamily="34" charset="0"/>
              </a:rPr>
              <a:t>¿Cómo hacer frente a todas estas situaciones y vivirlas de la mejor manera posible?</a:t>
            </a:r>
          </a:p>
          <a:p>
            <a:pPr algn="l"/>
            <a:endParaRPr lang="es-ES" sz="2400" dirty="0">
              <a:solidFill>
                <a:srgbClr val="00B0F0"/>
              </a:solidFill>
              <a:latin typeface="Verdana" panose="020B0604030504040204" pitchFamily="34" charset="0"/>
            </a:endParaRPr>
          </a:p>
          <a:p>
            <a:pPr algn="l"/>
            <a:r>
              <a:rPr lang="es-ES" sz="2400" dirty="0">
                <a:latin typeface="Verdana" panose="020B0604030504040204" pitchFamily="34" charset="0"/>
              </a:rPr>
              <a:t>E</a:t>
            </a:r>
            <a:r>
              <a:rPr lang="es-ES" sz="2400" b="0" i="0" u="none" strike="noStrike" baseline="0" dirty="0">
                <a:latin typeface="Verdana" panose="020B0604030504040204" pitchFamily="34" charset="0"/>
              </a:rPr>
              <a:t>l </a:t>
            </a:r>
            <a:r>
              <a:rPr lang="es-ES" sz="2400" b="0" i="0" u="none" strike="noStrike" baseline="0" dirty="0">
                <a:solidFill>
                  <a:schemeClr val="accent2"/>
                </a:solidFill>
                <a:latin typeface="Verdana" panose="020B0604030504040204" pitchFamily="34" charset="0"/>
              </a:rPr>
              <a:t>apoyo </a:t>
            </a:r>
            <a:r>
              <a:rPr lang="es-ES" sz="2400" dirty="0">
                <a:solidFill>
                  <a:schemeClr val="accent2"/>
                </a:solidFill>
                <a:latin typeface="Verdana" panose="020B0604030504040204" pitchFamily="34" charset="0"/>
              </a:rPr>
              <a:t>del adulto</a:t>
            </a:r>
            <a:r>
              <a:rPr lang="es-ES" sz="2400" dirty="0">
                <a:latin typeface="Verdana" panose="020B0604030504040204" pitchFamily="34" charset="0"/>
              </a:rPr>
              <a:t>(</a:t>
            </a:r>
            <a:r>
              <a:rPr lang="es-ES" sz="2400" b="0" i="0" u="none" strike="noStrike" baseline="0" dirty="0">
                <a:latin typeface="Verdana" panose="020B0604030504040204" pitchFamily="34" charset="0"/>
              </a:rPr>
              <a:t>familia, profesorado) </a:t>
            </a:r>
            <a:r>
              <a:rPr lang="es-ES" sz="2400" b="0" i="0" u="none" strike="noStrike" baseline="0" dirty="0">
                <a:solidFill>
                  <a:schemeClr val="accent2"/>
                </a:solidFill>
                <a:latin typeface="Verdana" panose="020B0604030504040204" pitchFamily="34" charset="0"/>
              </a:rPr>
              <a:t>es fundamental.</a:t>
            </a:r>
            <a:endParaRPr lang="es-ES" sz="2400" dirty="0">
              <a:solidFill>
                <a:schemeClr val="accent2"/>
              </a:solidFill>
              <a:latin typeface="Verdana" panose="020B0604030504040204" pitchFamily="34" charset="0"/>
            </a:endParaRPr>
          </a:p>
          <a:p>
            <a:pPr algn="l"/>
            <a:r>
              <a:rPr lang="es-ES" sz="2400" b="0" i="0" u="none" strike="noStrike" baseline="0" dirty="0">
                <a:latin typeface="Verdana" panose="020B0604030504040204" pitchFamily="34" charset="0"/>
              </a:rPr>
              <a:t>A veces el </a:t>
            </a:r>
            <a:r>
              <a:rPr lang="es-ES" sz="2400" b="0" i="0" u="none" strike="noStrike" baseline="0" dirty="0">
                <a:solidFill>
                  <a:schemeClr val="accent2"/>
                </a:solidFill>
                <a:latin typeface="Verdana" panose="020B0604030504040204" pitchFamily="34" charset="0"/>
              </a:rPr>
              <a:t>inicio de la actividad </a:t>
            </a:r>
            <a:r>
              <a:rPr lang="es-ES" sz="2400" b="0" i="0" u="none" strike="noStrike" baseline="0" dirty="0">
                <a:latin typeface="Verdana" panose="020B0604030504040204" pitchFamily="34" charset="0"/>
              </a:rPr>
              <a:t>tiene que ser </a:t>
            </a:r>
            <a:r>
              <a:rPr lang="es-ES" sz="2400" b="0" i="0" u="none" strike="noStrike" baseline="0" dirty="0">
                <a:solidFill>
                  <a:schemeClr val="accent2"/>
                </a:solidFill>
                <a:latin typeface="Verdana" panose="020B0604030504040204" pitchFamily="34" charset="0"/>
              </a:rPr>
              <a:t>muy lenta y progresiva </a:t>
            </a:r>
            <a:r>
              <a:rPr lang="es-ES" sz="2400" b="0" i="0" u="none" strike="noStrike" baseline="0" dirty="0">
                <a:latin typeface="Verdana" panose="020B0604030504040204" pitchFamily="34" charset="0"/>
              </a:rPr>
              <a:t>para conseguir una mínima mejora de la condición física y de la autoconfianza.</a:t>
            </a:r>
          </a:p>
          <a:p>
            <a:pPr algn="l"/>
            <a:r>
              <a:rPr lang="es-ES" sz="2400" b="0" i="0" u="none" strike="noStrike" baseline="0" dirty="0">
                <a:latin typeface="Verdana" panose="020B0604030504040204" pitchFamily="34" charset="0"/>
              </a:rPr>
              <a:t>Entonces conviene </a:t>
            </a:r>
            <a:r>
              <a:rPr lang="es-ES" sz="2400" b="0" i="0" u="none" strike="noStrike" baseline="0" dirty="0">
                <a:solidFill>
                  <a:schemeClr val="accent2"/>
                </a:solidFill>
                <a:latin typeface="Verdana" panose="020B0604030504040204" pitchFamily="34" charset="0"/>
              </a:rPr>
              <a:t>plantear objetivos a corto plazo</a:t>
            </a:r>
            <a:r>
              <a:rPr lang="es-ES" sz="2400" b="0" i="0" u="none" strike="noStrike" baseline="0" dirty="0">
                <a:latin typeface="Verdana" panose="020B0604030504040204" pitchFamily="34" charset="0"/>
              </a:rPr>
              <a:t>, fáciles de conseguir, aumentarlos de manera gradual y premiar los logros conseguidos. El </a:t>
            </a:r>
            <a:r>
              <a:rPr lang="es-ES" sz="2400" b="0" i="0" u="none" strike="noStrike" baseline="0" dirty="0">
                <a:solidFill>
                  <a:schemeClr val="accent2"/>
                </a:solidFill>
                <a:latin typeface="Verdana" panose="020B0604030504040204" pitchFamily="34" charset="0"/>
              </a:rPr>
              <a:t>apoyo psicológico </a:t>
            </a:r>
            <a:r>
              <a:rPr lang="es-ES" sz="2400" b="0" i="0" u="none" strike="noStrike" baseline="0" dirty="0">
                <a:latin typeface="Verdana" panose="020B0604030504040204" pitchFamily="34" charset="0"/>
              </a:rPr>
              <a:t>es también fundamental para aplicar técnicas de modificación de conducta.</a:t>
            </a:r>
          </a:p>
          <a:p>
            <a:pPr algn="l"/>
            <a:endParaRPr lang="es-ES" sz="2400" dirty="0">
              <a:latin typeface="Verdana" panose="020B0604030504040204" pitchFamily="34" charset="0"/>
            </a:endParaRPr>
          </a:p>
          <a:p>
            <a:pPr algn="l"/>
            <a:r>
              <a:rPr lang="es-ES" sz="2400" b="0" i="0" u="none" strike="noStrike" baseline="0" dirty="0">
                <a:latin typeface="Verdana" panose="020B0604030504040204" pitchFamily="34" charset="0"/>
              </a:rPr>
              <a:t>El </a:t>
            </a:r>
            <a:r>
              <a:rPr lang="es-ES" sz="2400" b="1" i="0" u="none" strike="noStrike" baseline="0" dirty="0">
                <a:latin typeface="Verdana" panose="020B0604030504040204" pitchFamily="34" charset="0"/>
              </a:rPr>
              <a:t>éxito</a:t>
            </a:r>
            <a:r>
              <a:rPr lang="es-ES" sz="2400" b="0" i="0" u="none" strike="noStrike" baseline="0" dirty="0">
                <a:latin typeface="Verdana" panose="020B0604030504040204" pitchFamily="34" charset="0"/>
              </a:rPr>
              <a:t> estará garantizado </a:t>
            </a:r>
            <a:r>
              <a:rPr lang="es-ES" sz="2400" b="1" i="0" u="none" strike="noStrike" baseline="0" dirty="0">
                <a:latin typeface="Verdana" panose="020B0604030504040204" pitchFamily="34" charset="0"/>
              </a:rPr>
              <a:t>cuando el tratamiento </a:t>
            </a:r>
            <a:r>
              <a:rPr lang="es-ES" sz="2400" b="0" i="0" u="none" strike="noStrike" baseline="0" dirty="0">
                <a:latin typeface="Verdana" panose="020B0604030504040204" pitchFamily="34" charset="0"/>
              </a:rPr>
              <a:t>propuesto (hábitos alimentarios y de actividad física saludables) </a:t>
            </a:r>
            <a:r>
              <a:rPr lang="es-ES" sz="2400" b="1" i="0" u="none" strike="noStrike" baseline="0" dirty="0">
                <a:latin typeface="Verdana" panose="020B0604030504040204" pitchFamily="34" charset="0"/>
              </a:rPr>
              <a:t>se convierta en un hábito</a:t>
            </a:r>
            <a:r>
              <a:rPr lang="es-ES" sz="2400" b="0" i="0" u="none" strike="noStrike" baseline="0" dirty="0">
                <a:solidFill>
                  <a:schemeClr val="accent2"/>
                </a:solidFill>
                <a:latin typeface="Verdana" panose="020B0604030504040204" pitchFamily="34" charset="0"/>
              </a:rPr>
              <a:t> </a:t>
            </a:r>
            <a:r>
              <a:rPr lang="es-ES" sz="2400" b="0" i="0" u="none" strike="noStrike" baseline="0" dirty="0">
                <a:latin typeface="Verdana" panose="020B0604030504040204" pitchFamily="34" charset="0"/>
              </a:rPr>
              <a:t>y no una excepción al estilo de vida.</a:t>
            </a:r>
          </a:p>
          <a:p>
            <a:pPr algn="l"/>
            <a:endParaRPr lang="es-ES" sz="2400" dirty="0">
              <a:latin typeface="Verdana" panose="020B0604030504040204" pitchFamily="34" charset="0"/>
            </a:endParaRPr>
          </a:p>
        </p:txBody>
      </p:sp>
      <p:sp>
        <p:nvSpPr>
          <p:cNvPr id="3" name="CuadroTexto 2">
            <a:extLst>
              <a:ext uri="{FF2B5EF4-FFF2-40B4-BE49-F238E27FC236}">
                <a16:creationId xmlns:a16="http://schemas.microsoft.com/office/drawing/2014/main" id="{170E0543-9446-444E-A266-8A5B9E38DB27}"/>
              </a:ext>
            </a:extLst>
          </p:cNvPr>
          <p:cNvSpPr txBox="1"/>
          <p:nvPr/>
        </p:nvSpPr>
        <p:spPr>
          <a:xfrm>
            <a:off x="4758428" y="6620196"/>
            <a:ext cx="7433569" cy="2308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r>
              <a:rPr lang="es-ES" sz="900" i="1" dirty="0"/>
              <a:t>.</a:t>
            </a:r>
          </a:p>
        </p:txBody>
      </p:sp>
    </p:spTree>
    <p:extLst>
      <p:ext uri="{BB962C8B-B14F-4D97-AF65-F5344CB8AC3E}">
        <p14:creationId xmlns:p14="http://schemas.microsoft.com/office/powerpoint/2010/main" val="36337593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475F542-D6D5-4288-AD82-E7AFD12A5382}"/>
              </a:ext>
            </a:extLst>
          </p:cNvPr>
          <p:cNvSpPr txBox="1"/>
          <p:nvPr/>
        </p:nvSpPr>
        <p:spPr>
          <a:xfrm>
            <a:off x="435006" y="328474"/>
            <a:ext cx="11363417" cy="5632311"/>
          </a:xfrm>
          <a:prstGeom prst="rect">
            <a:avLst/>
          </a:prstGeom>
          <a:noFill/>
        </p:spPr>
        <p:txBody>
          <a:bodyPr wrap="square" rtlCol="0">
            <a:spAutoFit/>
          </a:bodyPr>
          <a:lstStyle/>
          <a:p>
            <a:pPr algn="l"/>
            <a:r>
              <a:rPr lang="es-ES" sz="2800" b="1" i="0" u="none" strike="noStrike" baseline="0" dirty="0">
                <a:solidFill>
                  <a:srgbClr val="00B0F0"/>
                </a:solidFill>
                <a:latin typeface="Verdana" panose="020B0604030504040204" pitchFamily="34" charset="0"/>
                <a:ea typeface="Verdana" panose="020B0604030504040204" pitchFamily="34" charset="0"/>
              </a:rPr>
              <a:t>12. Decálogo de consejos que pueden ayudar a aumentar la actividad física que realizan niños y niñas.</a:t>
            </a:r>
          </a:p>
          <a:p>
            <a:pPr algn="l"/>
            <a:endParaRPr lang="es-ES" sz="2400" b="1" i="0" u="none" strike="noStrike" baseline="0" dirty="0">
              <a:solidFill>
                <a:srgbClr val="00B0F0"/>
              </a:solidFill>
              <a:latin typeface="Verdana" panose="020B0604030504040204" pitchFamily="34" charset="0"/>
              <a:ea typeface="Verdana" panose="020B0604030504040204" pitchFamily="34" charset="0"/>
            </a:endParaRPr>
          </a:p>
          <a:p>
            <a:pPr lvl="1"/>
            <a:r>
              <a:rPr lang="es-ES" sz="2000" b="0" i="0" u="none" strike="noStrike" baseline="0" dirty="0">
                <a:solidFill>
                  <a:srgbClr val="000000"/>
                </a:solidFill>
                <a:latin typeface="Verdana" panose="020B0604030504040204" pitchFamily="34" charset="0"/>
                <a:ea typeface="Verdana" panose="020B0604030504040204" pitchFamily="34" charset="0"/>
              </a:rPr>
              <a:t>1. Realizar actividad física en familia.</a:t>
            </a:r>
          </a:p>
          <a:p>
            <a:pPr lvl="1"/>
            <a:r>
              <a:rPr lang="es-ES" sz="2000" b="0" i="0" u="none" strike="noStrike" baseline="0" dirty="0">
                <a:solidFill>
                  <a:srgbClr val="000000"/>
                </a:solidFill>
                <a:latin typeface="Verdana" panose="020B0604030504040204" pitchFamily="34" charset="0"/>
                <a:ea typeface="Verdana" panose="020B0604030504040204" pitchFamily="34" charset="0"/>
              </a:rPr>
              <a:t>2. Apoyar a los niños y niñas para que puedan hacer actividad física cada día.</a:t>
            </a:r>
          </a:p>
          <a:p>
            <a:pPr lvl="1"/>
            <a:r>
              <a:rPr lang="es-ES" sz="2000" b="0" i="0" u="none" strike="noStrike" baseline="0" dirty="0">
                <a:solidFill>
                  <a:srgbClr val="000000"/>
                </a:solidFill>
                <a:latin typeface="Verdana" panose="020B0604030504040204" pitchFamily="34" charset="0"/>
                <a:ea typeface="Verdana" panose="020B0604030504040204" pitchFamily="34" charset="0"/>
              </a:rPr>
              <a:t>3. Realizar regalos que estimulen que hagan más actividad física y que puedan utilizarlos con sus amigos y amigas.</a:t>
            </a:r>
          </a:p>
          <a:p>
            <a:pPr lvl="1"/>
            <a:r>
              <a:rPr lang="es-ES" sz="2000" b="0" i="0" u="none" strike="noStrike" baseline="0" dirty="0">
                <a:solidFill>
                  <a:srgbClr val="000000"/>
                </a:solidFill>
                <a:latin typeface="Verdana" panose="020B0604030504040204" pitchFamily="34" charset="0"/>
                <a:ea typeface="Verdana" panose="020B0604030504040204" pitchFamily="34" charset="0"/>
              </a:rPr>
              <a:t>4. Buscar actividades físicas divertidas que estimulen el que se vuelvan a realizar.</a:t>
            </a:r>
          </a:p>
          <a:p>
            <a:pPr lvl="1"/>
            <a:r>
              <a:rPr lang="es-ES" sz="2000" b="0" i="0" u="none" strike="noStrike" baseline="0" dirty="0">
                <a:solidFill>
                  <a:srgbClr val="000000"/>
                </a:solidFill>
                <a:latin typeface="Verdana" panose="020B0604030504040204" pitchFamily="34" charset="0"/>
                <a:ea typeface="Verdana" panose="020B0604030504040204" pitchFamily="34" charset="0"/>
              </a:rPr>
              <a:t>5. Inculcar la idea de que la actividad física es algo muy bueno para la salud.</a:t>
            </a:r>
          </a:p>
          <a:p>
            <a:pPr lvl="1"/>
            <a:r>
              <a:rPr lang="es-ES" sz="2000" b="0" i="0" u="none" strike="noStrike" baseline="0" dirty="0">
                <a:solidFill>
                  <a:srgbClr val="000000"/>
                </a:solidFill>
                <a:latin typeface="Verdana" panose="020B0604030504040204" pitchFamily="34" charset="0"/>
                <a:ea typeface="Verdana" panose="020B0604030504040204" pitchFamily="34" charset="0"/>
              </a:rPr>
              <a:t>6. Actividades cotidianas como subir y bajar escaleras, las tareas de casa, pasear a la mascota.</a:t>
            </a:r>
          </a:p>
          <a:p>
            <a:pPr lvl="1"/>
            <a:r>
              <a:rPr lang="es-ES" sz="2000" b="0" i="0" u="none" strike="noStrike" baseline="0" dirty="0">
                <a:solidFill>
                  <a:srgbClr val="000000"/>
                </a:solidFill>
                <a:latin typeface="Verdana" panose="020B0604030504040204" pitchFamily="34" charset="0"/>
                <a:ea typeface="Verdana" panose="020B0604030504040204" pitchFamily="34" charset="0"/>
              </a:rPr>
              <a:t>7. Siempre que sea posible, desplazarse a los sitios caminando, en bicicleta, usando patines o monopatín, en lugar de en el transporte público o el coche.</a:t>
            </a:r>
          </a:p>
          <a:p>
            <a:pPr lvl="1"/>
            <a:r>
              <a:rPr lang="es-ES" sz="2000" b="0" i="0" u="none" strike="noStrike" baseline="0" dirty="0">
                <a:solidFill>
                  <a:srgbClr val="000000"/>
                </a:solidFill>
                <a:latin typeface="Verdana" panose="020B0604030504040204" pitchFamily="34" charset="0"/>
                <a:ea typeface="Verdana" panose="020B0604030504040204" pitchFamily="34" charset="0"/>
              </a:rPr>
              <a:t>8. Fomentar la actividad física recreativa con amigos y amigas.</a:t>
            </a:r>
          </a:p>
          <a:p>
            <a:pPr lvl="1"/>
            <a:r>
              <a:rPr lang="es-ES" sz="2000" b="0" i="0" u="none" strike="noStrike" baseline="0" dirty="0">
                <a:solidFill>
                  <a:srgbClr val="000000"/>
                </a:solidFill>
                <a:latin typeface="Verdana" panose="020B0604030504040204" pitchFamily="34" charset="0"/>
                <a:ea typeface="Verdana" panose="020B0604030504040204" pitchFamily="34" charset="0"/>
              </a:rPr>
              <a:t>9. No realizar actividad física en sitios que puedan ser peligrosos o que puedan provocar lesiones.</a:t>
            </a:r>
          </a:p>
          <a:p>
            <a:pPr lvl="1"/>
            <a:r>
              <a:rPr lang="es-ES" sz="2000" b="0" i="0" u="none" strike="noStrike" baseline="0" dirty="0">
                <a:solidFill>
                  <a:srgbClr val="000000"/>
                </a:solidFill>
                <a:latin typeface="Verdana" panose="020B0604030504040204" pitchFamily="34" charset="0"/>
                <a:ea typeface="Verdana" panose="020B0604030504040204" pitchFamily="34" charset="0"/>
              </a:rPr>
              <a:t>10. Pensar que cualquier momento puede ser bueno para hacer actividad física.</a:t>
            </a:r>
            <a:endParaRPr lang="es-ES" sz="2000" dirty="0">
              <a:latin typeface="Verdana" panose="020B0604030504040204" pitchFamily="34" charset="0"/>
              <a:ea typeface="Verdana" panose="020B0604030504040204" pitchFamily="34" charset="0"/>
            </a:endParaRPr>
          </a:p>
        </p:txBody>
      </p:sp>
      <p:pic>
        <p:nvPicPr>
          <p:cNvPr id="4" name="Imagen 3">
            <a:extLst>
              <a:ext uri="{FF2B5EF4-FFF2-40B4-BE49-F238E27FC236}">
                <a16:creationId xmlns:a16="http://schemas.microsoft.com/office/drawing/2014/main" id="{2AAEA759-E38F-4B6D-A8B6-6D2297B7BA32}"/>
              </a:ext>
            </a:extLst>
          </p:cNvPr>
          <p:cNvPicPr>
            <a:picLocks noChangeAspect="1"/>
          </p:cNvPicPr>
          <p:nvPr/>
        </p:nvPicPr>
        <p:blipFill rotWithShape="1">
          <a:blip r:embed="rId2"/>
          <a:srcRect l="40049" t="20324" r="25655" b="25955"/>
          <a:stretch/>
        </p:blipFill>
        <p:spPr>
          <a:xfrm>
            <a:off x="10557005" y="328474"/>
            <a:ext cx="1481116" cy="1305017"/>
          </a:xfrm>
          <a:prstGeom prst="rect">
            <a:avLst/>
          </a:prstGeom>
        </p:spPr>
      </p:pic>
      <p:sp>
        <p:nvSpPr>
          <p:cNvPr id="6" name="CuadroTexto 5">
            <a:extLst>
              <a:ext uri="{FF2B5EF4-FFF2-40B4-BE49-F238E27FC236}">
                <a16:creationId xmlns:a16="http://schemas.microsoft.com/office/drawing/2014/main" id="{0EEABC2F-6EC6-47AE-9F5D-0C3246C8FA3F}"/>
              </a:ext>
            </a:extLst>
          </p:cNvPr>
          <p:cNvSpPr txBox="1"/>
          <p:nvPr/>
        </p:nvSpPr>
        <p:spPr>
          <a:xfrm>
            <a:off x="4758428" y="6620196"/>
            <a:ext cx="7433569" cy="2308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r>
              <a:rPr lang="es-ES" sz="900" i="1" dirty="0"/>
              <a:t>.</a:t>
            </a:r>
          </a:p>
        </p:txBody>
      </p:sp>
    </p:spTree>
    <p:extLst>
      <p:ext uri="{BB962C8B-B14F-4D97-AF65-F5344CB8AC3E}">
        <p14:creationId xmlns:p14="http://schemas.microsoft.com/office/powerpoint/2010/main" val="6200992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A2DE712-D49D-4981-B491-6C04C0C87200}"/>
              </a:ext>
            </a:extLst>
          </p:cNvPr>
          <p:cNvSpPr txBox="1"/>
          <p:nvPr/>
        </p:nvSpPr>
        <p:spPr>
          <a:xfrm>
            <a:off x="3504389" y="3057357"/>
            <a:ext cx="6094378" cy="246221"/>
          </a:xfrm>
          <a:prstGeom prst="rect">
            <a:avLst/>
          </a:prstGeom>
          <a:noFill/>
        </p:spPr>
        <p:txBody>
          <a:bodyPr wrap="square">
            <a:spAutoFit/>
          </a:bodyPr>
          <a:lstStyle/>
          <a:p>
            <a:pPr algn="l"/>
            <a:endParaRPr lang="es-ES" sz="1000" b="0" i="0" u="none" strike="noStrike" baseline="0" dirty="0">
              <a:solidFill>
                <a:srgbClr val="000000"/>
              </a:solidFill>
              <a:latin typeface="Frutiger-Cn"/>
            </a:endParaRPr>
          </a:p>
        </p:txBody>
      </p:sp>
      <p:pic>
        <p:nvPicPr>
          <p:cNvPr id="9" name="Imagen 8">
            <a:extLst>
              <a:ext uri="{FF2B5EF4-FFF2-40B4-BE49-F238E27FC236}">
                <a16:creationId xmlns:a16="http://schemas.microsoft.com/office/drawing/2014/main" id="{14829A0D-0B38-40D2-AFF4-123F7BFE7D82}"/>
              </a:ext>
            </a:extLst>
          </p:cNvPr>
          <p:cNvPicPr>
            <a:picLocks noChangeAspect="1"/>
          </p:cNvPicPr>
          <p:nvPr/>
        </p:nvPicPr>
        <p:blipFill rotWithShape="1">
          <a:blip r:embed="rId2"/>
          <a:srcRect l="8058" t="27943" r="32261" b="10923"/>
          <a:stretch/>
        </p:blipFill>
        <p:spPr>
          <a:xfrm>
            <a:off x="1070044" y="372958"/>
            <a:ext cx="10224958" cy="5891655"/>
          </a:xfrm>
          <a:prstGeom prst="rect">
            <a:avLst/>
          </a:prstGeom>
        </p:spPr>
      </p:pic>
      <p:sp>
        <p:nvSpPr>
          <p:cNvPr id="4" name="CuadroTexto 3">
            <a:extLst>
              <a:ext uri="{FF2B5EF4-FFF2-40B4-BE49-F238E27FC236}">
                <a16:creationId xmlns:a16="http://schemas.microsoft.com/office/drawing/2014/main" id="{CA60DB52-738C-4238-AB94-2075B77BEC28}"/>
              </a:ext>
            </a:extLst>
          </p:cNvPr>
          <p:cNvSpPr txBox="1"/>
          <p:nvPr/>
        </p:nvSpPr>
        <p:spPr>
          <a:xfrm>
            <a:off x="4758428" y="6620196"/>
            <a:ext cx="7433569" cy="230832"/>
          </a:xfrm>
          <a:prstGeom prst="rect">
            <a:avLst/>
          </a:prstGeom>
          <a:noFill/>
        </p:spPr>
        <p:txBody>
          <a:bodyPr wrap="square" rtlCol="0">
            <a:spAutoFit/>
          </a:bodyPr>
          <a:lstStyle/>
          <a:p>
            <a:pPr algn="r"/>
            <a:r>
              <a:rPr lang="es-ES" sz="900" i="1" dirty="0"/>
              <a:t>D. Gral. de Salud Pública. Unidad de Educación para la Salud. Extremadura, septiembre-octubre2021.</a:t>
            </a:r>
          </a:p>
        </p:txBody>
      </p:sp>
    </p:spTree>
    <p:extLst>
      <p:ext uri="{BB962C8B-B14F-4D97-AF65-F5344CB8AC3E}">
        <p14:creationId xmlns:p14="http://schemas.microsoft.com/office/powerpoint/2010/main" val="16165130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451C99A-2510-4FFB-9E6B-D1E06A51B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2230" y="-23512"/>
            <a:ext cx="5189807" cy="6881512"/>
          </a:xfrm>
          <a:prstGeom prst="rect">
            <a:avLst/>
          </a:prstGeom>
        </p:spPr>
      </p:pic>
      <p:sp>
        <p:nvSpPr>
          <p:cNvPr id="6" name="CuadroTexto 5">
            <a:extLst>
              <a:ext uri="{FF2B5EF4-FFF2-40B4-BE49-F238E27FC236}">
                <a16:creationId xmlns:a16="http://schemas.microsoft.com/office/drawing/2014/main" id="{41C8DBE4-688D-4081-93AC-032377C76289}"/>
              </a:ext>
            </a:extLst>
          </p:cNvPr>
          <p:cNvSpPr txBox="1"/>
          <p:nvPr/>
        </p:nvSpPr>
        <p:spPr>
          <a:xfrm>
            <a:off x="4758428" y="6620196"/>
            <a:ext cx="7433569" cy="230832"/>
          </a:xfrm>
          <a:prstGeom prst="rect">
            <a:avLst/>
          </a:prstGeom>
          <a:noFill/>
        </p:spPr>
        <p:txBody>
          <a:bodyPr wrap="square" rtlCol="0">
            <a:spAutoFit/>
          </a:bodyPr>
          <a:lstStyle/>
          <a:p>
            <a:pPr algn="r"/>
            <a:r>
              <a:rPr lang="es-ES" sz="900" i="1" dirty="0"/>
              <a:t>D. Gral. de Salud Pública. Unidad de Educación para la Salud. Extremadura, septiembre-octubre2021.</a:t>
            </a:r>
          </a:p>
        </p:txBody>
      </p:sp>
    </p:spTree>
    <p:extLst>
      <p:ext uri="{BB962C8B-B14F-4D97-AF65-F5344CB8AC3E}">
        <p14:creationId xmlns:p14="http://schemas.microsoft.com/office/powerpoint/2010/main" val="25736834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494A2B9-C8CA-4FED-888E-05480AAE3A69}"/>
              </a:ext>
            </a:extLst>
          </p:cNvPr>
          <p:cNvSpPr txBox="1"/>
          <p:nvPr/>
        </p:nvSpPr>
        <p:spPr>
          <a:xfrm>
            <a:off x="541537" y="470516"/>
            <a:ext cx="11176987" cy="5324535"/>
          </a:xfrm>
          <a:prstGeom prst="rect">
            <a:avLst/>
          </a:prstGeom>
          <a:noFill/>
        </p:spPr>
        <p:txBody>
          <a:bodyPr wrap="square" rtlCol="0">
            <a:spAutoFit/>
          </a:bodyPr>
          <a:lstStyle/>
          <a:p>
            <a:r>
              <a:rPr lang="es-ES" sz="2800" b="1" i="0" u="none" strike="noStrike" baseline="0" dirty="0">
                <a:solidFill>
                  <a:srgbClr val="00B0F0"/>
                </a:solidFill>
                <a:latin typeface="Verdana" panose="020B0604030504040204" pitchFamily="34" charset="0"/>
                <a:ea typeface="Verdana" panose="020B0604030504040204" pitchFamily="34" charset="0"/>
              </a:rPr>
              <a:t>13. ¿Qué alimentos hay que evitar?</a:t>
            </a:r>
          </a:p>
          <a:p>
            <a:endParaRPr lang="es-ES" sz="2400" b="0" i="0" u="none" strike="noStrike" baseline="0" dirty="0">
              <a:solidFill>
                <a:srgbClr val="000000"/>
              </a:solidFill>
              <a:latin typeface="Verdana" panose="020B0604030504040204" pitchFamily="34" charset="0"/>
              <a:ea typeface="Verdana" panose="020B0604030504040204" pitchFamily="34" charset="0"/>
            </a:endParaRPr>
          </a:p>
          <a:p>
            <a:r>
              <a:rPr lang="es-ES" sz="2400" b="0" i="0" u="none" strike="noStrike" baseline="0" dirty="0">
                <a:solidFill>
                  <a:srgbClr val="000000"/>
                </a:solidFill>
                <a:latin typeface="Verdana" panose="020B0604030504040204" pitchFamily="34" charset="0"/>
                <a:ea typeface="Verdana" panose="020B0604030504040204" pitchFamily="34" charset="0"/>
              </a:rPr>
              <a:t>Hay que intentar evitar el consumo excesivo de azúcares y alimentos de escaso valor nutritivo como: </a:t>
            </a:r>
          </a:p>
          <a:p>
            <a:r>
              <a:rPr lang="es-ES" sz="2400" b="0" i="0" u="none" strike="noStrike" baseline="0" dirty="0">
                <a:solidFill>
                  <a:srgbClr val="000000"/>
                </a:solidFill>
                <a:latin typeface="Verdana" panose="020B0604030504040204" pitchFamily="34" charset="0"/>
                <a:ea typeface="Verdana" panose="020B0604030504040204" pitchFamily="34" charset="0"/>
              </a:rPr>
              <a:t>• Bebidas refrescantes azucaradas como las de cola, limón y naranja. </a:t>
            </a:r>
          </a:p>
          <a:p>
            <a:r>
              <a:rPr lang="es-ES" sz="2400" b="0" i="0" u="none" strike="noStrike" baseline="0" dirty="0">
                <a:solidFill>
                  <a:srgbClr val="000000"/>
                </a:solidFill>
                <a:latin typeface="Verdana" panose="020B0604030504040204" pitchFamily="34" charset="0"/>
                <a:ea typeface="Verdana" panose="020B0604030504040204" pitchFamily="34" charset="0"/>
              </a:rPr>
              <a:t>• Consumo de zumos envasados. </a:t>
            </a:r>
          </a:p>
          <a:p>
            <a:r>
              <a:rPr lang="es-ES" sz="2400" b="0" i="0" u="none" strike="noStrike" baseline="0" dirty="0">
                <a:solidFill>
                  <a:srgbClr val="000000"/>
                </a:solidFill>
                <a:latin typeface="Verdana" panose="020B0604030504040204" pitchFamily="34" charset="0"/>
                <a:ea typeface="Verdana" panose="020B0604030504040204" pitchFamily="34" charset="0"/>
              </a:rPr>
              <a:t>• Bollería industrial. </a:t>
            </a:r>
          </a:p>
          <a:p>
            <a:r>
              <a:rPr lang="es-ES" sz="2400" b="0" i="0" u="none" strike="noStrike" baseline="0" dirty="0">
                <a:solidFill>
                  <a:srgbClr val="000000"/>
                </a:solidFill>
                <a:latin typeface="Verdana" panose="020B0604030504040204" pitchFamily="34" charset="0"/>
                <a:ea typeface="Verdana" panose="020B0604030504040204" pitchFamily="34" charset="0"/>
              </a:rPr>
              <a:t>• Las patatas fritas tipo chips tienen un alto contenido en grasas y sal, con muchas calorías y escaso valor nutritivo. </a:t>
            </a:r>
          </a:p>
          <a:p>
            <a:r>
              <a:rPr lang="es-ES" sz="2400" b="0" i="0" u="none" strike="noStrike" baseline="0" dirty="0">
                <a:solidFill>
                  <a:srgbClr val="000000"/>
                </a:solidFill>
                <a:latin typeface="Verdana" panose="020B0604030504040204" pitchFamily="34" charset="0"/>
                <a:ea typeface="Verdana" panose="020B0604030504040204" pitchFamily="34" charset="0"/>
              </a:rPr>
              <a:t>• Eliminar las recompensas con caramelos o chucherías. </a:t>
            </a:r>
          </a:p>
          <a:p>
            <a:r>
              <a:rPr lang="es-ES" sz="2400" b="0" i="0" u="none" strike="noStrike" baseline="0" dirty="0">
                <a:solidFill>
                  <a:srgbClr val="000000"/>
                </a:solidFill>
                <a:latin typeface="Verdana" panose="020B0604030504040204" pitchFamily="34" charset="0"/>
                <a:ea typeface="Verdana" panose="020B0604030504040204" pitchFamily="34" charset="0"/>
              </a:rPr>
              <a:t>• Es importante limitar el consumo de grasas saturadas (mantequilla, leche entera y derivados, nata, embutidos o carne grasa) y de vísceras (higaditos, corazón, riñones, sesos, etc.). </a:t>
            </a:r>
          </a:p>
          <a:p>
            <a:endParaRPr lang="es-ES" sz="2400" b="0" i="0" u="none" strike="noStrike" baseline="0" dirty="0">
              <a:solidFill>
                <a:srgbClr val="000000"/>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2E9F3666-1557-4F82-AF2F-27C03ADD2D91}"/>
              </a:ext>
            </a:extLst>
          </p:cNvPr>
          <p:cNvPicPr>
            <a:picLocks noChangeAspect="1"/>
          </p:cNvPicPr>
          <p:nvPr/>
        </p:nvPicPr>
        <p:blipFill rotWithShape="1">
          <a:blip r:embed="rId2"/>
          <a:srcRect l="45728" t="37152" r="40727" b="40454"/>
          <a:stretch/>
        </p:blipFill>
        <p:spPr>
          <a:xfrm>
            <a:off x="6001306" y="2325949"/>
            <a:ext cx="792320" cy="736943"/>
          </a:xfrm>
          <a:prstGeom prst="rect">
            <a:avLst/>
          </a:prstGeom>
        </p:spPr>
      </p:pic>
      <p:sp>
        <p:nvSpPr>
          <p:cNvPr id="4" name="CuadroTexto 3">
            <a:extLst>
              <a:ext uri="{FF2B5EF4-FFF2-40B4-BE49-F238E27FC236}">
                <a16:creationId xmlns:a16="http://schemas.microsoft.com/office/drawing/2014/main" id="{786621F2-8584-41FE-8615-562A6FD770BD}"/>
              </a:ext>
            </a:extLst>
          </p:cNvPr>
          <p:cNvSpPr txBox="1"/>
          <p:nvPr/>
        </p:nvSpPr>
        <p:spPr>
          <a:xfrm>
            <a:off x="4758428" y="6620196"/>
            <a:ext cx="7433569" cy="230832"/>
          </a:xfrm>
          <a:prstGeom prst="rect">
            <a:avLst/>
          </a:prstGeom>
          <a:noFill/>
        </p:spPr>
        <p:txBody>
          <a:bodyPr wrap="square" rtlCol="0">
            <a:spAutoFit/>
          </a:bodyPr>
          <a:lstStyle/>
          <a:p>
            <a:pPr algn="r"/>
            <a:r>
              <a:rPr lang="es-ES" sz="900" i="1" dirty="0"/>
              <a:t>D. Gral. de Salud Pública. Unidad de Educación para la Salud. Extremadura, septiembre-octubre2021.</a:t>
            </a:r>
          </a:p>
        </p:txBody>
      </p:sp>
    </p:spTree>
    <p:extLst>
      <p:ext uri="{BB962C8B-B14F-4D97-AF65-F5344CB8AC3E}">
        <p14:creationId xmlns:p14="http://schemas.microsoft.com/office/powerpoint/2010/main" val="3074701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80965FE-A4B1-4209-823B-4A0D02E47BB7}"/>
              </a:ext>
            </a:extLst>
          </p:cNvPr>
          <p:cNvSpPr txBox="1"/>
          <p:nvPr/>
        </p:nvSpPr>
        <p:spPr>
          <a:xfrm>
            <a:off x="840259" y="741405"/>
            <a:ext cx="10584928" cy="2800767"/>
          </a:xfrm>
          <a:prstGeom prst="rect">
            <a:avLst/>
          </a:prstGeom>
          <a:noFill/>
        </p:spPr>
        <p:txBody>
          <a:bodyPr wrap="square" rtlCol="0">
            <a:spAutoFit/>
          </a:bodyPr>
          <a:lstStyle/>
          <a:p>
            <a:r>
              <a:rPr lang="es-ES" sz="2400" dirty="0">
                <a:latin typeface="Verdana" panose="020B0604030504040204" pitchFamily="34" charset="0"/>
                <a:ea typeface="Verdana" panose="020B0604030504040204" pitchFamily="34" charset="0"/>
              </a:rPr>
              <a:t>Practicar una vida activa, MOVERSE, es básico en las distintas etapas del desarrollo , tanto en el aspecto físico como en el emocional, </a:t>
            </a:r>
            <a:r>
              <a:rPr lang="es-ES" sz="2400" dirty="0">
                <a:solidFill>
                  <a:schemeClr val="accent2"/>
                </a:solidFill>
                <a:latin typeface="Verdana" panose="020B0604030504040204" pitchFamily="34" charset="0"/>
                <a:ea typeface="Verdana" panose="020B0604030504040204" pitchFamily="34" charset="0"/>
              </a:rPr>
              <a:t>especialmente durante la infancia</a:t>
            </a:r>
            <a:r>
              <a:rPr lang="es-ES" sz="2400" dirty="0">
                <a:latin typeface="Verdana" panose="020B0604030504040204" pitchFamily="34" charset="0"/>
                <a:ea typeface="Verdana" panose="020B0604030504040204" pitchFamily="34" charset="0"/>
              </a:rPr>
              <a:t>, que es cuando mejor capacitados estamos </a:t>
            </a:r>
            <a:r>
              <a:rPr lang="es-ES" sz="2400" dirty="0">
                <a:solidFill>
                  <a:schemeClr val="accent2"/>
                </a:solidFill>
                <a:latin typeface="Verdana" panose="020B0604030504040204" pitchFamily="34" charset="0"/>
                <a:ea typeface="Verdana" panose="020B0604030504040204" pitchFamily="34" charset="0"/>
              </a:rPr>
              <a:t>para adquirir hábitos saludables </a:t>
            </a:r>
            <a:r>
              <a:rPr lang="es-ES" sz="2400" dirty="0">
                <a:latin typeface="Verdana" panose="020B0604030504040204" pitchFamily="34" charset="0"/>
                <a:ea typeface="Verdana" panose="020B0604030504040204" pitchFamily="34" charset="0"/>
              </a:rPr>
              <a:t>que nos acompañarán a lo largo de toda la vida.</a:t>
            </a:r>
          </a:p>
          <a:p>
            <a:endParaRPr lang="es-ES" sz="2800" dirty="0">
              <a:latin typeface="Verdana" panose="020B0604030504040204" pitchFamily="34" charset="0"/>
              <a:ea typeface="Verdana" panose="020B0604030504040204" pitchFamily="34" charset="0"/>
            </a:endParaRPr>
          </a:p>
          <a:p>
            <a:endParaRPr lang="es-ES" sz="2800" dirty="0">
              <a:latin typeface="Verdana" panose="020B0604030504040204" pitchFamily="34" charset="0"/>
              <a:ea typeface="Verdana" panose="020B0604030504040204" pitchFamily="34" charset="0"/>
            </a:endParaRPr>
          </a:p>
        </p:txBody>
      </p:sp>
      <p:sp>
        <p:nvSpPr>
          <p:cNvPr id="4" name="CuadroTexto 3">
            <a:extLst>
              <a:ext uri="{FF2B5EF4-FFF2-40B4-BE49-F238E27FC236}">
                <a16:creationId xmlns:a16="http://schemas.microsoft.com/office/drawing/2014/main" id="{3006668C-BF32-46E0-99A0-550132356090}"/>
              </a:ext>
            </a:extLst>
          </p:cNvPr>
          <p:cNvSpPr txBox="1"/>
          <p:nvPr/>
        </p:nvSpPr>
        <p:spPr>
          <a:xfrm>
            <a:off x="4758428" y="6620196"/>
            <a:ext cx="7433569" cy="230832"/>
          </a:xfrm>
          <a:prstGeom prst="rect">
            <a:avLst/>
          </a:prstGeom>
          <a:noFill/>
        </p:spPr>
        <p:txBody>
          <a:bodyPr wrap="square" rtlCol="0">
            <a:spAutoFit/>
          </a:bodyPr>
          <a:lstStyle/>
          <a:p>
            <a:pPr algn="r"/>
            <a:r>
              <a:rPr lang="es-ES" sz="900" i="1" dirty="0">
                <a:hlinkClick r:id="rId2"/>
              </a:rPr>
              <a:t>https://faros.hsjdbcn.org/</a:t>
            </a:r>
            <a:r>
              <a:rPr lang="es-ES" sz="900" i="1" dirty="0"/>
              <a:t> D. Gral. de Salud Pública. Unidad de Educación para la Salud. Extremadura, septiembre-octubre2021.</a:t>
            </a:r>
          </a:p>
        </p:txBody>
      </p:sp>
    </p:spTree>
    <p:extLst>
      <p:ext uri="{BB962C8B-B14F-4D97-AF65-F5344CB8AC3E}">
        <p14:creationId xmlns:p14="http://schemas.microsoft.com/office/powerpoint/2010/main" val="20250125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074F542-3F35-465A-A7B2-DEF8D295578F}"/>
              </a:ext>
            </a:extLst>
          </p:cNvPr>
          <p:cNvPicPr>
            <a:picLocks noChangeAspect="1"/>
          </p:cNvPicPr>
          <p:nvPr/>
        </p:nvPicPr>
        <p:blipFill rotWithShape="1">
          <a:blip r:embed="rId2"/>
          <a:srcRect l="65984" t="13475" r="8564" b="20993"/>
          <a:stretch/>
        </p:blipFill>
        <p:spPr>
          <a:xfrm>
            <a:off x="2807689" y="0"/>
            <a:ext cx="6576622" cy="6858000"/>
          </a:xfrm>
          <a:prstGeom prst="rect">
            <a:avLst/>
          </a:prstGeom>
        </p:spPr>
      </p:pic>
      <p:sp>
        <p:nvSpPr>
          <p:cNvPr id="5" name="CuadroTexto 4">
            <a:extLst>
              <a:ext uri="{FF2B5EF4-FFF2-40B4-BE49-F238E27FC236}">
                <a16:creationId xmlns:a16="http://schemas.microsoft.com/office/drawing/2014/main" id="{3772C51B-0941-4DF5-82C8-03B797FF95D7}"/>
              </a:ext>
            </a:extLst>
          </p:cNvPr>
          <p:cNvSpPr txBox="1"/>
          <p:nvPr/>
        </p:nvSpPr>
        <p:spPr>
          <a:xfrm>
            <a:off x="4758428" y="6620196"/>
            <a:ext cx="7433569" cy="230832"/>
          </a:xfrm>
          <a:prstGeom prst="rect">
            <a:avLst/>
          </a:prstGeom>
          <a:noFill/>
        </p:spPr>
        <p:txBody>
          <a:bodyPr wrap="square" rtlCol="0">
            <a:spAutoFit/>
          </a:bodyPr>
          <a:lstStyle/>
          <a:p>
            <a:pPr algn="r"/>
            <a:r>
              <a:rPr lang="es-ES" sz="900" i="1" dirty="0"/>
              <a:t>D. Gral. de Salud Pública. Unidad de Educación para la Salud. Extremadura, septiembre-octubre2021.</a:t>
            </a:r>
          </a:p>
        </p:txBody>
      </p:sp>
    </p:spTree>
    <p:extLst>
      <p:ext uri="{BB962C8B-B14F-4D97-AF65-F5344CB8AC3E}">
        <p14:creationId xmlns:p14="http://schemas.microsoft.com/office/powerpoint/2010/main" val="1864031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64EA2F-BFA2-40C9-B505-4A5C4CC6384E}"/>
              </a:ext>
            </a:extLst>
          </p:cNvPr>
          <p:cNvSpPr>
            <a:spLocks noGrp="1"/>
          </p:cNvSpPr>
          <p:nvPr>
            <p:ph type="title"/>
          </p:nvPr>
        </p:nvSpPr>
        <p:spPr>
          <a:xfrm>
            <a:off x="838200" y="681037"/>
            <a:ext cx="10515600" cy="1009651"/>
          </a:xfrm>
        </p:spPr>
        <p:txBody>
          <a:bodyPr/>
          <a:lstStyle/>
          <a:p>
            <a:r>
              <a:rPr lang="es-ES" sz="2800" b="1" dirty="0">
                <a:solidFill>
                  <a:srgbClr val="00B0F0"/>
                </a:solidFill>
                <a:latin typeface="Verdana" panose="020B0604030504040204" pitchFamily="34" charset="0"/>
                <a:ea typeface="Verdana" panose="020B0604030504040204" pitchFamily="34" charset="0"/>
              </a:rPr>
              <a:t>Autora</a:t>
            </a:r>
            <a:endParaRPr lang="es-ES" b="1" dirty="0">
              <a:solidFill>
                <a:srgbClr val="FF0000"/>
              </a:solidFill>
            </a:endParaRPr>
          </a:p>
        </p:txBody>
      </p:sp>
      <p:sp>
        <p:nvSpPr>
          <p:cNvPr id="3" name="Marcador de contenido 2">
            <a:extLst>
              <a:ext uri="{FF2B5EF4-FFF2-40B4-BE49-F238E27FC236}">
                <a16:creationId xmlns:a16="http://schemas.microsoft.com/office/drawing/2014/main" id="{EAD00107-BED7-4D69-A240-FEE7F7B825FC}"/>
              </a:ext>
            </a:extLst>
          </p:cNvPr>
          <p:cNvSpPr>
            <a:spLocks noGrp="1"/>
          </p:cNvSpPr>
          <p:nvPr>
            <p:ph idx="1"/>
          </p:nvPr>
        </p:nvSpPr>
        <p:spPr/>
        <p:txBody>
          <a:bodyPr>
            <a:normAutofit/>
          </a:bodyPr>
          <a:lstStyle/>
          <a:p>
            <a:pPr lvl="1"/>
            <a:r>
              <a:rPr lang="es-ES" dirty="0"/>
              <a:t>María Cecilia Puerto Hernández. Médico de Familia y Comunitaria. D. Gral. de Salud Pública del SES.</a:t>
            </a:r>
          </a:p>
          <a:p>
            <a:pPr lvl="1"/>
            <a:endParaRPr lang="es-ES" dirty="0"/>
          </a:p>
          <a:p>
            <a:pPr marL="457200" lvl="1" indent="0">
              <a:buNone/>
            </a:pPr>
            <a:endParaRPr lang="es-ES" dirty="0"/>
          </a:p>
          <a:p>
            <a:pPr lvl="1"/>
            <a:endParaRPr lang="es-ES" dirty="0"/>
          </a:p>
        </p:txBody>
      </p:sp>
      <p:sp>
        <p:nvSpPr>
          <p:cNvPr id="12" name="CuadroTexto 11">
            <a:extLst>
              <a:ext uri="{FF2B5EF4-FFF2-40B4-BE49-F238E27FC236}">
                <a16:creationId xmlns:a16="http://schemas.microsoft.com/office/drawing/2014/main" id="{46CA5806-6CEA-4FE8-8563-5B151F12CDD0}"/>
              </a:ext>
            </a:extLst>
          </p:cNvPr>
          <p:cNvSpPr txBox="1"/>
          <p:nvPr/>
        </p:nvSpPr>
        <p:spPr>
          <a:xfrm>
            <a:off x="533133" y="391943"/>
            <a:ext cx="10104108" cy="369332"/>
          </a:xfrm>
          <a:prstGeom prst="rect">
            <a:avLst/>
          </a:prstGeom>
          <a:solidFill>
            <a:srgbClr val="FFFF00"/>
          </a:solidFill>
          <a:ln>
            <a:solidFill>
              <a:srgbClr val="FF0000"/>
            </a:solidFill>
          </a:ln>
        </p:spPr>
        <p:txBody>
          <a:bodyPr wrap="square" rtlCol="0">
            <a:spAutoFit/>
          </a:bodyPr>
          <a:lstStyle/>
          <a:p>
            <a:pPr algn="ctr"/>
            <a:r>
              <a:rPr lang="es-ES" b="1" dirty="0">
                <a:solidFill>
                  <a:srgbClr val="FF0000"/>
                </a:solidFill>
              </a:rPr>
              <a:t>Esta dispositiva no deberá ser visible a la hora de llevar a cabo la presentación.</a:t>
            </a:r>
          </a:p>
        </p:txBody>
      </p:sp>
      <p:sp>
        <p:nvSpPr>
          <p:cNvPr id="14" name="CuadroTexto 13">
            <a:extLst>
              <a:ext uri="{FF2B5EF4-FFF2-40B4-BE49-F238E27FC236}">
                <a16:creationId xmlns:a16="http://schemas.microsoft.com/office/drawing/2014/main" id="{58E0BE23-37F4-410F-874A-3B2879379F63}"/>
              </a:ext>
            </a:extLst>
          </p:cNvPr>
          <p:cNvSpPr txBox="1"/>
          <p:nvPr/>
        </p:nvSpPr>
        <p:spPr>
          <a:xfrm>
            <a:off x="4758428" y="6620196"/>
            <a:ext cx="7433569" cy="230832"/>
          </a:xfrm>
          <a:prstGeom prst="rect">
            <a:avLst/>
          </a:prstGeom>
          <a:noFill/>
        </p:spPr>
        <p:txBody>
          <a:bodyPr wrap="square" rtlCol="0">
            <a:spAutoFit/>
          </a:bodyPr>
          <a:lstStyle/>
          <a:p>
            <a:pPr algn="r"/>
            <a:r>
              <a:rPr lang="es-ES" sz="900" i="1" dirty="0"/>
              <a:t>D. Gral. de Salud Pública. Unidad de Educación para la Salud. Extremadura, septiembre-octubre2021.</a:t>
            </a:r>
          </a:p>
        </p:txBody>
      </p:sp>
      <p:pic>
        <p:nvPicPr>
          <p:cNvPr id="13" name="Imagen 12" descr="Imagen que contiene Texto&#10;&#10;Descripción generada automáticamente">
            <a:extLst>
              <a:ext uri="{FF2B5EF4-FFF2-40B4-BE49-F238E27FC236}">
                <a16:creationId xmlns:a16="http://schemas.microsoft.com/office/drawing/2014/main" id="{BC55C5F4-DA9C-4016-960E-4BB51DACE26A}"/>
              </a:ext>
            </a:extLst>
          </p:cNvPr>
          <p:cNvPicPr>
            <a:picLocks noChangeAspect="1"/>
          </p:cNvPicPr>
          <p:nvPr/>
        </p:nvPicPr>
        <p:blipFill>
          <a:blip r:embed="rId2">
            <a:clrChange>
              <a:clrFrom>
                <a:srgbClr val="FFE699"/>
              </a:clrFrom>
              <a:clrTo>
                <a:srgbClr val="FFE699">
                  <a:alpha val="0"/>
                </a:srgbClr>
              </a:clrTo>
            </a:clrChange>
            <a:extLst>
              <a:ext uri="{28A0092B-C50C-407E-A947-70E740481C1C}">
                <a14:useLocalDpi xmlns:a14="http://schemas.microsoft.com/office/drawing/2010/main" val="0"/>
              </a:ext>
            </a:extLst>
          </a:blip>
          <a:stretch>
            <a:fillRect/>
          </a:stretch>
        </p:blipFill>
        <p:spPr>
          <a:xfrm>
            <a:off x="0" y="6109822"/>
            <a:ext cx="1231499" cy="780356"/>
          </a:xfrm>
          <a:prstGeom prst="rect">
            <a:avLst/>
          </a:prstGeom>
        </p:spPr>
      </p:pic>
    </p:spTree>
    <p:extLst>
      <p:ext uri="{BB962C8B-B14F-4D97-AF65-F5344CB8AC3E}">
        <p14:creationId xmlns:p14="http://schemas.microsoft.com/office/powerpoint/2010/main" val="13676299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AD00107-BED7-4D69-A240-FEE7F7B825FC}"/>
              </a:ext>
            </a:extLst>
          </p:cNvPr>
          <p:cNvSpPr>
            <a:spLocks noGrp="1"/>
          </p:cNvSpPr>
          <p:nvPr>
            <p:ph idx="1"/>
          </p:nvPr>
        </p:nvSpPr>
        <p:spPr/>
        <p:txBody>
          <a:bodyPr>
            <a:normAutofit/>
          </a:bodyPr>
          <a:lstStyle/>
          <a:p>
            <a:pPr marL="0" indent="0" algn="ctr">
              <a:buNone/>
            </a:pPr>
            <a:r>
              <a:rPr lang="es-ES" sz="19900" b="1" dirty="0">
                <a:solidFill>
                  <a:srgbClr val="0070C0"/>
                </a:solidFill>
              </a:rPr>
              <a:t>Gracias</a:t>
            </a:r>
            <a:endParaRPr lang="es-ES" sz="19900" dirty="0"/>
          </a:p>
        </p:txBody>
      </p:sp>
      <p:pic>
        <p:nvPicPr>
          <p:cNvPr id="4" name="Imagen 3" descr="Captura de pantalla de un celular con letras&#10;&#10;Descripción generada automáticamente">
            <a:extLst>
              <a:ext uri="{FF2B5EF4-FFF2-40B4-BE49-F238E27FC236}">
                <a16:creationId xmlns:a16="http://schemas.microsoft.com/office/drawing/2014/main" id="{AF2F6146-4E02-4A7A-8D77-4449671DED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5388" y="3984857"/>
            <a:ext cx="1456824" cy="2517440"/>
          </a:xfrm>
          <a:prstGeom prst="rect">
            <a:avLst/>
          </a:prstGeom>
        </p:spPr>
      </p:pic>
      <p:pic>
        <p:nvPicPr>
          <p:cNvPr id="23" name="Imagen 22" descr="Imagen que contiene alimentos, dibujo&#10;&#10;Descripción generada automáticamente">
            <a:extLst>
              <a:ext uri="{FF2B5EF4-FFF2-40B4-BE49-F238E27FC236}">
                <a16:creationId xmlns:a16="http://schemas.microsoft.com/office/drawing/2014/main" id="{69D795AB-823B-4E13-98F4-79A649D04BDE}"/>
              </a:ext>
            </a:extLst>
          </p:cNvPr>
          <p:cNvPicPr>
            <a:picLocks noChangeAspect="1"/>
          </p:cNvPicPr>
          <p:nvPr/>
        </p:nvPicPr>
        <p:blipFill>
          <a:blip r:embed="rId3">
            <a:clrChange>
              <a:clrFrom>
                <a:srgbClr val="E4FEE3"/>
              </a:clrFrom>
              <a:clrTo>
                <a:srgbClr val="E4FEE3">
                  <a:alpha val="0"/>
                </a:srgbClr>
              </a:clrTo>
            </a:clrChange>
            <a:extLst>
              <a:ext uri="{28A0092B-C50C-407E-A947-70E740481C1C}">
                <a14:useLocalDpi xmlns:a14="http://schemas.microsoft.com/office/drawing/2010/main" val="0"/>
              </a:ext>
            </a:extLst>
          </a:blip>
          <a:stretch>
            <a:fillRect/>
          </a:stretch>
        </p:blipFill>
        <p:spPr>
          <a:xfrm>
            <a:off x="11742727" y="5780465"/>
            <a:ext cx="259568" cy="230832"/>
          </a:xfrm>
          <a:prstGeom prst="rect">
            <a:avLst/>
          </a:prstGeom>
        </p:spPr>
      </p:pic>
      <p:sp>
        <p:nvSpPr>
          <p:cNvPr id="24" name="CuadroTexto 23">
            <a:extLst>
              <a:ext uri="{FF2B5EF4-FFF2-40B4-BE49-F238E27FC236}">
                <a16:creationId xmlns:a16="http://schemas.microsoft.com/office/drawing/2014/main" id="{D4621D1E-6007-4AA2-9574-29F33212EBB8}"/>
              </a:ext>
            </a:extLst>
          </p:cNvPr>
          <p:cNvSpPr txBox="1"/>
          <p:nvPr/>
        </p:nvSpPr>
        <p:spPr>
          <a:xfrm>
            <a:off x="4758428" y="6620196"/>
            <a:ext cx="7433569" cy="230832"/>
          </a:xfrm>
          <a:prstGeom prst="rect">
            <a:avLst/>
          </a:prstGeom>
          <a:noFill/>
        </p:spPr>
        <p:txBody>
          <a:bodyPr wrap="square" rtlCol="0">
            <a:spAutoFit/>
          </a:bodyPr>
          <a:lstStyle/>
          <a:p>
            <a:pPr algn="r"/>
            <a:r>
              <a:rPr lang="es-ES" sz="900" i="1" dirty="0"/>
              <a:t>D. Gral. de Salud Pública. Unidad de Educación para la Salud. Extremadura, agosto-septiembre 2021 (3ª actualización).</a:t>
            </a:r>
          </a:p>
        </p:txBody>
      </p:sp>
      <p:pic>
        <p:nvPicPr>
          <p:cNvPr id="25" name="Imagen 24" descr="Imagen que contiene Texto&#10;&#10;Descripción generada automáticamente">
            <a:extLst>
              <a:ext uri="{FF2B5EF4-FFF2-40B4-BE49-F238E27FC236}">
                <a16:creationId xmlns:a16="http://schemas.microsoft.com/office/drawing/2014/main" id="{E6972670-EBB1-4FE4-A148-4BE626AE5E51}"/>
              </a:ext>
            </a:extLst>
          </p:cNvPr>
          <p:cNvPicPr>
            <a:picLocks noChangeAspect="1"/>
          </p:cNvPicPr>
          <p:nvPr/>
        </p:nvPicPr>
        <p:blipFill>
          <a:blip r:embed="rId4">
            <a:clrChange>
              <a:clrFrom>
                <a:srgbClr val="FFE699"/>
              </a:clrFrom>
              <a:clrTo>
                <a:srgbClr val="FFE699">
                  <a:alpha val="0"/>
                </a:srgbClr>
              </a:clrTo>
            </a:clrChange>
            <a:extLst>
              <a:ext uri="{28A0092B-C50C-407E-A947-70E740481C1C}">
                <a14:useLocalDpi xmlns:a14="http://schemas.microsoft.com/office/drawing/2010/main" val="0"/>
              </a:ext>
            </a:extLst>
          </a:blip>
          <a:stretch>
            <a:fillRect/>
          </a:stretch>
        </p:blipFill>
        <p:spPr>
          <a:xfrm>
            <a:off x="0" y="6109822"/>
            <a:ext cx="1231499" cy="780356"/>
          </a:xfrm>
          <a:prstGeom prst="rect">
            <a:avLst/>
          </a:prstGeom>
        </p:spPr>
      </p:pic>
    </p:spTree>
    <p:extLst>
      <p:ext uri="{BB962C8B-B14F-4D97-AF65-F5344CB8AC3E}">
        <p14:creationId xmlns:p14="http://schemas.microsoft.com/office/powerpoint/2010/main" val="187629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set>
                                      <p:cBhvr>
                                        <p:cTn id="7" dur="455" fill="hold">
                                          <p:stCondLst>
                                            <p:cond delay="0"/>
                                          </p:stCondLst>
                                        </p:cTn>
                                        <p:tgtEl>
                                          <p:spTgt spid="3">
                                            <p:txEl>
                                              <p:pRg st="0" end="0"/>
                                            </p:txEl>
                                          </p:spTgt>
                                        </p:tgtEl>
                                        <p:attrNameLst>
                                          <p:attrName>style.rotation</p:attrName>
                                        </p:attrNameLst>
                                      </p:cBhvr>
                                      <p:to>
                                        <p:strVal val="-45.0"/>
                                      </p:to>
                                    </p:set>
                                    <p:anim calcmode="lin" valueType="num">
                                      <p:cBhvr>
                                        <p:cTn id="8" dur="455" fill="hold">
                                          <p:stCondLst>
                                            <p:cond delay="455"/>
                                          </p:stCondLst>
                                        </p:cTn>
                                        <p:tgtEl>
                                          <p:spTgt spid="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3">
                                            <p:txEl>
                                              <p:pRg st="0" end="0"/>
                                            </p:txEl>
                                          </p:spTgt>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3">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86D4D6E-FFA9-4AE1-AEC1-99C9D173358C}"/>
              </a:ext>
            </a:extLst>
          </p:cNvPr>
          <p:cNvSpPr txBox="1"/>
          <p:nvPr/>
        </p:nvSpPr>
        <p:spPr>
          <a:xfrm>
            <a:off x="741404" y="1112107"/>
            <a:ext cx="10626031" cy="3785652"/>
          </a:xfrm>
          <a:prstGeom prst="rect">
            <a:avLst/>
          </a:prstGeom>
          <a:noFill/>
        </p:spPr>
        <p:txBody>
          <a:bodyPr wrap="square" rtlCol="0">
            <a:spAutoFit/>
          </a:bodyPr>
          <a:lstStyle/>
          <a:p>
            <a:r>
              <a:rPr lang="es-ES" sz="2400" dirty="0">
                <a:latin typeface="Verdana" panose="020B0604030504040204" pitchFamily="34" charset="0"/>
                <a:ea typeface="Verdana" panose="020B0604030504040204" pitchFamily="34" charset="0"/>
              </a:rPr>
              <a:t>La práctica de una </a:t>
            </a:r>
            <a:r>
              <a:rPr lang="es-ES" sz="2400" dirty="0">
                <a:solidFill>
                  <a:schemeClr val="accent2"/>
                </a:solidFill>
                <a:latin typeface="Verdana" panose="020B0604030504040204" pitchFamily="34" charset="0"/>
                <a:ea typeface="Verdana" panose="020B0604030504040204" pitchFamily="34" charset="0"/>
              </a:rPr>
              <a:t>actividad física y mental que divierta</a:t>
            </a:r>
          </a:p>
          <a:p>
            <a:r>
              <a:rPr lang="es-ES" sz="2400" dirty="0">
                <a:solidFill>
                  <a:schemeClr val="accent2"/>
                </a:solidFill>
                <a:latin typeface="Verdana" panose="020B0604030504040204" pitchFamily="34" charset="0"/>
                <a:ea typeface="Verdana" panose="020B0604030504040204" pitchFamily="34" charset="0"/>
              </a:rPr>
              <a:t>y forme</a:t>
            </a:r>
            <a:r>
              <a:rPr lang="es-ES" sz="2400" dirty="0">
                <a:latin typeface="Verdana" panose="020B0604030504040204" pitchFamily="34" charset="0"/>
                <a:ea typeface="Verdana" panose="020B0604030504040204" pitchFamily="34" charset="0"/>
              </a:rPr>
              <a:t>, con un fin eminentemente explorador y de aprendizaje, asumida en general como un juego, ofrece al niño/a momentos felices que estimulan su desarrollo estructural y funcional , a la vez que le introduce en un ámbito psicosocial extraordinario y estimulante.</a:t>
            </a:r>
          </a:p>
          <a:p>
            <a:endParaRPr lang="es-ES" sz="2400" dirty="0">
              <a:latin typeface="Verdana" panose="020B0604030504040204" pitchFamily="34" charset="0"/>
              <a:ea typeface="Verdana" panose="020B0604030504040204" pitchFamily="34" charset="0"/>
            </a:endParaRPr>
          </a:p>
          <a:p>
            <a:r>
              <a:rPr lang="es-ES" sz="2400" dirty="0">
                <a:latin typeface="Verdana" panose="020B0604030504040204" pitchFamily="34" charset="0"/>
                <a:ea typeface="Verdana" panose="020B0604030504040204" pitchFamily="34" charset="0"/>
              </a:rPr>
              <a:t>La práctica deportiva permite al niño/a </a:t>
            </a:r>
            <a:r>
              <a:rPr lang="es-ES" sz="2400" dirty="0">
                <a:solidFill>
                  <a:schemeClr val="accent2"/>
                </a:solidFill>
                <a:latin typeface="Verdana" panose="020B0604030504040204" pitchFamily="34" charset="0"/>
                <a:ea typeface="Verdana" panose="020B0604030504040204" pitchFamily="34" charset="0"/>
              </a:rPr>
              <a:t>ganar habilidades</a:t>
            </a:r>
            <a:r>
              <a:rPr lang="es-ES" sz="2400" dirty="0">
                <a:latin typeface="Verdana" panose="020B0604030504040204" pitchFamily="34" charset="0"/>
                <a:ea typeface="Verdana" panose="020B0604030504040204" pitchFamily="34" charset="0"/>
              </a:rPr>
              <a:t> mediante el aprendizaje y las </a:t>
            </a:r>
            <a:r>
              <a:rPr lang="es-ES" sz="2400" dirty="0">
                <a:solidFill>
                  <a:schemeClr val="accent2"/>
                </a:solidFill>
                <a:latin typeface="Verdana" panose="020B0604030504040204" pitchFamily="34" charset="0"/>
                <a:ea typeface="Verdana" panose="020B0604030504040204" pitchFamily="34" charset="0"/>
              </a:rPr>
              <a:t>nuevas capacidades </a:t>
            </a:r>
            <a:r>
              <a:rPr lang="es-ES" sz="2400" dirty="0">
                <a:latin typeface="Verdana" panose="020B0604030504040204" pitchFamily="34" charset="0"/>
                <a:ea typeface="Verdana" panose="020B0604030504040204" pitchFamily="34" charset="0"/>
              </a:rPr>
              <a:t>que va adquiriendo le ayudan a </a:t>
            </a:r>
            <a:r>
              <a:rPr lang="es-ES" sz="2400" dirty="0">
                <a:solidFill>
                  <a:schemeClr val="accent2"/>
                </a:solidFill>
                <a:latin typeface="Verdana" panose="020B0604030504040204" pitchFamily="34" charset="0"/>
                <a:ea typeface="Verdana" panose="020B0604030504040204" pitchFamily="34" charset="0"/>
              </a:rPr>
              <a:t>fortalecer su autoestima</a:t>
            </a:r>
            <a:r>
              <a:rPr lang="es-ES" sz="2400" dirty="0">
                <a:latin typeface="Verdana" panose="020B0604030504040204" pitchFamily="34" charset="0"/>
                <a:ea typeface="Verdana" panose="020B0604030504040204" pitchFamily="34" charset="0"/>
              </a:rPr>
              <a:t>.</a:t>
            </a:r>
            <a:endParaRPr lang="es-ES" sz="2400" dirty="0"/>
          </a:p>
        </p:txBody>
      </p:sp>
      <p:sp>
        <p:nvSpPr>
          <p:cNvPr id="3" name="CuadroTexto 2">
            <a:extLst>
              <a:ext uri="{FF2B5EF4-FFF2-40B4-BE49-F238E27FC236}">
                <a16:creationId xmlns:a16="http://schemas.microsoft.com/office/drawing/2014/main" id="{819AF9F3-0B63-4243-A895-DCA01AFDEE46}"/>
              </a:ext>
            </a:extLst>
          </p:cNvPr>
          <p:cNvSpPr txBox="1"/>
          <p:nvPr/>
        </p:nvSpPr>
        <p:spPr>
          <a:xfrm>
            <a:off x="4758431" y="6627168"/>
            <a:ext cx="7433569" cy="230832"/>
          </a:xfrm>
          <a:prstGeom prst="rect">
            <a:avLst/>
          </a:prstGeom>
          <a:noFill/>
        </p:spPr>
        <p:txBody>
          <a:bodyPr wrap="square" rtlCol="0">
            <a:spAutoFit/>
          </a:bodyPr>
          <a:lstStyle/>
          <a:p>
            <a:pPr algn="r"/>
            <a:r>
              <a:rPr lang="es-ES" sz="900" i="1" dirty="0"/>
              <a:t> </a:t>
            </a:r>
            <a:r>
              <a:rPr lang="es-ES" sz="900" i="1" dirty="0">
                <a:hlinkClick r:id="rId2"/>
              </a:rPr>
              <a:t>https://faros.hsjdbcn.org/</a:t>
            </a:r>
            <a:r>
              <a:rPr lang="es-ES" sz="900" i="1" dirty="0"/>
              <a:t> D. Gral. de Salud Pública. Unidad de Educación para la Salud. Extremadura, septiembre-octubre2021.</a:t>
            </a:r>
          </a:p>
        </p:txBody>
      </p:sp>
    </p:spTree>
    <p:extLst>
      <p:ext uri="{BB962C8B-B14F-4D97-AF65-F5344CB8AC3E}">
        <p14:creationId xmlns:p14="http://schemas.microsoft.com/office/powerpoint/2010/main" val="1485920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8C62064-2D84-4D29-B7D4-BF933C400CCA}"/>
              </a:ext>
            </a:extLst>
          </p:cNvPr>
          <p:cNvSpPr txBox="1"/>
          <p:nvPr/>
        </p:nvSpPr>
        <p:spPr>
          <a:xfrm>
            <a:off x="691979" y="741405"/>
            <a:ext cx="10704333" cy="4154984"/>
          </a:xfrm>
          <a:prstGeom prst="rect">
            <a:avLst/>
          </a:prstGeom>
          <a:noFill/>
        </p:spPr>
        <p:txBody>
          <a:bodyPr wrap="square" rtlCol="0">
            <a:spAutoFit/>
          </a:bodyPr>
          <a:lstStyle/>
          <a:p>
            <a:r>
              <a:rPr lang="es-ES" sz="2400" dirty="0">
                <a:latin typeface="Verdana" panose="020B0604030504040204" pitchFamily="34" charset="0"/>
                <a:ea typeface="Verdana" panose="020B0604030504040204" pitchFamily="34" charset="0"/>
              </a:rPr>
              <a:t>Hoy en día los niños/as son verdaderos nativos digitales, cada vez dedican menos tiempo al ejercicio sumado </a:t>
            </a:r>
            <a:r>
              <a:rPr lang="es-ES" sz="2400" dirty="0">
                <a:solidFill>
                  <a:schemeClr val="accent2"/>
                </a:solidFill>
                <a:latin typeface="Verdana" panose="020B0604030504040204" pitchFamily="34" charset="0"/>
                <a:ea typeface="Verdana" panose="020B0604030504040204" pitchFamily="34" charset="0"/>
              </a:rPr>
              <a:t>a la falta de espacios de recreo y educación física diaria </a:t>
            </a:r>
            <a:r>
              <a:rPr lang="es-ES" sz="2400" dirty="0">
                <a:latin typeface="Verdana" panose="020B0604030504040204" pitchFamily="34" charset="0"/>
                <a:ea typeface="Verdana" panose="020B0604030504040204" pitchFamily="34" charset="0"/>
              </a:rPr>
              <a:t>lo que contribuye a la obesidad, el letargo, el bajo tono muscular y también a más periodos de tensión con sus referentes adultos.</a:t>
            </a:r>
          </a:p>
          <a:p>
            <a:endParaRPr lang="es-ES" sz="2400" dirty="0">
              <a:latin typeface="Verdana" panose="020B0604030504040204" pitchFamily="34" charset="0"/>
              <a:ea typeface="Verdana" panose="020B0604030504040204" pitchFamily="34" charset="0"/>
            </a:endParaRPr>
          </a:p>
          <a:p>
            <a:endParaRPr lang="es-ES" sz="2400" dirty="0">
              <a:latin typeface="Verdana" panose="020B0604030504040204" pitchFamily="34" charset="0"/>
              <a:ea typeface="Verdana" panose="020B0604030504040204" pitchFamily="34" charset="0"/>
            </a:endParaRPr>
          </a:p>
          <a:p>
            <a:endParaRPr lang="es-ES" sz="2400" dirty="0">
              <a:latin typeface="Verdana" panose="020B0604030504040204" pitchFamily="34" charset="0"/>
              <a:ea typeface="Verdana" panose="020B0604030504040204" pitchFamily="34" charset="0"/>
            </a:endParaRPr>
          </a:p>
          <a:p>
            <a:endParaRPr lang="es-ES" sz="2400" dirty="0">
              <a:latin typeface="Verdana" panose="020B0604030504040204" pitchFamily="34" charset="0"/>
              <a:ea typeface="Verdana" panose="020B0604030504040204" pitchFamily="34" charset="0"/>
            </a:endParaRPr>
          </a:p>
          <a:p>
            <a:r>
              <a:rPr lang="es-ES" sz="2400" dirty="0">
                <a:latin typeface="Verdana" panose="020B0604030504040204" pitchFamily="34" charset="0"/>
                <a:ea typeface="Verdana" panose="020B0604030504040204" pitchFamily="34" charset="0"/>
              </a:rPr>
              <a:t>La alimentación contribuye y es un factor fundamental para garantizar el buen estado de salud del menor.</a:t>
            </a:r>
          </a:p>
        </p:txBody>
      </p:sp>
      <p:sp>
        <p:nvSpPr>
          <p:cNvPr id="3" name="CuadroTexto 2">
            <a:extLst>
              <a:ext uri="{FF2B5EF4-FFF2-40B4-BE49-F238E27FC236}">
                <a16:creationId xmlns:a16="http://schemas.microsoft.com/office/drawing/2014/main" id="{F2D72333-FE28-4F02-BBE1-1266E32F5A68}"/>
              </a:ext>
            </a:extLst>
          </p:cNvPr>
          <p:cNvSpPr txBox="1"/>
          <p:nvPr/>
        </p:nvSpPr>
        <p:spPr>
          <a:xfrm>
            <a:off x="4758428" y="6620196"/>
            <a:ext cx="7433569" cy="230832"/>
          </a:xfrm>
          <a:prstGeom prst="rect">
            <a:avLst/>
          </a:prstGeom>
          <a:noFill/>
        </p:spPr>
        <p:txBody>
          <a:bodyPr wrap="square" rtlCol="0">
            <a:spAutoFit/>
          </a:bodyPr>
          <a:lstStyle/>
          <a:p>
            <a:pPr algn="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https://faros.hsjdbcn.org/</a:t>
            </a:r>
            <a:r>
              <a:rPr kumimoji="0" lang="es-ES" sz="900" b="0" i="1" u="none" strike="noStrike" kern="1200" cap="none" spc="0" normalizeH="0" baseline="0" noProof="0" dirty="0">
                <a:ln>
                  <a:noFill/>
                </a:ln>
                <a:solidFill>
                  <a:prstClr val="black"/>
                </a:solidFill>
                <a:effectLst/>
                <a:uLnTx/>
                <a:uFillTx/>
                <a:latin typeface="Calibri" panose="020F0502020204030204"/>
                <a:ea typeface="+mn-ea"/>
                <a:cs typeface="+mn-cs"/>
              </a:rPr>
              <a:t> D. Gral. de Salud Pública. Unidad de Educación para la Salud. Extremadura, septiembre-octubre2021</a:t>
            </a:r>
            <a:r>
              <a:rPr lang="es-ES" sz="900" i="1" dirty="0"/>
              <a:t>.</a:t>
            </a:r>
          </a:p>
        </p:txBody>
      </p:sp>
      <p:pic>
        <p:nvPicPr>
          <p:cNvPr id="5" name="Imagen 4">
            <a:extLst>
              <a:ext uri="{FF2B5EF4-FFF2-40B4-BE49-F238E27FC236}">
                <a16:creationId xmlns:a16="http://schemas.microsoft.com/office/drawing/2014/main" id="{4350DF2F-90E1-4724-B284-4CC38578F8CB}"/>
              </a:ext>
            </a:extLst>
          </p:cNvPr>
          <p:cNvPicPr>
            <a:picLocks noChangeAspect="1"/>
          </p:cNvPicPr>
          <p:nvPr/>
        </p:nvPicPr>
        <p:blipFill rotWithShape="1">
          <a:blip r:embed="rId3"/>
          <a:srcRect l="39869" t="38454" r="21604" b="11441"/>
          <a:stretch/>
        </p:blipFill>
        <p:spPr>
          <a:xfrm>
            <a:off x="5205649" y="2447144"/>
            <a:ext cx="1780701" cy="1302686"/>
          </a:xfrm>
          <a:prstGeom prst="rect">
            <a:avLst/>
          </a:prstGeom>
        </p:spPr>
      </p:pic>
      <p:pic>
        <p:nvPicPr>
          <p:cNvPr id="7" name="Imagen 6">
            <a:extLst>
              <a:ext uri="{FF2B5EF4-FFF2-40B4-BE49-F238E27FC236}">
                <a16:creationId xmlns:a16="http://schemas.microsoft.com/office/drawing/2014/main" id="{5B91BE99-346A-4CA0-8A7D-45AF617546B1}"/>
              </a:ext>
            </a:extLst>
          </p:cNvPr>
          <p:cNvPicPr>
            <a:picLocks noChangeAspect="1"/>
          </p:cNvPicPr>
          <p:nvPr/>
        </p:nvPicPr>
        <p:blipFill rotWithShape="1">
          <a:blip r:embed="rId4"/>
          <a:srcRect l="41528" t="12071" r="11973" b="20983"/>
          <a:stretch/>
        </p:blipFill>
        <p:spPr>
          <a:xfrm>
            <a:off x="8816741" y="4560610"/>
            <a:ext cx="2129645" cy="1724687"/>
          </a:xfrm>
          <a:prstGeom prst="rect">
            <a:avLst/>
          </a:prstGeom>
        </p:spPr>
      </p:pic>
    </p:spTree>
    <p:extLst>
      <p:ext uri="{BB962C8B-B14F-4D97-AF65-F5344CB8AC3E}">
        <p14:creationId xmlns:p14="http://schemas.microsoft.com/office/powerpoint/2010/main" val="387443376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1546</TotalTime>
  <Words>7665</Words>
  <Application>Microsoft Office PowerPoint</Application>
  <PresentationFormat>Panorámica</PresentationFormat>
  <Paragraphs>551</Paragraphs>
  <Slides>72</Slides>
  <Notes>3</Notes>
  <HiddenSlides>1</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72</vt:i4>
      </vt:variant>
    </vt:vector>
  </HeadingPairs>
  <TitlesOfParts>
    <vt:vector size="83" baseType="lpstr">
      <vt:lpstr>Arial</vt:lpstr>
      <vt:lpstr>Calibri</vt:lpstr>
      <vt:lpstr>Calibri Light</vt:lpstr>
      <vt:lpstr>Frutiger-Cn</vt:lpstr>
      <vt:lpstr>Times New Roman</vt:lpstr>
      <vt:lpstr>Verdana</vt:lpstr>
      <vt:lpstr>Verdana,Bold</vt:lpstr>
      <vt:lpstr>Verdana,BoldItalic</vt:lpstr>
      <vt:lpstr>Verdana,Italic</vt:lpstr>
      <vt:lpstr>Wingdings</vt:lpstr>
      <vt:lpstr>Tema de Office</vt:lpstr>
      <vt:lpstr> EJERCICIO FISICO Y OBESIDAD EN EDAD ESCOLAR</vt:lpstr>
      <vt:lpstr>Presentación de PowerPoint</vt:lpstr>
      <vt:lpstr>1. Nuestro papel como cuidadores</vt:lpstr>
      <vt:lpstr>Presentación de PowerPoint</vt:lpstr>
      <vt:lpstr>Conceptos previos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El ejercicio físico libera un gran número de sustancias que regulan cambios estructurales y funcionales en el cerebro.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Autora</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EJERCICIO FISICO Y OBESIDAD EN EDAD ESCOLAR</dc:title>
  <dc:creator>EULALIO RUIZ MUÑOZ</dc:creator>
  <cp:lastModifiedBy>EULALIO RUIZ MUÑOZ</cp:lastModifiedBy>
  <cp:revision>56</cp:revision>
  <dcterms:created xsi:type="dcterms:W3CDTF">2021-10-20T08:59:06Z</dcterms:created>
  <dcterms:modified xsi:type="dcterms:W3CDTF">2021-10-22T10:18:56Z</dcterms:modified>
</cp:coreProperties>
</file>